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6" r:id="rId3"/>
    <p:sldId id="1201" r:id="rId5"/>
    <p:sldId id="1202" r:id="rId6"/>
    <p:sldId id="1203" r:id="rId7"/>
    <p:sldId id="1219" r:id="rId8"/>
    <p:sldId id="1204" r:id="rId9"/>
    <p:sldId id="1206" r:id="rId10"/>
    <p:sldId id="1208" r:id="rId11"/>
    <p:sldId id="1210" r:id="rId12"/>
    <p:sldId id="1211" r:id="rId13"/>
    <p:sldId id="1212" r:id="rId14"/>
    <p:sldId id="1220" r:id="rId15"/>
    <p:sldId id="1241" r:id="rId16"/>
    <p:sldId id="1234" r:id="rId17"/>
    <p:sldId id="1235" r:id="rId18"/>
    <p:sldId id="1236" r:id="rId19"/>
    <p:sldId id="1237" r:id="rId20"/>
    <p:sldId id="1238" r:id="rId21"/>
    <p:sldId id="1240" r:id="rId22"/>
  </p:sldIdLst>
  <p:sldSz cx="9144000" cy="6858000" type="screen4x3"/>
  <p:notesSz cx="9928225" cy="6797675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F86B1"/>
    <a:srgbClr val="D2761A"/>
    <a:srgbClr val="F6C700"/>
    <a:srgbClr val="FB8C83"/>
    <a:srgbClr val="663300"/>
    <a:srgbClr val="368463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97053" autoAdjust="0"/>
  </p:normalViewPr>
  <p:slideViewPr>
    <p:cSldViewPr showGuides="1">
      <p:cViewPr varScale="1">
        <p:scale>
          <a:sx n="112" d="100"/>
          <a:sy n="112" d="100"/>
        </p:scale>
        <p:origin x="1254" y="60"/>
      </p:cViewPr>
      <p:guideLst>
        <p:guide orient="horz" pos="22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C334-7E59-48D5-9350-10FF1F8F7C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28AC2-3480-40C7-B5A4-1C9055128F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698" y="0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698" y="6456612"/>
            <a:ext cx="4302231" cy="33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A6A6B4DE-A539-43D6-BC56-28B5AC0B7A0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BEA441D-139C-43BB-A47D-27955DA7CD48}" type="slidenum">
              <a:rPr lang="en-US" altLang="zh-CN"/>
            </a:fld>
            <a:endParaRPr lang="en-US" altLang="zh-CN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9" cy="3058954"/>
          </a:xfrm>
        </p:spPr>
        <p:txBody>
          <a:bodyPr/>
          <a:lstStyle/>
          <a:p>
            <a:r>
              <a:rPr lang="zh-CN" altLang="en-US"/>
              <a:t>欢迎辞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zh-CN" altLang="en-US" noProof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DD114A9-8194-4615-A16D-18113C74EC62}" type="datetime1">
              <a:rPr lang="zh-CN" altLang="en-US"/>
            </a:fld>
            <a:endParaRPr lang="en-US" altLang="zh-CN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6DC34-D9EA-4B54-AC79-CDB5E12EBF2B}" type="slidenum">
              <a:rPr lang="en-US" altLang="zh-CN"/>
            </a:fld>
            <a:endParaRPr lang="en-US" altLang="zh-CN"/>
          </a:p>
        </p:txBody>
      </p:sp>
      <p:grpSp>
        <p:nvGrpSpPr>
          <p:cNvPr id="130056" name="Group 8"/>
          <p:cNvGrpSpPr/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130057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59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0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1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2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3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4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5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6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7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8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69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0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1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2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3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4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5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6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7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8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79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0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1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2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3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4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5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6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0087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30088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30090" name="Picture 42" descr="NJU-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E53EF0-F8CD-4709-AD7C-33C5E03F2478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28D4C-7E40-436E-A6D2-B7BA9E31F67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59737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59737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90016-3078-4669-9365-34F41EDDF279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90950-5B1E-40FD-99A1-38F551746F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C3529-F40D-4CD1-8AF2-05A534851B02}" type="datetime1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213D0-4A4E-4963-9BAA-5F8E110DB9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E2D4A9-E04C-482E-B624-F26A84521E0D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D66CA-CCA6-44F7-96E2-50DB8DF1ACF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86D70-6D5D-4D58-883A-24285CFBD1D4}" type="datetime1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C2FDF-A278-4115-AEDB-D1336454973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A1593C-CC38-477B-B1F8-D329D56FF316}" type="datetime1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CE814-F4AB-4903-8603-E2B144E270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E4DB73-6BAD-4768-9B01-4ED08F4AEEEE}" type="datetime1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62C57-2193-4A51-917B-0446124D0B0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6B9652-4F23-4801-9EA5-00653018274F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8F82-B92D-4396-8DDB-4FDD58602F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978D15-86A1-4C37-AB28-1D5B3BCB09C4}" type="datetime1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6F6C8-0C9E-4B18-BB48-C7D302FB2C6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A02EC1B3-1343-46EA-8A02-E90DE70DD832}" type="datetime1">
              <a:rPr lang="zh-CN" altLang="en-US"/>
            </a:fld>
            <a:endParaRPr lang="en-US" altLang="zh-CN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zh-CN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DB797AA1-9143-4D5A-B607-C9300FFBBA5B}" type="slidenum">
              <a:rPr lang="en-US" altLang="zh-CN"/>
            </a:fld>
            <a:endParaRPr lang="en-US" altLang="zh-CN"/>
          </a:p>
        </p:txBody>
      </p:sp>
      <p:pic>
        <p:nvPicPr>
          <p:cNvPr id="129065" name="Picture 41" descr="nju_bad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8600"/>
            <a:ext cx="785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黑体" panose="02010609060101010101" pitchFamily="49" charset="-122"/>
          <a:cs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40000"/>
        </a:spcBef>
        <a:spcAft>
          <a:spcPct val="2000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98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400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430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Ø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30" indent="-31623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Ø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C121441E-D649-40A1-8EB9-D2DA45108A4A}" type="datetime1">
              <a:rPr lang="zh-CN" altLang="en-US"/>
            </a:fld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31D1EE-F8D4-4C8E-943E-51C6A46108D1}" type="slidenum">
              <a:rPr lang="en-US" altLang="zh-CN"/>
            </a:fld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1828800"/>
            <a:ext cx="6792913" cy="1066800"/>
          </a:xfrm>
        </p:spPr>
        <p:txBody>
          <a:bodyPr/>
          <a:lstStyle/>
          <a:p>
            <a:pPr algn="ctr"/>
            <a:r>
              <a:rPr lang="zh-CN" sz="4600" dirty="0">
                <a:latin typeface="Comic Sans MS" panose="030F0702030302020204" pitchFamily="66" charset="0"/>
              </a:rPr>
              <a:t>一阶逻辑（五）</a:t>
            </a:r>
            <a:endParaRPr lang="zh-CN" sz="4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3.38.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2.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</m:oMath>
                </a14:m>
                <a:r>
                  <a:rPr lang="zh-CN" altLang="en-US"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证：由</a:t>
                </a:r>
                <a:r>
                  <a:rPr lang="en-US" altLang="zh-CN">
                    <a:sym typeface="+mn-ea"/>
                  </a:rPr>
                  <a:t>Hintikka</a:t>
                </a:r>
                <a:r>
                  <a:rPr lang="zh-CN" altLang="en-US">
                    <a:sym typeface="+mn-ea"/>
                  </a:rPr>
                  <a:t>集定义直接证明。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sym typeface="+mn-ea"/>
                  </a:rPr>
                  <a:t>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nary>
                      <m:naryPr>
                        <m:chr m:val="⋀"/>
                        <m:limLoc m:val="subSup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r="-1551" b="-1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858000" y="3048000"/>
            <a:ext cx="176593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781165" y="4572000"/>
            <a:ext cx="191897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16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3.38.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2.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</m:oMath>
                </a14:m>
                <a:r>
                  <a:rPr lang="zh-CN" altLang="en-US"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证：由</a:t>
                </a:r>
                <a:r>
                  <a:rPr lang="en-US" altLang="zh-CN">
                    <a:sym typeface="+mn-ea"/>
                  </a:rPr>
                  <a:t>Hintikka</a:t>
                </a:r>
                <a:r>
                  <a:rPr lang="zh-CN" altLang="en-US">
                    <a:sym typeface="+mn-ea"/>
                  </a:rPr>
                  <a:t>集定义直接证明。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sym typeface="+mn-ea"/>
                  </a:rPr>
                  <a:t>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nary>
                      <m:naryPr>
                        <m:chr m:val="⋀"/>
                        <m:limLoc m:val="subSup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所以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2. </a:t>
                </a:r>
                <a:r>
                  <a:rPr lang="zh-CN" altLang="en-US"/>
                  <a:t>与</a:t>
                </a:r>
                <a:r>
                  <a:rPr lang="en-US" altLang="zh-CN"/>
                  <a:t>1</a:t>
                </a:r>
                <a:r>
                  <a:rPr lang="zh-CN" altLang="en-US"/>
                  <a:t>同理。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r="-1551" b="-11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858000" y="3048000"/>
            <a:ext cx="176593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6781165" y="4572000"/>
            <a:ext cx="1918970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16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276600" y="5105400"/>
            <a:ext cx="176593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3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集的模型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3.39.</a:t>
                </a:r>
                <a:r>
                  <a:rPr lang="en-US" altLang="zh-CN"/>
                  <a:t>  </a:t>
                </a:r>
                <a:r>
                  <a:rPr lang="zh-CN" altLang="en-US"/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ℍ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定义如下：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/>
                  <a:t>为常元，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],...,[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4.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元谓词，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],...,[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],...,[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5.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，当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/>
                  <a:t>为变元。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注：引理</a:t>
                </a:r>
                <a:r>
                  <a:rPr lang="en-US" altLang="zh-CN"/>
                  <a:t>3.38</a:t>
                </a:r>
                <a:r>
                  <a:rPr lang="zh-CN" altLang="en-US"/>
                  <a:t>保证定义的合法性。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46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集的模型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3.39.</a:t>
                </a:r>
                <a:r>
                  <a:rPr lang="en-US" altLang="zh-CN"/>
                  <a:t>  </a:t>
                </a:r>
                <a:r>
                  <a:rPr lang="zh-CN" altLang="en-US"/>
                  <a:t>模型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ℍ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定义如下：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2.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</m:oMath>
                </a14:m>
                <a:r>
                  <a:rPr lang="zh-CN" altLang="en-US"/>
                  <a:t>为常元，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],...,[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4.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元谓词，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],...,[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真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iff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={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],...,[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}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/>
                  <a:t>；</a:t>
                </a:r>
                <a:endParaRPr lang="en-US" altLang="zh-CN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5.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/>
                  <a:t>，当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</m:oMath>
                </a14:m>
                <a:r>
                  <a:rPr lang="zh-CN" altLang="en-US"/>
                  <a:t>为变元。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3.40.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对任何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证明：对</a:t>
                </a:r>
                <a:r>
                  <a:rPr lang="en-US" altLang="zh-CN">
                    <a:sym typeface="+mn-ea"/>
                  </a:rPr>
                  <a:t>t</a:t>
                </a:r>
                <a:r>
                  <a:rPr lang="zh-CN" altLang="en-US">
                    <a:sym typeface="+mn-ea"/>
                  </a:rPr>
                  <a:t>的结构做归纳。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25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引理</a:t>
                </a:r>
                <a:r>
                  <a:rPr lang="en-US" altLang="zh-CN" b="1"/>
                  <a:t>3.41.</a:t>
                </a:r>
                <a:r>
                  <a:rPr lang="en-US" altLang="zh-CN"/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⊨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/>
                  <a:t>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可满足。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证明：对公式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的结构作归纳证明：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(a)</a:t>
                </a:r>
                <a:r>
                  <a:rPr lang="en-US" altLang="zh-CN"/>
                  <a:t>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(b)</a:t>
                </a:r>
                <a:r>
                  <a:rPr lang="en-US" altLang="zh-CN"/>
                  <a:t>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：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元时同理可证）</a:t>
                </a:r>
                <a:endParaRPr lang="zh-CN" altLang="en-US"/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])真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(a)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])假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(b)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成立。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 b="-12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1)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/>
                  <a:t>（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𝑝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n</a:t>
                </a:r>
                <a:r>
                  <a:rPr lang="zh-CN" altLang="en-US"/>
                  <a:t>元时同理可证）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2)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s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(a)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s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]⇒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(¬(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≐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，得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(b)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成立。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 r="-1319" b="-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或=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en-US" altLang="zh-CN" i="1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∧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∨,→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：同理可证。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(a)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Hintikka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集定义）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归纳假设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（替换引理）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3.40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，对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∀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（语义的定义）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 b="-4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Hintikka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集定义）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归纳假设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（替换引理）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3.40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∀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：同理可证。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				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</p:spPr>
            <p:txBody>
              <a:bodyPr/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(b)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Hintikka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集定义）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𝑡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</a:t>
                </a:r>
                <a:r>
                  <a:rPr 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归纳假设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𝐻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[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𝜎</m:t>
                            </m:r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]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（替换引理）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（引理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3.40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）</a:t>
                </a:r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:=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∃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𝐻</m:t>
                    </m:r>
                  </m:oMath>
                </a14:m>
                <a:endParaRPr lang="en-US" altLang="zh-CN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∀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  <m:r>
                          <a:rPr lang="en-US" altLang="zh-CN">
                            <a:latin typeface="Cambria Math" panose="02040503050406030204" charset="0"/>
                            <a:cs typeface="Cambria Math" panose="02040503050406030204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𝐵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𝐻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F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情况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：同理可证。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				                   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  <a:sym typeface="Wingdings" panose="05000000000000000000" charset="0"/>
                  </a:rPr>
                  <a:t></a:t>
                </a:r>
                <a:endParaRPr lang="en-US" altLang="zh-CN">
                  <a:latin typeface="Cambria Math" panose="02040503050406030204" charset="0"/>
                  <a:cs typeface="Cambria Math" panose="02040503050406030204" charset="0"/>
                  <a:sym typeface="Wingdings" panose="05000000000000000000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09270"/>
                <a:ext cx="8229600" cy="558673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648200" y="5486400"/>
                <a:ext cx="3429635" cy="706755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prstDash val="dash"/>
              </a:ln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b="1">
                    <a:sym typeface="+mn-ea"/>
                  </a:rPr>
                  <a:t>定理</a:t>
                </a:r>
                <a:r>
                  <a:rPr lang="en-US" altLang="zh-CN" b="1">
                    <a:sym typeface="+mn-ea"/>
                  </a:rPr>
                  <a:t>3.34.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Hintikka</a:t>
                </a:r>
                <a:r>
                  <a:rPr lang="zh-CN" altLang="en-US">
                    <a:sym typeface="+mn-ea"/>
                  </a:rPr>
                  <a:t>集，则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可满足。</a:t>
                </a:r>
                <a:endParaRPr lang="zh-CN" altLang="en-US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4648200" y="5486400"/>
                <a:ext cx="3429635" cy="706755"/>
              </a:xfrm>
              <a:prstGeom prst="rect">
                <a:avLst/>
              </a:prstGeom>
              <a:blipFill rotWithShape="1">
                <a:blip r:embed="rId4"/>
                <a:stretch>
                  <a:fillRect l="-278" t="-1348" r="-278" b="-1348"/>
                </a:stretch>
              </a:blipFill>
              <a:ln w="19050">
                <a:solidFill>
                  <a:schemeClr val="accent1"/>
                </a:solidFill>
                <a:prstDash val="dash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3.33.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/>
                  <a:t>为一阶语言，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为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/>
                  <a:t>的公式集，令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/>
                  <a:t>为全体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ℒ</m:t>
                    </m:r>
                  </m:oMath>
                </a14:m>
                <a:r>
                  <a:rPr lang="zh-CN" altLang="en-US"/>
                  <a:t>项的集合，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Hintikka</a:t>
                </a:r>
                <a:r>
                  <a:rPr lang="zh-CN" altLang="en-US"/>
                  <a:t>集指：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1. </a:t>
                </a:r>
                <a:r>
                  <a:rPr lang="zh-CN" altLang="en-US"/>
                  <a:t>若公式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为原子公式，则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</m:oMath>
                </a14:m>
                <a:r>
                  <a:rPr lang="zh-CN" altLang="en-US"/>
                  <a:t>不能都属于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2.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3.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4.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5.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6.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∧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7.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8.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∨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9.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10.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11.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12.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𝑥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.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𝐴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13.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14.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15.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16.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为项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nary>
                        <m:naryPr>
                          <m:chr m:val="⋀"/>
                          <m:limLoc m:val="subSup"/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≐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Ψ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;</m:t>
                      </m:r>
                    </m:oMath>
                  </m:oMathPara>
                </a14:m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</a:t>
            </a:r>
            <a:r>
              <a:rPr lang="en-US" altLang="zh-CN" dirty="0" smtClean="0">
                <a:sym typeface="+mn-ea"/>
              </a:rPr>
              <a:t>-</a:t>
            </a:r>
            <a:r>
              <a:rPr lang="zh-CN" altLang="en-US" dirty="0" smtClean="0">
                <a:sym typeface="+mn-ea"/>
              </a:rPr>
              <a:t>定义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/>
                  <a:t>  13.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；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14.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15.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u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16.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为项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nary>
                        <m:naryPr>
                          <m:chr m:val="⋀"/>
                          <m:limLoc m:val="subSup"/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≐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Ψ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;</m:t>
                      </m:r>
                    </m:oMath>
                  </m:oMathPara>
                </a14:m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17. </a:t>
                </a:r>
                <a:r>
                  <a:rPr lang="zh-CN" altLang="en-US">
                    <a:sym typeface="+mn-ea"/>
                  </a:rPr>
                  <a:t>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</m:oMath>
                </a14:m>
                <a:r>
                  <a:rPr lang="zh-CN" altLang="en-US">
                    <a:sym typeface="+mn-ea"/>
                  </a:rPr>
                  <a:t>为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为项</a:t>
                </a:r>
                <a:r>
                  <a:rPr lang="zh-CN" altLang="en-US">
                    <a:sym typeface="+mn-ea"/>
                  </a:rPr>
                  <a:t>，则</a:t>
                </a: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nary>
                        <m:naryPr>
                          <m:chr m:val="⋀"/>
                          <m:limLoc m:val="subSup"/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≐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  <a:sym typeface="+mn-e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→(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𝑡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)→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𝑃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,...,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𝑠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  <a:sym typeface="+mn-ea"/>
                            </a:rPr>
                            <m:t>𝑛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  <a:sym typeface="+mn-ea"/>
                        </a:rPr>
                        <m:t>))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Ψ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  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876800"/>
              </a:xfrm>
              <a:blipFill rotWithShape="1">
                <a:blip r:embed="rId1"/>
                <a:stretch>
                  <a:fillRect b="-23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dirty="0" err="1" smtClean="0">
                <a:sym typeface="+mn-ea"/>
              </a:rPr>
              <a:t>Hintikka</a:t>
            </a:r>
            <a:r>
              <a:rPr lang="zh-CN" altLang="en-US" dirty="0" smtClean="0">
                <a:sym typeface="+mn-ea"/>
              </a:rPr>
              <a:t>集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定理</a:t>
                </a:r>
                <a:r>
                  <a:rPr lang="en-US" altLang="zh-CN" b="1"/>
                  <a:t>3.34.</a:t>
                </a:r>
                <a:r>
                  <a:rPr lang="en-US" altLang="zh-CN"/>
                  <a:t>  </a:t>
                </a:r>
                <a:r>
                  <a:rPr lang="zh-CN" altLang="en-US"/>
                  <a:t>若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为</a:t>
                </a:r>
                <a:r>
                  <a:rPr lang="en-US" altLang="zh-CN"/>
                  <a:t>Hintikka</a:t>
                </a:r>
                <a:r>
                  <a:rPr lang="zh-CN" altLang="en-US"/>
                  <a:t>集，则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/>
                  <a:t>可满足。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/>
                  <a:t>下面我们来证明该定理。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38175"/>
                <a:ext cx="8229600" cy="5457825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定义</a:t>
                </a:r>
                <a:r>
                  <a:rPr lang="en-US" altLang="zh-CN" b="1">
                    <a:sym typeface="+mn-ea"/>
                  </a:rPr>
                  <a:t>3.35.</a:t>
                </a:r>
                <a:r>
                  <a:rPr lang="en-US" altLang="zh-CN">
                    <a:sym typeface="+mn-ea"/>
                  </a:rPr>
                  <a:t>  </a:t>
                </a:r>
                <a:r>
                  <a:rPr lang="zh-CN" altLang="en-US">
                    <a:sym typeface="+mn-ea"/>
                  </a:rPr>
                  <a:t>定义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𝑇</m:t>
                    </m:r>
                  </m:oMath>
                </a14:m>
                <a:r>
                  <a:rPr lang="zh-CN" altLang="en-US">
                    <a:sym typeface="+mn-ea"/>
                  </a:rPr>
                  <a:t>上的二元关系</a:t>
                </a:r>
                <a:r>
                  <a:rPr lang="en-US" altLang="zh-CN">
                    <a:sym typeface="+mn-ea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</m:oMath>
                </a14:m>
                <a:r>
                  <a:rPr lang="en-US" altLang="zh-CN">
                    <a:sym typeface="+mn-ea"/>
                  </a:rPr>
                  <a:t>”</a:t>
                </a:r>
                <a:r>
                  <a:rPr lang="zh-CN" altLang="en-US">
                    <a:sym typeface="+mn-ea"/>
                  </a:rPr>
                  <a:t>如下：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~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指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𝑠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≐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Ψ</m:t>
                      </m:r>
                      <m:r>
                        <a:rPr lang="en-US" altLang="zh-CN">
                          <a:latin typeface="Cambria Math" panose="02040503050406030204" charset="0"/>
                          <a:cs typeface="Cambria Math" panose="02040503050406030204" charset="0"/>
                        </a:rPr>
                        <m:t>.</m:t>
                      </m:r>
                    </m:oMath>
                  </m:oMathPara>
                </a14:m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命题</a:t>
                </a:r>
                <a:r>
                  <a:rPr lang="en-US" altLang="zh-CN" b="1">
                    <a:sym typeface="+mn-ea"/>
                  </a:rPr>
                  <a:t>3.36.</a:t>
                </a:r>
                <a:r>
                  <a:rPr lang="en-US" altLang="zh-CN">
                    <a:sym typeface="+mn-e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</m:oMath>
                </a14:m>
                <a:r>
                  <a:rPr lang="zh-CN" altLang="en-US">
                    <a:sym typeface="+mn-ea"/>
                  </a:rPr>
                  <a:t>为等价关系。</a:t>
                </a:r>
                <a:endParaRPr lang="zh-CN" altLang="en-US"/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（证明留作习题）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 b="1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/>
                  <a:t>定义</a:t>
                </a:r>
                <a:r>
                  <a:rPr lang="en-US" altLang="zh-CN" b="1"/>
                  <a:t>3.37.</a:t>
                </a:r>
                <a:r>
                  <a:rPr lang="en-US" altLang="zh-CN"/>
                  <a:t>  </a:t>
                </a:r>
                <a:r>
                  <a:rPr lang="zh-CN" altLang="en-US"/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𝑇</m:t>
                    </m:r>
                  </m:oMath>
                </a14:m>
                <a:r>
                  <a:rPr lang="zh-CN" altLang="en-US"/>
                  <a:t>，令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为关于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的等价类，从而</a:t>
                </a:r>
                <a:r>
                  <a:rPr lang="en-US" altLang="zh-CN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当且仅当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~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𝑡</m:t>
                    </m:r>
                  </m:oMath>
                </a14:m>
                <a:r>
                  <a:rPr lang="zh-CN" altLang="en-US"/>
                  <a:t>。</a:t>
                </a: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38175"/>
                <a:ext cx="8229600" cy="5457825"/>
              </a:xfrm>
              <a:blipFill rotWithShape="1">
                <a:blip r:embed="rId1"/>
                <a:stretch>
                  <a:fillRect b="-317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3.38.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2.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</m:oMath>
                </a14:m>
                <a:r>
                  <a:rPr lang="zh-CN" altLang="en-US"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证：由</a:t>
                </a:r>
                <a:r>
                  <a:rPr lang="en-US" altLang="zh-CN">
                    <a:sym typeface="+mn-ea"/>
                  </a:rPr>
                  <a:t>Hintikka</a:t>
                </a:r>
                <a:r>
                  <a:rPr lang="zh-CN" altLang="en-US">
                    <a:sym typeface="+mn-ea"/>
                  </a:rPr>
                  <a:t>集定义直接证明。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sym typeface="+mn-ea"/>
                  </a:rPr>
                  <a:t>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r="-1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</p:spPr>
            <p:txBody>
              <a:bodyPr/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 b="1">
                    <a:sym typeface="+mn-ea"/>
                  </a:rPr>
                  <a:t>引理</a:t>
                </a:r>
                <a:r>
                  <a:rPr lang="en-US" altLang="zh-CN" b="1">
                    <a:sym typeface="+mn-ea"/>
                  </a:rPr>
                  <a:t>3.38.  </a:t>
                </a:r>
                <a:r>
                  <a:rPr lang="zh-CN" altLang="en-US">
                    <a:sym typeface="+mn-ea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 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𝑖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,...,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</m:oMath>
                </a14:m>
                <a:r>
                  <a:rPr lang="zh-CN" altLang="en-US">
                    <a:sym typeface="+mn-ea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)]=[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)]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；</a:t>
                </a:r>
                <a:endParaRPr lang="en-US" altLang="zh-CN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2. </a:t>
                </a:r>
                <a:r>
                  <a:rPr lang="zh-CN" altLang="en-US">
                    <a:sym typeface="+mn-ea"/>
                  </a:rPr>
                  <a:t>任何</a:t>
                </a:r>
                <a:r>
                  <a:rPr lang="en-US" altLang="zh-CN">
                    <a:sym typeface="+mn-ea"/>
                  </a:rPr>
                  <a:t>n</a:t>
                </a:r>
                <a:r>
                  <a:rPr lang="zh-CN" altLang="en-US">
                    <a:sym typeface="+mn-ea"/>
                  </a:rPr>
                  <a:t>元谓词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</m:oMath>
                </a14:m>
                <a:r>
                  <a:rPr lang="zh-CN" altLang="en-US">
                    <a:sym typeface="+mn-ea"/>
                  </a:rPr>
                  <a:t>，若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𝑃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sym typeface="+mn-ea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证：由</a:t>
                </a:r>
                <a:r>
                  <a:rPr lang="en-US" altLang="zh-CN">
                    <a:sym typeface="+mn-ea"/>
                  </a:rPr>
                  <a:t>Hintikka</a:t>
                </a:r>
                <a:r>
                  <a:rPr lang="zh-CN" altLang="en-US">
                    <a:sym typeface="+mn-ea"/>
                  </a:rPr>
                  <a:t>集定义直接证明。</a:t>
                </a:r>
                <a:endParaRPr lang="zh-CN" altLang="en-US">
                  <a:sym typeface="+mn-ea"/>
                </a:endParaRPr>
              </a:p>
              <a:p>
                <a:pPr marL="179705" indent="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zh-CN">
                    <a:sym typeface="+mn-ea"/>
                  </a:rPr>
                  <a:t>1. 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即证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en-US" altLang="zh-CN">
                  <a:sym typeface="+mn-ea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sym typeface="+mn-ea"/>
                  </a:rPr>
                  <a:t>由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]=[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r>
                  <a:rPr lang="zh-CN" altLang="en-US">
                    <a:sym typeface="+mn-ea"/>
                  </a:rPr>
                  <a:t>，可知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¬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。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179705" indent="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又由于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(</m:t>
                    </m:r>
                    <m:nary>
                      <m:naryPr>
                        <m:chr m:val="⋀"/>
                        <m:limLoc m:val="subSup"/>
                        <m:ctrlPr>
                          <a:rPr lang="zh-CN" altLang="en-US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𝑖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=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1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  <a:sym typeface="+mn-ea"/>
                          </a:rPr>
                          <m:t>≐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  <a:sym typeface="+mn-ea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≐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𝑓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  <a:sym typeface="+mn-ea"/>
                      </a:rPr>
                      <m:t>,...,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𝑛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)∈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charset="0"/>
                        <a:cs typeface="Cambria Math" panose="02040503050406030204" charset="0"/>
                      </a:rPr>
                      <m:t>Ψ</m:t>
                    </m:r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，</a:t>
                </a:r>
                <a:endParaRPr lang="en-US" altLang="zh-CN">
                  <a:sym typeface="+mn-ea"/>
                </a:endParaRPr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  <a:p>
                <a:pPr marL="179705" indent="-457200" eaLnBrk="1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zh-CN" altLang="en-US"/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8650"/>
                <a:ext cx="8229600" cy="5467350"/>
              </a:xfrm>
              <a:blipFill rotWithShape="1">
                <a:blip r:embed="rId1"/>
                <a:stretch>
                  <a:fillRect r="-1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271FDC6-2101-43A4-8D63-D36F9858016E}" type="datetime1">
              <a:rPr lang="zh-CN" altLang="en-US"/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27A55A8-80A8-4423-9E8E-DCF163C705BE}" type="slidenum">
              <a:rPr lang="en-US" altLang="zh-CN"/>
            </a:fld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6858000" y="3048000"/>
            <a:ext cx="1765935" cy="39878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/>
              <a:t>定义的规则</a:t>
            </a:r>
            <a:r>
              <a:rPr lang="en-US" altLang="zh-CN"/>
              <a:t>1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PP_MARK_KEY" val="8fa03fb4-9cd0-4f06-85a0-697e41a41d2c"/>
  <p:tag name="COMMONDATA" val="eyJoZGlkIjoiZTA4MTk3M2ZkMDE0NWFmM2ZjNzNhNTQ1YThjZDg3YTUifQ=="/>
</p:tagLst>
</file>

<file path=ppt/theme/theme1.xml><?xml version="1.0" encoding="utf-8"?>
<a:theme xmlns:a="http://schemas.openxmlformats.org/drawingml/2006/main" name="Netwo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etwork">
      <a:majorFont>
        <a:latin typeface="Arial"/>
        <a:ea typeface="黑体"/>
        <a:cs typeface="宋体"/>
      </a:majorFont>
      <a:minorFont>
        <a:latin typeface="Arial"/>
        <a:ea typeface="黑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solidFill>
            <a:schemeClr val="accent1"/>
          </a:solidFill>
          <a:prstDash val="dash"/>
        </a:ln>
      </a:spPr>
      <a:bodyPr wrap="square" rtlCol="0">
        <a:spAutoFit/>
      </a:bodyPr>
      <a:lstStyle>
        <a:defPPr algn="ctr">
          <a:defRPr lang="zh-CN" altLang="en-US"/>
        </a:defPPr>
      </a:lstStyle>
    </a:tx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4973</Words>
  <Application>WPS 演示</Application>
  <PresentationFormat>全屏显示(4:3)</PresentationFormat>
  <Paragraphs>277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黑体</vt:lpstr>
      <vt:lpstr>Comic Sans MS</vt:lpstr>
      <vt:lpstr>Cambria Math</vt:lpstr>
      <vt:lpstr>MS Mincho</vt:lpstr>
      <vt:lpstr>Segoe Print</vt:lpstr>
      <vt:lpstr>Wingdings</vt:lpstr>
      <vt:lpstr>微软雅黑</vt:lpstr>
      <vt:lpstr>Arial Unicode MS</vt:lpstr>
      <vt:lpstr>Network</vt:lpstr>
      <vt:lpstr>一阶逻辑（五）</vt:lpstr>
      <vt:lpstr>Hintikka集-定义</vt:lpstr>
      <vt:lpstr>Hintikka集-定义</vt:lpstr>
      <vt:lpstr>Hintikka集-定义</vt:lpstr>
      <vt:lpstr>Hintikka集-定义</vt:lpstr>
      <vt:lpstr>Hintikka集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Hintikka集的模型</vt:lpstr>
      <vt:lpstr>Hintikka集的模型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JWu</dc:creator>
  <cp:lastModifiedBy>葛存菁</cp:lastModifiedBy>
  <cp:revision>2197</cp:revision>
  <cp:lastPrinted>2022-02-24T19:07:00Z</cp:lastPrinted>
  <dcterms:created xsi:type="dcterms:W3CDTF">2013-09-08T03:04:00Z</dcterms:created>
  <dcterms:modified xsi:type="dcterms:W3CDTF">2025-05-15T05:43:54Z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294D0EF7A9CD4906BF2D53373DD12236</vt:lpwstr>
  </property>
  <property fmtid="{D5CDD505-2E9C-101B-9397-08002B2CF9AE}" pid="4" name="KSOProductBuildVer">
    <vt:lpwstr>2052-12.1.0.20305</vt:lpwstr>
  </property>
</Properties>
</file>