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1"/>
  </p:handoutMasterIdLst>
  <p:sldIdLst>
    <p:sldId id="256" r:id="rId3"/>
    <p:sldId id="835" r:id="rId5"/>
    <p:sldId id="731" r:id="rId6"/>
    <p:sldId id="947" r:id="rId7"/>
    <p:sldId id="948" r:id="rId8"/>
    <p:sldId id="949" r:id="rId9"/>
    <p:sldId id="725" r:id="rId10"/>
    <p:sldId id="727" r:id="rId11"/>
    <p:sldId id="729" r:id="rId12"/>
    <p:sldId id="730" r:id="rId13"/>
    <p:sldId id="950" r:id="rId14"/>
    <p:sldId id="951" r:id="rId15"/>
    <p:sldId id="726" r:id="rId16"/>
    <p:sldId id="770" r:id="rId17"/>
    <p:sldId id="733" r:id="rId18"/>
    <p:sldId id="732" r:id="rId19"/>
    <p:sldId id="807" r:id="rId20"/>
    <p:sldId id="829" r:id="rId21"/>
    <p:sldId id="734" r:id="rId22"/>
    <p:sldId id="816" r:id="rId23"/>
    <p:sldId id="735" r:id="rId24"/>
    <p:sldId id="736" r:id="rId25"/>
    <p:sldId id="737" r:id="rId26"/>
    <p:sldId id="744" r:id="rId27"/>
    <p:sldId id="746" r:id="rId28"/>
    <p:sldId id="747" r:id="rId29"/>
    <p:sldId id="748" r:id="rId30"/>
    <p:sldId id="740" r:id="rId31"/>
    <p:sldId id="741" r:id="rId32"/>
    <p:sldId id="743" r:id="rId33"/>
    <p:sldId id="751" r:id="rId34"/>
    <p:sldId id="750" r:id="rId35"/>
    <p:sldId id="752" r:id="rId36"/>
    <p:sldId id="753" r:id="rId37"/>
    <p:sldId id="758" r:id="rId38"/>
    <p:sldId id="754" r:id="rId39"/>
    <p:sldId id="757" r:id="rId40"/>
    <p:sldId id="760" r:id="rId41"/>
    <p:sldId id="761" r:id="rId42"/>
    <p:sldId id="762" r:id="rId43"/>
    <p:sldId id="764" r:id="rId44"/>
    <p:sldId id="765" r:id="rId45"/>
    <p:sldId id="815" r:id="rId46"/>
    <p:sldId id="810" r:id="rId47"/>
    <p:sldId id="768" r:id="rId48"/>
    <p:sldId id="809" r:id="rId49"/>
    <p:sldId id="812" r:id="rId50"/>
    <p:sldId id="813" r:id="rId51"/>
    <p:sldId id="814" r:id="rId52"/>
    <p:sldId id="769" r:id="rId53"/>
    <p:sldId id="817" r:id="rId54"/>
    <p:sldId id="818" r:id="rId55"/>
    <p:sldId id="819" r:id="rId56"/>
    <p:sldId id="820" r:id="rId57"/>
    <p:sldId id="821" r:id="rId58"/>
    <p:sldId id="822" r:id="rId59"/>
    <p:sldId id="823" r:id="rId60"/>
    <p:sldId id="836" r:id="rId61"/>
    <p:sldId id="837" r:id="rId62"/>
    <p:sldId id="946" r:id="rId63"/>
    <p:sldId id="839" r:id="rId64"/>
    <p:sldId id="843" r:id="rId65"/>
    <p:sldId id="921" r:id="rId66"/>
    <p:sldId id="920" r:id="rId67"/>
    <p:sldId id="824" r:id="rId68"/>
    <p:sldId id="825" r:id="rId69"/>
    <p:sldId id="826" r:id="rId70"/>
    <p:sldId id="827" r:id="rId71"/>
    <p:sldId id="828" r:id="rId72"/>
    <p:sldId id="831" r:id="rId73"/>
    <p:sldId id="832" r:id="rId74"/>
    <p:sldId id="833" r:id="rId75"/>
    <p:sldId id="834" r:id="rId76"/>
    <p:sldId id="901" r:id="rId77"/>
    <p:sldId id="902" r:id="rId78"/>
    <p:sldId id="903" r:id="rId79"/>
    <p:sldId id="904" r:id="rId80"/>
    <p:sldId id="905" r:id="rId81"/>
    <p:sldId id="906" r:id="rId82"/>
    <p:sldId id="907" r:id="rId83"/>
    <p:sldId id="908" r:id="rId84"/>
    <p:sldId id="909" r:id="rId85"/>
    <p:sldId id="910" r:id="rId86"/>
    <p:sldId id="911" r:id="rId87"/>
    <p:sldId id="913" r:id="rId88"/>
    <p:sldId id="914" r:id="rId89"/>
    <p:sldId id="916" r:id="rId90"/>
  </p:sldIdLst>
  <p:sldSz cx="9144000" cy="6858000" type="screen4x3"/>
  <p:notesSz cx="9928225" cy="6797675"/>
  <p:custDataLst>
    <p:tags r:id="rId9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gs" Target="tags/tag147.xml"/><Relationship Id="rId94" Type="http://schemas.openxmlformats.org/officeDocument/2006/relationships/tableStyles" Target="tableStyles.xml"/><Relationship Id="rId93" Type="http://schemas.openxmlformats.org/officeDocument/2006/relationships/viewProps" Target="viewProps.xml"/><Relationship Id="rId92" Type="http://schemas.openxmlformats.org/officeDocument/2006/relationships/presProps" Target="presProps.xml"/><Relationship Id="rId91" Type="http://schemas.openxmlformats.org/officeDocument/2006/relationships/handoutMaster" Target="handoutMasters/handoutMaster1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tags" Target="../tags/tag14.xml"/><Relationship Id="rId3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tags" Target="../tags/tag30.xml"/><Relationship Id="rId3" Type="http://schemas.openxmlformats.org/officeDocument/2006/relationships/image" Target="../media/image19.png"/><Relationship Id="rId2" Type="http://schemas.openxmlformats.org/officeDocument/2006/relationships/tags" Target="../tags/tag29.xml"/><Relationship Id="rId1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tags" Target="../tags/tag31.xml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tags" Target="../tags/tag32.xml"/><Relationship Id="rId1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1.png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50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54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51.png"/><Relationship Id="rId2" Type="http://schemas.openxmlformats.org/officeDocument/2006/relationships/tags" Target="../tags/tag3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58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image" Target="../media/image59.png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image" Target="../media/image51.png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../media/image66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65.png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70.png"/><Relationship Id="rId3" Type="http://schemas.openxmlformats.org/officeDocument/2006/relationships/tags" Target="../tags/tag59.xml"/><Relationship Id="rId29" Type="http://schemas.openxmlformats.org/officeDocument/2006/relationships/tags" Target="../tags/tag80.xml"/><Relationship Id="rId28" Type="http://schemas.openxmlformats.org/officeDocument/2006/relationships/tags" Target="../tags/tag79.xml"/><Relationship Id="rId27" Type="http://schemas.openxmlformats.org/officeDocument/2006/relationships/image" Target="../media/image69.png"/><Relationship Id="rId26" Type="http://schemas.openxmlformats.org/officeDocument/2006/relationships/tags" Target="../tags/tag78.xml"/><Relationship Id="rId25" Type="http://schemas.openxmlformats.org/officeDocument/2006/relationships/tags" Target="../tags/tag77.xml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8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image" Target="../media/image68.png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image" Target="../media/image67.png"/><Relationship Id="rId1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5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9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7.xml"/><Relationship Id="rId1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9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png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8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9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106.png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107.png"/></Relationships>
</file>

<file path=ppt/slides/_rels/slide7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108.png"/></Relationships>
</file>

<file path=ppt/slides/_rels/slide7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109.png"/></Relationships>
</file>

<file path=ppt/slides/_rels/slide7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image" Target="../media/image111.png"/></Relationships>
</file>

<file path=ppt/slides/_rels/slide8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112.png"/></Relationships>
</file>

<file path=ppt/slides/_rels/slide8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image" Target="../media/image113.png"/></Relationships>
</file>

<file path=ppt/slides/_rels/slide8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image" Target="../media/image114.png"/></Relationships>
</file>

<file path=ppt/slides/_rels/slide8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image" Target="../media/image115.png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image" Target="../media/image116.png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8.png"/><Relationship Id="rId7" Type="http://schemas.openxmlformats.org/officeDocument/2006/relationships/tags" Target="../tags/tag143.xml"/><Relationship Id="rId6" Type="http://schemas.openxmlformats.org/officeDocument/2006/relationships/image" Target="../media/image46.png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image" Target="../media/image117.png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命题逻辑（三）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462780" y="5334000"/>
                <a:ext cx="35375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462780" y="5334000"/>
                <a:ext cx="353758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269" t="-2389" r="-26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462780" y="5334000"/>
                <a:ext cx="35375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462780" y="5334000"/>
                <a:ext cx="353758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269" t="-2389" r="-26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38200" y="4267200"/>
                <a:ext cx="6082030" cy="7493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如果邀请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，则邀请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𝐶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或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    如果邀请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A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和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B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则邀请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D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如果邀请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，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C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蕴含邀请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B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，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则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6082030" cy="749300"/>
              </a:xfrm>
              <a:prstGeom prst="rect">
                <a:avLst/>
              </a:prstGeom>
              <a:blipFill rotWithShape="1">
                <a:blip r:embed="rId5"/>
                <a:stretch>
                  <a:fillRect l="-104" t="-847" r="-104" b="-847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066800" y="3352800"/>
                <a:ext cx="3896360" cy="7035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52800"/>
                <a:ext cx="3896360" cy="703580"/>
              </a:xfrm>
              <a:prstGeom prst="rect">
                <a:avLst/>
              </a:prstGeom>
              <a:blipFill rotWithShape="1">
                <a:blip r:embed="rId6"/>
                <a:stretch>
                  <a:fillRect l="-163" t="-903" r="-163" b="-903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         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462780" y="5334000"/>
                <a:ext cx="35375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462780" y="5334000"/>
                <a:ext cx="353758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269" t="-2389" r="-26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981200" y="5227320"/>
                <a:ext cx="6082030" cy="7480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如果邀请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，则邀请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𝐶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或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E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    如果邀请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B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和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E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则邀请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D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如果邀请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和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B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，则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𝐶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或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227320"/>
                <a:ext cx="6082030" cy="748030"/>
              </a:xfrm>
              <a:prstGeom prst="rect">
                <a:avLst/>
              </a:prstGeom>
              <a:blipFill rotWithShape="1">
                <a:blip r:embed="rId5"/>
                <a:stretch>
                  <a:fillRect l="-104" t="-849" r="-104" b="-849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667000" y="3352800"/>
                <a:ext cx="3896360" cy="7035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352800"/>
                <a:ext cx="3896360" cy="703580"/>
              </a:xfrm>
              <a:prstGeom prst="rect">
                <a:avLst/>
              </a:prstGeom>
              <a:blipFill rotWithShape="1">
                <a:blip r:embed="rId6"/>
                <a:stretch>
                  <a:fillRect l="-163" t="-903" r="-163" b="-903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系统</a:t>
                </a:r>
                <a:r>
                  <a:rPr lang="en-US" altLang="zh-CN"/>
                  <a:t>G’</a:t>
                </a:r>
                <a:r>
                  <a:rPr lang="zh-CN" altLang="en-US"/>
                  <a:t>中只有一条公理，有多条规则，每条规则都有名称，呈形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，这可以被看作树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规则的上矢列被称为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前提</a:t>
                </a:r>
                <a:r>
                  <a:rPr lang="zh-CN" altLang="en-US"/>
                  <a:t>，下矢列被称为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结论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/>
                  <a:t>G’</a:t>
                </a:r>
                <a:r>
                  <a:rPr lang="zh-CN" altLang="en-US"/>
                  <a:t>系统中的规则被称为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推理规则</a:t>
                </a:r>
                <a:r>
                  <a:rPr lang="zh-CN" altLang="en-US"/>
                  <a:t>，规则中被作用的命题被称为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主命题</a:t>
                </a:r>
                <a:r>
                  <a:rPr lang="zh-CN" altLang="en-US"/>
                  <a:t>，而不变的命题被称为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辅命题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3277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78" y="2897175"/>
            <a:ext cx="1379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2895600"/>
            <a:ext cx="784162" cy="7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191000" y="3064510"/>
            <a:ext cx="95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或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每个公理和规则都是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模式</a:t>
                </a:r>
                <a:r>
                  <a:rPr lang="zh-CN" altLang="en-US"/>
                  <a:t>（</a:t>
                </a:r>
                <a:r>
                  <a:rPr lang="en-US" altLang="zh-CN"/>
                  <a:t>schema</a:t>
                </a:r>
                <a:r>
                  <a:rPr lang="zh-CN" altLang="en-US"/>
                  <a:t>），它们可有无穷多个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实例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的实例。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sz="2000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},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>
                  <a:buNone/>
                </a:pPr>
                <a:r>
                  <a:rPr lang="en-US" altLang="zh-CN" sz="2000">
                    <a:solidFill>
                      <a:schemeClr val="tx1"/>
                    </a:solidFill>
                    <a:cs typeface="+mn-lt"/>
                  </a:rPr>
                  <a:t>  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也可以看成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},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=∅</m:t>
                    </m:r>
                  </m:oMath>
                </a14:m>
                <a:endParaRPr lang="en-US" altLang="zh-CN" sz="20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每个公理和规则都是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模式</a:t>
                </a:r>
                <a:r>
                  <a:rPr lang="zh-CN" altLang="en-US"/>
                  <a:t>（</a:t>
                </a:r>
                <a:r>
                  <a:rPr lang="en-US" altLang="zh-CN"/>
                  <a:t>schema</a:t>
                </a:r>
                <a:r>
                  <a:rPr lang="zh-CN" altLang="en-US"/>
                  <a:t>），它们可有无穷多个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实例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为公理的实例。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的一些基本概念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1.42.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反例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falsifiable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），指存在赋值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)∧(¬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∧...∧¬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这里称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valid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），指对任何赋值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)→(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这里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满足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有效也被记为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的一些基本概念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1.42.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反例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falsifiable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），指存在赋值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)∧(¬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∧...∧¬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这里称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valid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），指对任何赋值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)→(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这里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满足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有效也被记为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643755" y="4876800"/>
                <a:ext cx="4424045" cy="144843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与语义结论定义比较：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蕴含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✘</a:t>
                </a:r>
                <a:endPara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蕴含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55" y="4876800"/>
                <a:ext cx="4424045" cy="1448435"/>
              </a:xfrm>
              <a:prstGeom prst="rect">
                <a:avLst/>
              </a:prstGeom>
              <a:blipFill rotWithShape="1">
                <a:blip r:embed="rId2"/>
                <a:stretch>
                  <a:fillRect l="-215" t="-658" r="-215" b="-65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的一些基本概念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1.42.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反例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falsifiable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），指存在赋值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)∧(¬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∧...∧¬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这里称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valid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），指对任何赋值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)→(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这里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满足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有效也被记为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391150" y="5105400"/>
                <a:ext cx="2533650" cy="77660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语法层面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黑体" panose="02010609060101010101" pitchFamily="49" charset="-122"/>
                    <a:cs typeface="Cambria Math" panose="02040503050406030204" charset="0"/>
                    <a:sym typeface="+mn-ea"/>
                  </a:rPr>
                  <a:t>语义层面</a:t>
                </a:r>
                <a:endParaRPr lang="zh-CN" altLang="en-US">
                  <a:solidFill>
                    <a:schemeClr val="tx1"/>
                  </a:solidFill>
                  <a:latin typeface="黑体" panose="02010609060101010101" pitchFamily="49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50" y="5105400"/>
                <a:ext cx="2533650" cy="776605"/>
              </a:xfrm>
              <a:prstGeom prst="rect">
                <a:avLst/>
              </a:prstGeom>
              <a:blipFill rotWithShape="1">
                <a:blip r:embed="rId2"/>
                <a:stretch>
                  <a:fillRect l="-376" t="-1226" r="-376" b="-122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的一些基本概念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+mn-lt"/>
                    <a:sym typeface="+mn-ea"/>
                  </a:rPr>
                  <a:t>特例：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4.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有反例指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可满足；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永真。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5.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有反例指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不可满足。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6.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约定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{}⊢{}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非有效。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94815" y="4953635"/>
                <a:ext cx="6795135" cy="76009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有反例：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有效：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15" y="4953635"/>
                <a:ext cx="6795135" cy="760095"/>
              </a:xfrm>
              <a:prstGeom prst="rect">
                <a:avLst/>
              </a:prstGeom>
              <a:blipFill rotWithShape="1">
                <a:blip r:embed="rId2"/>
                <a:stretch>
                  <a:fillRect l="-140" t="-1253" r="-140" b="-125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推理与</a:t>
            </a:r>
            <a:r>
              <a:rPr lang="zh-CN" altLang="en-US">
                <a:sym typeface="+mn-ea"/>
              </a:rPr>
              <a:t>证明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元语言层面</a:t>
                </a:r>
                <a:endParaRPr lang="zh-CN" altLang="en-US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、与、或、非、蕴含等等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344170" lvl="1" indent="0">
                  <a:buNone/>
                </a:pPr>
                <a:endParaRPr lang="zh-CN" altLang="en-US"/>
              </a:p>
              <a:p>
                <a:r>
                  <a:rPr lang="zh-CN" altLang="en-US"/>
                  <a:t>命题语言层面</a:t>
                </a:r>
                <a:endParaRPr lang="zh-CN" altLang="en-US"/>
              </a:p>
              <a:p>
                <a:pPr lvl="1"/>
                <a:r>
                  <a:rPr lang="zh-CN" altLang="en-US"/>
                  <a:t>定义推理与证明</a:t>
                </a:r>
                <a:endParaRPr lang="zh-CN" altLang="en-US"/>
              </a:p>
              <a:p>
                <a:pPr lvl="1"/>
                <a:r>
                  <a:rPr lang="zh-CN" altLang="en-US"/>
                  <a:t>机械地完成命题逻辑推理</a:t>
                </a:r>
                <a:endParaRPr lang="zh-CN" altLang="en-US"/>
              </a:p>
              <a:p>
                <a:pPr lvl="1"/>
                <a:r>
                  <a:rPr lang="zh-CN" altLang="en-US"/>
                  <a:t>机械地证明命题</a:t>
                </a:r>
                <a:endParaRPr lang="zh-CN" altLang="en-US"/>
              </a:p>
              <a:p>
                <a:pPr lvl="1"/>
                <a:r>
                  <a:rPr lang="zh-CN" altLang="en-US"/>
                  <a:t>机械地检验证明的正确性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有效，则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有效。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371600" y="2712085"/>
                <a:ext cx="6127115" cy="86169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有效：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>
                    <a:solidFill>
                      <a:schemeClr val="tx1"/>
                    </a:solidFill>
                    <a:latin typeface="+mn-lt"/>
                    <a:cs typeface="+mn-lt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nary>
                      <m:naryPr>
                        <m:chr m:val="⋁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⋁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12085"/>
                <a:ext cx="6127115" cy="861695"/>
              </a:xfrm>
              <a:prstGeom prst="rect">
                <a:avLst/>
              </a:prstGeom>
              <a:blipFill rotWithShape="1">
                <a:blip r:embed="rId2"/>
                <a:stretch>
                  <a:fillRect l="-155" t="-1105" r="-155" b="-110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1.43.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有效当且仅当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无反例。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有反例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</a:rPr>
                  <a:t>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无反例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i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                 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/>
              </a:p>
              <a:p>
                <a:pPr marL="0" indent="0" algn="l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782" b="-7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1.44.</a:t>
                </a:r>
                <a:r>
                  <a:rPr lang="en-US" altLang="zh-CN"/>
                  <a:t>  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系统的</a:t>
                </a:r>
                <a:r>
                  <a:rPr lang="en-US" altLang="zh-CN"/>
                  <a:t>Cut</a:t>
                </a:r>
                <a:r>
                  <a:rPr lang="zh-CN" altLang="en-US"/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1. </a:t>
                </a:r>
                <a:r>
                  <a:rPr lang="zh-CN" altLang="en-US"/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反驳规则的结论当且仅当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至少反驳规则的</a:t>
                </a:r>
                <a:r>
                  <a:rPr lang="zh-CN" altLang="en-US" u="sng"/>
                  <a:t>一个</a:t>
                </a:r>
                <a:r>
                  <a:rPr lang="zh-CN" altLang="en-US"/>
                  <a:t>前提；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2. </a:t>
                </a:r>
                <a:r>
                  <a:rPr lang="zh-CN" altLang="en-US">
                    <a:sym typeface="+mn-ea"/>
                  </a:rPr>
                  <a:t>赋值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满足规则的</a:t>
                </a:r>
                <a:r>
                  <a:rPr lang="zh-CN" altLang="en-US" u="sng"/>
                  <a:t>所有</a:t>
                </a:r>
                <a:r>
                  <a:rPr lang="zh-CN" altLang="en-US"/>
                  <a:t>前提；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3. </a:t>
                </a:r>
                <a:r>
                  <a:rPr lang="zh-CN" altLang="en-US" u="sng"/>
                  <a:t>每个</a:t>
                </a:r>
                <a:r>
                  <a:rPr lang="zh-CN" altLang="en-US"/>
                  <a:t>前提有效当且仅当结论有效。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1.44.</a:t>
                </a:r>
                <a:r>
                  <a:rPr lang="en-US" altLang="zh-CN"/>
                  <a:t>  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系统的</a:t>
                </a:r>
                <a:r>
                  <a:rPr lang="en-US" altLang="zh-CN"/>
                  <a:t>Cut</a:t>
                </a:r>
                <a:r>
                  <a:rPr lang="zh-CN" altLang="en-US"/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1. </a:t>
                </a:r>
                <a:r>
                  <a:rPr lang="zh-CN" altLang="en-US"/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反驳规则的结论当且仅当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至少反驳规则的</a:t>
                </a:r>
                <a:r>
                  <a:rPr lang="zh-CN" altLang="en-US" u="sng"/>
                  <a:t>一个</a:t>
                </a:r>
                <a:r>
                  <a:rPr lang="zh-CN" altLang="en-US"/>
                  <a:t>前提；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30480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30480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1.44.</a:t>
                </a:r>
                <a:r>
                  <a:rPr lang="en-US" altLang="zh-CN"/>
                  <a:t>  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系统的</a:t>
                </a:r>
                <a:r>
                  <a:rPr lang="en-US" altLang="zh-CN"/>
                  <a:t>Cut</a:t>
                </a:r>
                <a:r>
                  <a:rPr lang="zh-CN" altLang="en-US"/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1. </a:t>
                </a:r>
                <a:r>
                  <a:rPr lang="zh-CN" altLang="en-US"/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反驳规则的结论当且仅当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至少反驳规则的</a:t>
                </a:r>
                <a:r>
                  <a:rPr lang="zh-CN" altLang="en-US" u="sng"/>
                  <a:t>一个</a:t>
                </a:r>
                <a:r>
                  <a:rPr lang="zh-CN" altLang="en-US"/>
                  <a:t>前提；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30480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30480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1.44.</a:t>
                </a:r>
                <a:r>
                  <a:rPr lang="en-US" altLang="zh-CN"/>
                  <a:t>  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系统的</a:t>
                </a:r>
                <a:r>
                  <a:rPr lang="en-US" altLang="zh-CN"/>
                  <a:t>Cut</a:t>
                </a:r>
                <a:r>
                  <a:rPr lang="zh-CN" altLang="en-US"/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1. </a:t>
                </a:r>
                <a:r>
                  <a:rPr lang="zh-CN" altLang="en-US"/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反驳规则的结论当且仅当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至少反驳规则的</a:t>
                </a:r>
                <a:r>
                  <a:rPr lang="zh-CN" altLang="en-US" u="sng"/>
                  <a:t>一个</a:t>
                </a:r>
                <a:r>
                  <a:rPr lang="zh-CN" altLang="en-US"/>
                  <a:t>前提；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30480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30480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1.44.</a:t>
                </a:r>
                <a:r>
                  <a:rPr lang="en-US" altLang="zh-CN"/>
                  <a:t>  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系统的</a:t>
                </a:r>
                <a:r>
                  <a:rPr lang="en-US" altLang="zh-CN"/>
                  <a:t>Cut</a:t>
                </a:r>
                <a:r>
                  <a:rPr lang="zh-CN" altLang="en-US"/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2. </a:t>
                </a:r>
                <a:r>
                  <a:rPr lang="zh-CN" altLang="en-US">
                    <a:sym typeface="+mn-ea"/>
                  </a:rPr>
                  <a:t>赋值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满足规则的</a:t>
                </a:r>
                <a:r>
                  <a:rPr lang="zh-CN" altLang="en-US" u="sng"/>
                  <a:t>所有</a:t>
                </a:r>
                <a:r>
                  <a:rPr lang="zh-CN" altLang="en-US"/>
                  <a:t>前提；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nary>
                      <m:naryPr>
                        <m:chr m:val="⋁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26670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26670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1.44.</a:t>
                </a:r>
                <a:r>
                  <a:rPr lang="en-US" altLang="zh-CN"/>
                  <a:t>  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系统的</a:t>
                </a:r>
                <a:r>
                  <a:rPr lang="en-US" altLang="zh-CN"/>
                  <a:t>Cut</a:t>
                </a:r>
                <a:r>
                  <a:rPr lang="zh-CN" altLang="en-US"/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/>
                  <a:t>2. </a:t>
                </a:r>
                <a:r>
                  <a:rPr lang="zh-CN" altLang="en-US">
                    <a:sym typeface="+mn-ea"/>
                  </a:rPr>
                  <a:t>赋值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满足规则的结论当且仅当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满足规则的</a:t>
                </a:r>
                <a:r>
                  <a:rPr lang="zh-CN" altLang="en-US" u="sng"/>
                  <a:t>所有</a:t>
                </a:r>
                <a:r>
                  <a:rPr lang="zh-CN" altLang="en-US"/>
                  <a:t>前提；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iff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nary>
                      <m:naryPr>
                        <m:chr m:val="⋁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……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……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26670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26670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038600" y="4876800"/>
                <a:ext cx="3564255" cy="47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nary>
                      <m:naryPr>
                        <m:chr m:val="⋁"/>
                        <m:limLoc m:val="undOvr"/>
                        <m:subHide m:val="on"/>
                        <m:supHide m:val="on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/>
                  <a:t> </a:t>
                </a:r>
                <a:endParaRPr lang="en-US" altLang="zh-CN" sz="24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876800"/>
                <a:ext cx="3564255" cy="476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038600" y="5619115"/>
                <a:ext cx="3564255" cy="47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nary>
                      <m:naryPr>
                        <m:chr m:val="⋁"/>
                        <m:limLoc m:val="undOvr"/>
                        <m:subHide m:val="on"/>
                        <m:supHide m:val="on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/>
                  <a:t> </a:t>
                </a:r>
                <a:endParaRPr lang="en-US" altLang="zh-CN" sz="24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619115"/>
                <a:ext cx="3564255" cy="476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1.44.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</a:t>
                </a:r>
                <a:r>
                  <a:rPr lang="en-US" altLang="zh-CN">
                    <a:sym typeface="+mn-ea"/>
                  </a:rPr>
                  <a:t>G’</a:t>
                </a:r>
                <a:r>
                  <a:rPr lang="zh-CN" altLang="en-US">
                    <a:sym typeface="+mn-ea"/>
                  </a:rPr>
                  <a:t>系统的</a:t>
                </a:r>
                <a:r>
                  <a:rPr lang="en-US" altLang="zh-CN">
                    <a:sym typeface="+mn-ea"/>
                  </a:rPr>
                  <a:t>Cut</a:t>
                </a:r>
                <a:r>
                  <a:rPr lang="zh-CN" altLang="en-US">
                    <a:sym typeface="+mn-ea"/>
                  </a:rPr>
                  <a:t>规则以外的规则，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ym typeface="+mn-ea"/>
                  </a:rPr>
                  <a:t>3. </a:t>
                </a:r>
                <a:r>
                  <a:rPr lang="zh-CN" altLang="en-US" u="sng">
                    <a:sym typeface="+mn-ea"/>
                  </a:rPr>
                  <a:t>每个</a:t>
                </a:r>
                <a:r>
                  <a:rPr lang="zh-CN" altLang="en-US">
                    <a:sym typeface="+mn-ea"/>
                  </a:rPr>
                  <a:t>前提有效当且仅当结论有效。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矢列有效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满足</a:t>
                </a:r>
                <a:r>
                  <a:rPr lang="zh-CN" altLang="en-US">
                    <a:sym typeface="+mn-ea"/>
                  </a:rPr>
                  <a:t>矢列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对于</a:t>
                </a:r>
                <a:r>
                  <a:rPr lang="en-US" altLang="zh-CN" b="1"/>
                  <a:t>Cut</a:t>
                </a:r>
                <a:r>
                  <a:rPr lang="zh-CN" altLang="en-US" b="1"/>
                  <a:t>规则：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反驳</a:t>
                </a:r>
                <a:r>
                  <a:rPr lang="en-US" altLang="zh-CN"/>
                  <a:t>Cut</a:t>
                </a:r>
                <a:r>
                  <a:rPr lang="zh-CN" altLang="en-US"/>
                  <a:t>的结论，即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nary>
                      <m:naryPr>
                        <m:chr m:val="⋀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也即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则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</m:t>
                      </m:r>
                      <m:nary>
                        <m:naryPr>
                          <m:chr m:val="⋀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⋀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或 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</m:t>
                      </m:r>
                      <m:nary>
                        <m:naryPr>
                          <m:chr m:val="⋀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⋀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即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反驳</a:t>
                </a:r>
                <a:r>
                  <a:rPr lang="en-US" altLang="zh-CN">
                    <a:sym typeface="+mn-ea"/>
                  </a:rPr>
                  <a:t>Cut</a:t>
                </a:r>
                <a:r>
                  <a:rPr lang="zh-CN" altLang="en-US">
                    <a:sym typeface="+mn-ea"/>
                  </a:rPr>
                  <a:t>的一个前提。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19812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19812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1.41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表示任何命题有穷集合（可为空），</a:t>
                </a:r>
                <a:r>
                  <a:rPr lang="zh-CN" altLang="en-US"/>
                  <a:t>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矢列</a:t>
                </a:r>
                <a:r>
                  <a:rPr lang="zh-CN" altLang="en-US">
                    <a:solidFill>
                      <a:schemeClr val="tx1"/>
                    </a:solidFill>
                  </a:rPr>
                  <a:t>（</a:t>
                </a:r>
                <a:r>
                  <a:rPr lang="en-US" altLang="zh-CN">
                    <a:solidFill>
                      <a:schemeClr val="tx1"/>
                    </a:solidFill>
                  </a:rPr>
                  <a:t>sequent</a:t>
                </a:r>
                <a:r>
                  <a:rPr lang="zh-CN" altLang="en-US">
                    <a:solidFill>
                      <a:schemeClr val="tx1"/>
                    </a:solidFill>
                  </a:rPr>
                  <a:t>）</a:t>
                </a:r>
                <a:r>
                  <a:rPr lang="zh-CN" altLang="en-US"/>
                  <a:t>是一个二元组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前件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后件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命题逻辑的自然推理系统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G’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由以下公理和规则组成，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表示任何命题。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规则：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}∪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27" t="-2389" r="-2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的一些性质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对于</a:t>
                </a:r>
                <a:r>
                  <a:rPr lang="en-US" altLang="zh-CN" b="1"/>
                  <a:t>Cut</a:t>
                </a:r>
                <a:r>
                  <a:rPr lang="zh-CN" altLang="en-US" b="1"/>
                  <a:t>规则：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反驳</a:t>
                </a:r>
                <a:r>
                  <a:rPr lang="en-US" altLang="zh-CN"/>
                  <a:t>Cut</a:t>
                </a:r>
                <a:r>
                  <a:rPr lang="zh-CN" altLang="en-US"/>
                  <a:t>的一个前提结论，则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反驳</a:t>
                </a:r>
                <a:r>
                  <a:rPr lang="en-US" altLang="zh-CN">
                    <a:sym typeface="+mn-ea"/>
                  </a:rPr>
                  <a:t>Cut</a:t>
                </a:r>
                <a:r>
                  <a:rPr lang="zh-CN" altLang="en-US">
                    <a:sym typeface="+mn-ea"/>
                  </a:rPr>
                  <a:t>的结论</a:t>
                </a:r>
                <a:r>
                  <a:rPr lang="zh-CN" altLang="en-US" b="1">
                    <a:sym typeface="+mn-ea"/>
                  </a:rPr>
                  <a:t>？</a:t>
                </a:r>
                <a:endParaRPr lang="zh-CN" altLang="en-US" b="1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反例：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=∅,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den>
                      </m:f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</m:oMath>
                  </m:oMathPara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取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𝑝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𝑟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𝑞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514600" y="1981200"/>
                <a:ext cx="4192905" cy="6972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4600" y="1981200"/>
                <a:ext cx="4192905" cy="697230"/>
              </a:xfrm>
              <a:prstGeom prst="rect">
                <a:avLst/>
              </a:prstGeom>
              <a:blipFill rotWithShape="1">
                <a:blip r:embed="rId4"/>
                <a:stretch>
                  <a:fillRect l="-227" t="-1366" r="-227" b="-136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树状推理模式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/>
                  <a:t>系统</a:t>
                </a:r>
                <a:r>
                  <a:rPr lang="en-US" altLang="zh-CN"/>
                  <a:t>G’</a:t>
                </a:r>
                <a:r>
                  <a:rPr lang="zh-CN" altLang="en-US"/>
                  <a:t>中只有一条公理，有多条规则，每条规则都有名称，呈形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，这可以被看作树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3277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78" y="2897175"/>
            <a:ext cx="1379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2895600"/>
            <a:ext cx="784162" cy="7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191000" y="3064510"/>
            <a:ext cx="95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或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证明树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为矢列，树</a:t>
                </a:r>
                <a:r>
                  <a:rPr lang="en-US" altLang="zh-CN"/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的证明树指：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G’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公理，以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为节点的单点树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为其证明树。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2.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’⊢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G’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规则，若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T’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的证明树，则树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的证明树。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656" b="-7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36871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97" y="3505391"/>
            <a:ext cx="1577721" cy="167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证明树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3.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规则，若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的证明树，则树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36874" name="Picture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971800"/>
            <a:ext cx="3098165" cy="16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可证。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可证。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286000" y="3810000"/>
                <a:ext cx="353377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286000" y="3810000"/>
                <a:ext cx="353377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270" t="-2389" r="-270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3886200" y="49530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021455" y="4791710"/>
                <a:ext cx="98361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021455" y="4791710"/>
                <a:ext cx="983615" cy="3987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椭圆 5"/>
          <p:cNvSpPr/>
          <p:nvPr/>
        </p:nvSpPr>
        <p:spPr>
          <a:xfrm>
            <a:off x="6629400" y="50292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6" idx="0"/>
            <a:endCxn id="8" idx="4"/>
          </p:cNvCxnSpPr>
          <p:nvPr/>
        </p:nvCxnSpPr>
        <p:spPr>
          <a:xfrm flipV="1">
            <a:off x="6667500" y="4495800"/>
            <a:ext cx="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629400" y="44196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688455" y="4258310"/>
                <a:ext cx="98361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55" y="4258310"/>
                <a:ext cx="983615" cy="398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618605" y="4867910"/>
                <a:ext cx="13627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618605" y="4867910"/>
                <a:ext cx="1362710" cy="3987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800600" y="2971800"/>
                <a:ext cx="3533775" cy="100457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800600" y="2971800"/>
                <a:ext cx="3533775" cy="1004570"/>
              </a:xfrm>
              <a:prstGeom prst="rect">
                <a:avLst/>
              </a:prstGeom>
              <a:blipFill rotWithShape="1">
                <a:blip r:embed="rId9"/>
                <a:stretch>
                  <a:fillRect l="-270" t="-948" r="-270" b="-9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9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800600" y="2438400"/>
                <a:ext cx="3533775" cy="161099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800600" y="2438400"/>
                <a:ext cx="3533775" cy="1610995"/>
              </a:xfrm>
              <a:prstGeom prst="rect">
                <a:avLst/>
              </a:prstGeom>
              <a:blipFill rotWithShape="1">
                <a:blip r:embed="rId4"/>
                <a:stretch>
                  <a:fillRect l="-270" t="-591" r="-270" b="-59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6629400" y="50292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6" idx="0"/>
            <a:endCxn id="8" idx="4"/>
          </p:cNvCxnSpPr>
          <p:nvPr>
            <p:custDataLst>
              <p:tags r:id="rId6"/>
            </p:custDataLst>
          </p:nvPr>
        </p:nvCxnSpPr>
        <p:spPr>
          <a:xfrm flipV="1">
            <a:off x="6667500" y="4495800"/>
            <a:ext cx="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6629400" y="44196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688455" y="4258310"/>
                <a:ext cx="98361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688455" y="4258310"/>
                <a:ext cx="983615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618605" y="4867910"/>
                <a:ext cx="13627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6618605" y="4867910"/>
                <a:ext cx="1362710" cy="3987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/>
          <p:nvPr>
            <p:custDataLst>
              <p:tags r:id="rId14"/>
            </p:custDataLst>
          </p:nvPr>
        </p:nvSpPr>
        <p:spPr>
          <a:xfrm>
            <a:off x="6629400" y="56134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6" idx="4"/>
          </p:cNvCxnSpPr>
          <p:nvPr>
            <p:custDataLst>
              <p:tags r:id="rId15"/>
            </p:custDataLst>
          </p:nvPr>
        </p:nvCxnSpPr>
        <p:spPr>
          <a:xfrm flipV="1">
            <a:off x="6667500" y="5105400"/>
            <a:ext cx="0" cy="50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669405" y="5452110"/>
                <a:ext cx="13627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669405" y="5452110"/>
                <a:ext cx="1362710" cy="39878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假设要邀请</a:t>
                </a:r>
                <a:r>
                  <a:rPr lang="en-US" altLang="zh-CN">
                    <a:solidFill>
                      <a:srgbClr val="0070C0"/>
                    </a:solidFill>
                  </a:rPr>
                  <a:t>A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B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C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D</a:t>
                </a:r>
                <a:r>
                  <a:rPr lang="zh-CN" altLang="en-US">
                    <a:solidFill>
                      <a:srgbClr val="0070C0"/>
                    </a:solidFill>
                  </a:rPr>
                  <a:t>等人参加聚会</a:t>
                </a:r>
                <a:endParaRPr lang="zh-CN" altLang="en-US"/>
              </a:p>
              <a:p>
                <a:r>
                  <a:rPr lang="zh-CN" altLang="en-US"/>
                  <a:t>令命题</a:t>
                </a:r>
                <a:r>
                  <a:rPr lang="en-US" altLang="zh-CN"/>
                  <a:t>a</a:t>
                </a:r>
                <a:r>
                  <a:rPr lang="zh-CN" altLang="en-US"/>
                  <a:t>为</a:t>
                </a:r>
                <a:r>
                  <a:rPr lang="en-US" altLang="zh-CN"/>
                  <a:t>“</a:t>
                </a:r>
                <a:r>
                  <a:rPr lang="zh-CN" altLang="en-US"/>
                  <a:t>邀请</a:t>
                </a:r>
                <a:r>
                  <a:rPr lang="en-US" altLang="zh-CN"/>
                  <a:t>A”</a:t>
                </a:r>
                <a:r>
                  <a:rPr lang="zh-CN" altLang="en-US"/>
                  <a:t>，命题</a:t>
                </a:r>
                <a:r>
                  <a:rPr lang="en-US" altLang="zh-CN"/>
                  <a:t>b</a:t>
                </a:r>
                <a:r>
                  <a:rPr lang="zh-CN" altLang="en-US"/>
                  <a:t>为</a:t>
                </a:r>
                <a:r>
                  <a:rPr lang="en-US" altLang="zh-CN"/>
                  <a:t>“</a:t>
                </a:r>
                <a:r>
                  <a:rPr lang="zh-CN" altLang="en-US"/>
                  <a:t>邀请</a:t>
                </a:r>
                <a:r>
                  <a:rPr lang="en-US" altLang="zh-CN"/>
                  <a:t>B”……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a,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</m:oMath>
                </a14:m>
                <a:endParaRPr lang="en-US" altLang="zh-CN"/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505200" y="2971800"/>
            <a:ext cx="454660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如果邀请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且邀请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，则邀请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或邀请</a:t>
            </a:r>
            <a:r>
              <a:rPr lang="en-US" altLang="zh-CN">
                <a:sym typeface="+mn-ea"/>
              </a:rPr>
              <a:t>D</a:t>
            </a:r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为矢列，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</a:t>
                </a:r>
                <a:r>
                  <a:rPr lang="en-US" altLang="zh-CN"/>
                  <a:t> </a:t>
                </a:r>
                <a:r>
                  <a:rPr lang="zh-CN" altLang="en-US"/>
                  <a:t>（</a:t>
                </a:r>
                <a:r>
                  <a:rPr lang="en-US" altLang="zh-CN"/>
                  <a:t>provable</a:t>
                </a:r>
                <a:r>
                  <a:rPr lang="zh-CN" altLang="en-US"/>
                  <a:t>）指存在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的证明树。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例，证明：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∧¬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42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029200" y="2209800"/>
                <a:ext cx="3533775" cy="1908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029200" y="2209800"/>
                <a:ext cx="3533775" cy="1908810"/>
              </a:xfrm>
              <a:prstGeom prst="rect">
                <a:avLst/>
              </a:prstGeom>
              <a:blipFill rotWithShape="1">
                <a:blip r:embed="rId4"/>
                <a:stretch>
                  <a:fillRect l="-270" t="-499" r="-270" b="-49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</a:t>
                </a:r>
                <a:r>
                  <a:rPr lang="zh-CN" altLang="en-US">
                    <a:sym typeface="+mn-ea"/>
                  </a:rPr>
                  <a:t>证明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1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</a:t>
                </a:r>
                <a:r>
                  <a:rPr lang="zh-CN" altLang="en-US">
                    <a:sym typeface="+mn-ea"/>
                  </a:rPr>
                  <a:t>证明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¬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4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60905" y="4639310"/>
                <a:ext cx="157289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160905" y="4639310"/>
                <a:ext cx="1572895" cy="3987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191000" y="5247640"/>
                <a:ext cx="20802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191000" y="5247640"/>
                <a:ext cx="2080260" cy="3987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154805" y="5833110"/>
                <a:ext cx="227965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154805" y="5833110"/>
                <a:ext cx="2279650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533900" y="4648200"/>
                <a:ext cx="16103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533900" y="4648200"/>
                <a:ext cx="1610360" cy="3987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可证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椭圆 6"/>
          <p:cNvSpPr/>
          <p:nvPr>
            <p:custDataLst>
              <p:tags r:id="rId14"/>
            </p:custDataLst>
          </p:nvPr>
        </p:nvSpPr>
        <p:spPr>
          <a:xfrm>
            <a:off x="4114800" y="54102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7" idx="0"/>
            <a:endCxn id="9" idx="4"/>
          </p:cNvCxnSpPr>
          <p:nvPr>
            <p:custDataLst>
              <p:tags r:id="rId15"/>
            </p:custDataLst>
          </p:nvPr>
        </p:nvCxnSpPr>
        <p:spPr>
          <a:xfrm flipH="1" flipV="1">
            <a:off x="3695700" y="4876800"/>
            <a:ext cx="4572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16"/>
            </p:custDataLst>
          </p:nvPr>
        </p:nvSpPr>
        <p:spPr>
          <a:xfrm>
            <a:off x="3657600" y="48006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7"/>
            </p:custDataLst>
          </p:nvPr>
        </p:nvSpPr>
        <p:spPr>
          <a:xfrm>
            <a:off x="4114800" y="59944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7" idx="4"/>
          </p:cNvCxnSpPr>
          <p:nvPr>
            <p:custDataLst>
              <p:tags r:id="rId18"/>
            </p:custDataLst>
          </p:nvPr>
        </p:nvCxnSpPr>
        <p:spPr>
          <a:xfrm flipV="1">
            <a:off x="4152900" y="5486400"/>
            <a:ext cx="0" cy="50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7" idx="0"/>
            <a:endCxn id="16" idx="4"/>
          </p:cNvCxnSpPr>
          <p:nvPr>
            <p:custDataLst>
              <p:tags r:id="rId19"/>
            </p:custDataLst>
          </p:nvPr>
        </p:nvCxnSpPr>
        <p:spPr>
          <a:xfrm flipV="1">
            <a:off x="4152900" y="4876800"/>
            <a:ext cx="4191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>
            <p:custDataLst>
              <p:tags r:id="rId20"/>
            </p:custDataLst>
          </p:nvPr>
        </p:nvSpPr>
        <p:spPr>
          <a:xfrm>
            <a:off x="4533900" y="48006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9" idx="0"/>
            <a:endCxn id="19" idx="4"/>
          </p:cNvCxnSpPr>
          <p:nvPr>
            <p:custDataLst>
              <p:tags r:id="rId21"/>
            </p:custDataLst>
          </p:nvPr>
        </p:nvCxnSpPr>
        <p:spPr>
          <a:xfrm flipV="1">
            <a:off x="3695700" y="4191000"/>
            <a:ext cx="635" cy="60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>
            <p:custDataLst>
              <p:tags r:id="rId22"/>
            </p:custDataLst>
          </p:nvPr>
        </p:nvSpPr>
        <p:spPr>
          <a:xfrm>
            <a:off x="3658235" y="41148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endCxn id="21" idx="4"/>
          </p:cNvCxnSpPr>
          <p:nvPr>
            <p:custDataLst>
              <p:tags r:id="rId23"/>
            </p:custDataLst>
          </p:nvPr>
        </p:nvCxnSpPr>
        <p:spPr>
          <a:xfrm flipV="1">
            <a:off x="4572000" y="4191000"/>
            <a:ext cx="0" cy="60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24"/>
            </p:custDataLst>
          </p:nvPr>
        </p:nvSpPr>
        <p:spPr>
          <a:xfrm>
            <a:off x="4533900" y="41148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2379980" y="3962400"/>
                <a:ext cx="13157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2379980" y="3962400"/>
                <a:ext cx="1315720" cy="39878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681220" y="3962400"/>
                <a:ext cx="13157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681220" y="3962400"/>
                <a:ext cx="1315720" cy="39878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、有效、可证等定义是不是正确？证明树是否一定存在？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的可靠性和完全性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可靠性：公理出发由规则得到的命题是正确的</a:t>
            </a:r>
            <a:endParaRPr lang="zh-CN" altLang="en-US" sz="2000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完全性：正确的命题都能通过推理从公理推出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G’</a:t>
                </a:r>
                <a:r>
                  <a:rPr lang="zh-CN" altLang="en-US"/>
                  <a:t>的公理，则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在</a:t>
                </a:r>
                <a:r>
                  <a:rPr lang="en-US" altLang="zh-CN">
                    <a:sym typeface="+mn-ea"/>
                  </a:rPr>
                  <a:t>G’</a:t>
                </a:r>
                <a:r>
                  <a:rPr lang="zh-CN" altLang="en-US">
                    <a:sym typeface="+mn-ea"/>
                  </a:rPr>
                  <a:t>中可证</a:t>
                </a:r>
                <a:r>
                  <a:rPr lang="zh-CN" altLang="en-US"/>
                  <a:t>且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有效。</a:t>
                </a:r>
                <a:endParaRPr lang="zh-CN" altLang="en-US"/>
              </a:p>
              <a:p>
                <a:pPr lvl="1"/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iff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⋂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≠∅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371600" y="2712085"/>
                <a:ext cx="6127115" cy="110744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可证：存在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有效：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2712085"/>
                <a:ext cx="6127115" cy="1107440"/>
              </a:xfrm>
              <a:prstGeom prst="rect">
                <a:avLst/>
              </a:prstGeom>
              <a:blipFill rotWithShape="1">
                <a:blip r:embed="rId4"/>
                <a:stretch>
                  <a:fillRect l="-155" t="-860" r="-155" b="-86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的可靠性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1.47</a:t>
                </a:r>
                <a:r>
                  <a:rPr lang="zh-CN" altLang="en-US" b="1"/>
                  <a:t>（</a:t>
                </a:r>
                <a:r>
                  <a:rPr lang="en-US" altLang="zh-CN" b="1"/>
                  <a:t>G’</a:t>
                </a:r>
                <a:r>
                  <a:rPr lang="zh-CN" altLang="en-US" b="1"/>
                  <a:t>的</a:t>
                </a:r>
                <a:r>
                  <a:rPr lang="en-US" altLang="zh-CN" b="1"/>
                  <a:t>soundness</a:t>
                </a:r>
                <a:r>
                  <a:rPr lang="zh-CN" altLang="en-US" b="1"/>
                  <a:t>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G’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中可证，则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的可靠性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1.47</a:t>
                </a:r>
                <a:r>
                  <a:rPr lang="zh-CN" altLang="en-US" b="1"/>
                  <a:t>（</a:t>
                </a:r>
                <a:r>
                  <a:rPr lang="en-US" altLang="zh-CN" b="1"/>
                  <a:t>G’</a:t>
                </a:r>
                <a:r>
                  <a:rPr lang="zh-CN" altLang="en-US" b="1"/>
                  <a:t>的</a:t>
                </a:r>
                <a:r>
                  <a:rPr lang="en-US" altLang="zh-CN" b="1"/>
                  <a:t>soundness</a:t>
                </a:r>
                <a:r>
                  <a:rPr lang="zh-CN" altLang="en-US" b="1"/>
                  <a:t>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G’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中可证，则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证明：对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的证明树的结构归纳证明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归纳基础：若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为公理，易证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归纳假设：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的证明树中推理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的规则的每个前提都有效。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43000" y="2514600"/>
                <a:ext cx="6127115" cy="7715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可证：存在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有效：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143000" y="2514600"/>
                <a:ext cx="6127115" cy="771525"/>
              </a:xfrm>
              <a:prstGeom prst="rect">
                <a:avLst/>
              </a:prstGeom>
              <a:blipFill rotWithShape="1">
                <a:blip r:embed="rId4"/>
                <a:stretch>
                  <a:fillRect l="-155" t="-1235" r="-155" b="-123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的可靠性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归纳步骤：由存在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的证明树，则</a:t>
                </a:r>
                <a:r>
                  <a:rPr lang="zh-CN" altLang="en-US">
                    <a:cs typeface="+mn-lt"/>
                    <a:sym typeface="+mn-ea"/>
                  </a:rPr>
                  <a:t>有如下三种情况，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1</a:t>
                </a:r>
                <a:r>
                  <a:rPr lang="zh-CN" altLang="en-US">
                    <a:cs typeface="+mn-lt"/>
                    <a:sym typeface="+mn-ea"/>
                  </a:rPr>
                  <a:t>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有效，从而由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引理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1.44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43000" y="4724400"/>
            <a:ext cx="6127115" cy="7715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p>
            <a:pPr marL="179705" indent="-457200" eaLnBrk="1" latinLnBrk="0" hangingPunct="1">
              <a:lnSpc>
                <a:spcPct val="110000"/>
              </a:lnSpc>
            </a:pP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引理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1.44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：</a:t>
            </a:r>
            <a:r>
              <a:rPr lang="zh-CN" altLang="en-US">
                <a:sym typeface="+mn-ea"/>
              </a:rPr>
              <a:t>对于</a:t>
            </a:r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系统的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规则以外的规则，每个前提有效当且仅当结论有效。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的可靠性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2</a:t>
                </a:r>
                <a:r>
                  <a:rPr lang="zh-CN" altLang="en-US">
                    <a:cs typeface="+mn-lt"/>
                    <a:sym typeface="+mn-ea"/>
                  </a:rPr>
                  <a:t>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有效，从而由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引理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1.44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43000" y="4724400"/>
            <a:ext cx="6127115" cy="7715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p>
            <a:pPr marL="179705" indent="-457200" eaLnBrk="1" latinLnBrk="0" hangingPunct="1">
              <a:lnSpc>
                <a:spcPct val="110000"/>
              </a:lnSpc>
            </a:pP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引理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1.44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：</a:t>
            </a:r>
            <a:r>
              <a:rPr lang="zh-CN" altLang="en-US">
                <a:sym typeface="+mn-ea"/>
              </a:rPr>
              <a:t>对于</a:t>
            </a:r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系统的</a:t>
            </a:r>
            <a:r>
              <a:rPr lang="en-US" altLang="zh-CN">
                <a:sym typeface="+mn-ea"/>
              </a:rPr>
              <a:t>Cut</a:t>
            </a:r>
            <a:r>
              <a:rPr lang="zh-CN" altLang="en-US">
                <a:sym typeface="+mn-ea"/>
              </a:rPr>
              <a:t>规则以外的规则，每个前提有效当且仅当结论有效。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的可靠性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3</a:t>
                </a:r>
                <a:r>
                  <a:rPr lang="zh-CN" altLang="en-US">
                    <a:cs typeface="+mn-lt"/>
                    <a:sym typeface="+mn-ea"/>
                  </a:rPr>
                  <a:t>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Cut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假设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不有效，即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有反例，设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1. </a:t>
                </a:r>
                <a:r>
                  <a:rPr lang="zh-CN" altLang="en-US">
                    <a:cs typeface="+mn-lt"/>
                    <a:sym typeface="+mn-ea"/>
                  </a:rPr>
                  <a:t>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反驳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，矛盾。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2. </a:t>
                </a:r>
                <a:r>
                  <a:rPr lang="zh-CN" altLang="en-US">
                    <a:cs typeface="+mn-lt"/>
                    <a:sym typeface="+mn-ea"/>
                  </a:rPr>
                  <a:t>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，矛盾。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故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3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371600" y="5715000"/>
                <a:ext cx="6640830" cy="4775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有反例：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., 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5715000"/>
                <a:ext cx="6640830" cy="477520"/>
              </a:xfrm>
              <a:prstGeom prst="rect">
                <a:avLst/>
              </a:prstGeom>
              <a:blipFill rotWithShape="1">
                <a:blip r:embed="rId4"/>
                <a:stretch>
                  <a:fillRect l="-143" t="-1995" r="-143" b="-199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假设要邀请</a:t>
                </a:r>
                <a:r>
                  <a:rPr lang="en-US" altLang="zh-CN">
                    <a:solidFill>
                      <a:srgbClr val="0070C0"/>
                    </a:solidFill>
                  </a:rPr>
                  <a:t>A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B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C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D</a:t>
                </a:r>
                <a:r>
                  <a:rPr lang="zh-CN" altLang="en-US">
                    <a:solidFill>
                      <a:srgbClr val="0070C0"/>
                    </a:solidFill>
                  </a:rPr>
                  <a:t>等人参加聚会</a:t>
                </a:r>
                <a:endParaRPr lang="zh-CN" altLang="en-US"/>
              </a:p>
              <a:p>
                <a:r>
                  <a:rPr lang="zh-CN" altLang="en-US"/>
                  <a:t>令命题</a:t>
                </a:r>
                <a:r>
                  <a:rPr lang="en-US" altLang="zh-CN"/>
                  <a:t>a</a:t>
                </a:r>
                <a:r>
                  <a:rPr lang="zh-CN" altLang="en-US"/>
                  <a:t>为</a:t>
                </a:r>
                <a:r>
                  <a:rPr lang="en-US" altLang="zh-CN"/>
                  <a:t>“</a:t>
                </a:r>
                <a:r>
                  <a:rPr lang="zh-CN" altLang="en-US"/>
                  <a:t>邀请</a:t>
                </a:r>
                <a:r>
                  <a:rPr lang="en-US" altLang="zh-CN"/>
                  <a:t>A”</a:t>
                </a:r>
                <a:r>
                  <a:rPr lang="zh-CN" altLang="en-US"/>
                  <a:t>，命题</a:t>
                </a:r>
                <a:r>
                  <a:rPr lang="en-US" altLang="zh-CN"/>
                  <a:t>b</a:t>
                </a:r>
                <a:r>
                  <a:rPr lang="zh-CN" altLang="en-US"/>
                  <a:t>为</a:t>
                </a:r>
                <a:r>
                  <a:rPr lang="en-US" altLang="zh-CN"/>
                  <a:t>“</a:t>
                </a:r>
                <a:r>
                  <a:rPr lang="zh-CN" altLang="en-US"/>
                  <a:t>邀请</a:t>
                </a:r>
                <a:r>
                  <a:rPr lang="en-US" altLang="zh-CN"/>
                  <a:t>B”……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a,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</m:oMath>
                </a14:m>
                <a:endParaRPr lang="en-US" altLang="zh-CN"/>
              </a:p>
              <a:p>
                <a:r>
                  <a:rPr lang="zh-CN" altLang="en-US"/>
                  <a:t>公理：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,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505200" y="2971800"/>
            <a:ext cx="454660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如果邀请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且邀请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，则邀请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或邀请</a:t>
            </a:r>
            <a:r>
              <a:rPr lang="en-US" altLang="zh-CN">
                <a:sym typeface="+mn-ea"/>
              </a:rPr>
              <a:t>D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05200" y="3581400"/>
            <a:ext cx="387413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如果邀请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，则邀请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D</a:t>
            </a:r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1.48</a:t>
                </a:r>
                <a:r>
                  <a:rPr lang="zh-CN" altLang="en-US" b="1">
                    <a:sym typeface="+mn-ea"/>
                  </a:rPr>
                  <a:t>（</a:t>
                </a:r>
                <a:r>
                  <a:rPr lang="en-US" altLang="zh-CN" b="1">
                    <a:sym typeface="+mn-ea"/>
                  </a:rPr>
                  <a:t>G’</a:t>
                </a:r>
                <a:r>
                  <a:rPr lang="zh-CN" altLang="en-US" b="1">
                    <a:sym typeface="+mn-ea"/>
                  </a:rPr>
                  <a:t>的</a:t>
                </a:r>
                <a:r>
                  <a:rPr lang="en-US" altLang="zh-CN" b="1">
                    <a:sym typeface="+mn-ea"/>
                  </a:rPr>
                  <a:t>completeness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中可证。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1.48</a:t>
                </a:r>
                <a:r>
                  <a:rPr lang="zh-CN" altLang="en-US" b="1">
                    <a:sym typeface="+mn-ea"/>
                  </a:rPr>
                  <a:t>（</a:t>
                </a:r>
                <a:r>
                  <a:rPr lang="en-US" altLang="zh-CN" b="1">
                    <a:sym typeface="+mn-ea"/>
                  </a:rPr>
                  <a:t>G’</a:t>
                </a:r>
                <a:r>
                  <a:rPr lang="zh-CN" altLang="en-US" b="1">
                    <a:sym typeface="+mn-ea"/>
                  </a:rPr>
                  <a:t>的</a:t>
                </a:r>
                <a:r>
                  <a:rPr lang="en-US" altLang="zh-CN" b="1">
                    <a:sym typeface="+mn-ea"/>
                  </a:rPr>
                  <a:t>completeness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证明：设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m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中联结词出现的个数，以下对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m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做归纳证明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(*)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G’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中存在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的一个无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Cut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证明树，其中规则个数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 u="sng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 u="sng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 u="sng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G’</a:t>
            </a:r>
            <a:r>
              <a:rPr lang="zh-CN" altLang="en-US"/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归纳基础：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m=0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中无联结词，故呈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⊢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均为命题符。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由于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)→(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因此</a:t>
                </a:r>
                <a:r>
                  <a:rPr lang="zh-CN" altLang="en-US" u="sng">
                    <a:cs typeface="+mn-lt"/>
                    <a:sym typeface="+mn-ea"/>
                  </a:rPr>
                  <a:t>必有一个命题符</a:t>
                </a:r>
                <a:r>
                  <a:rPr lang="en-US" altLang="zh-CN" u="sng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en-US" altLang="zh-CN" i="1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同时出现于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i="1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的左右两边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否则，可以构造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，从而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反驳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，与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有效矛盾。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从而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为公理，它有无规则的证明树，故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(*)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成立。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6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归纳假设：对于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(*)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成立。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归纳步骤：按照联结词在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中最外位置的情况来证明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(*)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1. </a:t>
                </a:r>
                <a:r>
                  <a:rPr lang="zh-CN" altLang="en-US">
                    <a:cs typeface="+mn-lt"/>
                    <a:sym typeface="+mn-ea"/>
                  </a:rPr>
                  <a:t>设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。可作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的推理如下：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有效，知前提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有效（</a:t>
                </a:r>
                <a:r>
                  <a:rPr lang="zh-CN" altLang="en-US">
                    <a:cs typeface="+mn-lt"/>
                    <a:sym typeface="+mn-ea"/>
                  </a:rPr>
                  <a:t>引理</a:t>
                </a:r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1.44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）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中联结词个数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，由归纳假设知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有一个无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Cut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证明，其中规则个数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因此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有一个无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Cut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证明，其中规则数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+1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2. </a:t>
                </a:r>
                <a:r>
                  <a:rPr lang="zh-CN" altLang="en-US">
                    <a:cs typeface="+mn-lt"/>
                    <a:sym typeface="+mn-ea"/>
                  </a:rPr>
                  <a:t>设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，与情况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同理。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3. </a:t>
                </a:r>
                <a:r>
                  <a:rPr lang="zh-CN" altLang="en-US">
                    <a:cs typeface="+mn-lt"/>
                    <a:sym typeface="+mn-ea"/>
                  </a:rPr>
                  <a:t>设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，可作推理如下：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</m:den>
                      </m:f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有效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，知前提</a:t>
                </a:r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有效（</a:t>
                </a:r>
                <a:r>
                  <a:rPr lang="zh-CN" altLang="en-US">
                    <a:cs typeface="+mn-lt"/>
                    <a:sym typeface="+mn-ea"/>
                  </a:rPr>
                  <a:t>引理</a:t>
                </a:r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1.44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）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中的联结词出现个数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r>
                  <a:rPr lang="zh-CN" altLang="en-US">
                    <a:cs typeface="+mn-lt"/>
                    <a:sym typeface="+mn-ea"/>
                  </a:rPr>
                  <a:t>由归纳假设知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有无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Cut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证明树，其中规则个数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因此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有无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Cut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证明树，规则个数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情况</a:t>
                </a:r>
                <a:r>
                  <a:rPr lang="en-US" altLang="zh-CN">
                    <a:cs typeface="+mn-lt"/>
                    <a:sym typeface="+mn-ea"/>
                  </a:rPr>
                  <a:t>4. </a:t>
                </a:r>
                <a:r>
                  <a:rPr lang="zh-CN" altLang="en-US">
                    <a:cs typeface="+mn-lt"/>
                    <a:sym typeface="+mn-ea"/>
                  </a:rPr>
                  <a:t>设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cs typeface="+mn-lt"/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，可作推理如下：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由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有效，知前提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（</a:t>
                </a:r>
                <a:r>
                  <a:rPr lang="zh-CN" altLang="en-US">
                    <a:cs typeface="+mn-lt"/>
                    <a:sym typeface="+mn-ea"/>
                  </a:rPr>
                  <a:t>引理</a:t>
                </a:r>
                <a:r>
                  <a:rPr lang="en-US" altLang="zh-CN">
                    <a:latin typeface="Cambria Math" panose="02040503050406030204" charset="0"/>
                    <a:cs typeface="+mn-lt"/>
                    <a:sym typeface="+mn-ea"/>
                  </a:rPr>
                  <a:t>1.44</a:t>
                </a:r>
                <a:r>
                  <a:rPr lang="zh-CN" altLang="en-US">
                    <a:latin typeface="Cambria Math" panose="02040503050406030204" charset="0"/>
                    <a:cs typeface="+mn-lt"/>
                    <a:sym typeface="+mn-ea"/>
                  </a:rPr>
                  <a:t>）。</a:t>
                </a:r>
                <a:endParaRPr lang="zh-CN" altLang="en-US">
                  <a:latin typeface="Cambria Math" panose="02040503050406030204" charset="0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中的联结词出现个数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，由归纳假设知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均有一个无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Cut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证明，规则数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从而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有一个无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Cut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证明，其中规则数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)+(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7581900" y="24384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7" idx="0"/>
            <a:endCxn id="9" idx="4"/>
          </p:cNvCxnSpPr>
          <p:nvPr>
            <p:custDataLst>
              <p:tags r:id="rId3"/>
            </p:custDataLst>
          </p:nvPr>
        </p:nvCxnSpPr>
        <p:spPr>
          <a:xfrm flipH="1" flipV="1">
            <a:off x="7162800" y="1905000"/>
            <a:ext cx="4572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124700" y="18288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7" idx="0"/>
            <a:endCxn id="16" idx="4"/>
          </p:cNvCxnSpPr>
          <p:nvPr>
            <p:custDataLst>
              <p:tags r:id="rId5"/>
            </p:custDataLst>
          </p:nvPr>
        </p:nvCxnSpPr>
        <p:spPr>
          <a:xfrm flipV="1">
            <a:off x="7620000" y="1905000"/>
            <a:ext cx="4191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8001000" y="1828800"/>
            <a:ext cx="76200" cy="76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 flipV="1">
            <a:off x="6781800" y="1295400"/>
            <a:ext cx="3810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8"/>
            </p:custDataLst>
          </p:nvPr>
        </p:nvCxnSpPr>
        <p:spPr>
          <a:xfrm flipH="1" flipV="1">
            <a:off x="7696200" y="1295400"/>
            <a:ext cx="342900" cy="5207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7162800" y="1295400"/>
            <a:ext cx="304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8039100" y="1295400"/>
            <a:ext cx="304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G’</a:t>
            </a:r>
            <a:r>
              <a:rPr lang="zh-CN" altLang="en-US">
                <a:sym typeface="+mn-ea"/>
              </a:rPr>
              <a:t>的完全性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</a:t>
                </a:r>
                <a:r>
                  <a:rPr lang="zh-CN" altLang="en-US">
                    <a:cs typeface="+mn-lt"/>
                    <a:sym typeface="+mn-ea"/>
                  </a:rPr>
                  <a:t>其余情况同理可证。（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cs typeface="+mn-lt"/>
                    <a:sym typeface="Wingdings" panose="05000000000000000000" charset="0"/>
                  </a:rPr>
                  <a:t></a:t>
                </a:r>
                <a:endParaRPr lang="zh-CN" altLang="en-US">
                  <a:cs typeface="+mn-lt"/>
                  <a:sym typeface="Wingdings" panose="05000000000000000000" charset="0"/>
                </a:endParaRPr>
              </a:p>
              <a:p>
                <a:pPr marL="0" indent="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cs typeface="+mn-lt"/>
                  <a:sym typeface="Wingdings" panose="05000000000000000000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cs typeface="+mn-lt"/>
                    <a:sym typeface="Wingdings" panose="05000000000000000000" charset="0"/>
                  </a:rPr>
                  <a:t>上述证明给出了一个推理方法，即从</a:t>
                </a:r>
                <a:r>
                  <a:rPr lang="en-US" altLang="zh-CN">
                    <a:cs typeface="+mn-lt"/>
                    <a:sym typeface="Wingdings" panose="05000000000000000000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cs typeface="+mn-lt"/>
                    <a:sym typeface="Wingdings" panose="05000000000000000000" charset="0"/>
                  </a:rPr>
                  <a:t> </a:t>
                </a:r>
                <a:r>
                  <a:rPr lang="zh-CN" altLang="en-US">
                    <a:cs typeface="+mn-lt"/>
                    <a:sym typeface="Wingdings" panose="05000000000000000000" charset="0"/>
                  </a:rPr>
                  <a:t>最外位置的联结词开始，使用规则消去联结词。</a:t>
                </a:r>
                <a:endParaRPr lang="zh-CN" altLang="en-US">
                  <a:cs typeface="+mn-lt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一些推论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推论</a:t>
                </a:r>
                <a:r>
                  <a:rPr lang="en-US" altLang="zh-CN" b="1"/>
                  <a:t>1.49.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可证当且仅当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有效。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b="1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推论</a:t>
                </a:r>
                <a:r>
                  <a:rPr lang="en-US" altLang="zh-CN" b="1"/>
                  <a:t>1.50.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在</a:t>
                </a:r>
                <a:r>
                  <a:rPr lang="en-US" altLang="zh-CN"/>
                  <a:t>G’</a:t>
                </a:r>
                <a:r>
                  <a:rPr lang="zh-CN" altLang="en-US"/>
                  <a:t>中可证，则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在</a:t>
                </a:r>
                <a:r>
                  <a:rPr lang="en-US" altLang="zh-CN"/>
                  <a:t>G’</a:t>
                </a:r>
                <a:r>
                  <a:rPr lang="zh-CN" altLang="en-US"/>
                  <a:t>中有一个无</a:t>
                </a:r>
                <a:r>
                  <a:rPr lang="en-US" altLang="zh-CN"/>
                  <a:t>Cut</a:t>
                </a:r>
                <a:r>
                  <a:rPr lang="zh-CN" altLang="en-US"/>
                  <a:t>证明。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（引理</a:t>
                </a:r>
                <a:r>
                  <a:rPr lang="en-US" altLang="zh-CN">
                    <a:sym typeface="+mn-ea"/>
                  </a:rPr>
                  <a:t>1.44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对于</a:t>
                </a:r>
                <a:r>
                  <a:rPr lang="en-US" altLang="zh-CN"/>
                  <a:t>G’</a:t>
                </a:r>
                <a:r>
                  <a:rPr lang="zh-CN" altLang="en-US"/>
                  <a:t>系统每条异于</a:t>
                </a:r>
                <a:r>
                  <a:rPr lang="en-US" altLang="zh-CN"/>
                  <a:t>Cut</a:t>
                </a:r>
                <a:r>
                  <a:rPr lang="zh-CN" altLang="en-US"/>
                  <a:t>的规则，每个前提可证当且仅当结论可证。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例，证明如下可证。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例，证明</a:t>
                </a: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3733800" y="1524000"/>
            <a:ext cx="2667000" cy="3048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假设要邀请</a:t>
                </a:r>
                <a:r>
                  <a:rPr lang="en-US" altLang="zh-CN">
                    <a:solidFill>
                      <a:srgbClr val="0070C0"/>
                    </a:solidFill>
                  </a:rPr>
                  <a:t>A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B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C</a:t>
                </a:r>
                <a:r>
                  <a:rPr lang="zh-CN" altLang="en-US">
                    <a:solidFill>
                      <a:srgbClr val="0070C0"/>
                    </a:solidFill>
                  </a:rPr>
                  <a:t>、</a:t>
                </a:r>
                <a:r>
                  <a:rPr lang="en-US" altLang="zh-CN">
                    <a:solidFill>
                      <a:srgbClr val="0070C0"/>
                    </a:solidFill>
                  </a:rPr>
                  <a:t>D</a:t>
                </a:r>
                <a:r>
                  <a:rPr lang="zh-CN" altLang="en-US">
                    <a:solidFill>
                      <a:srgbClr val="0070C0"/>
                    </a:solidFill>
                  </a:rPr>
                  <a:t>等人参加聚会</a:t>
                </a:r>
                <a:endParaRPr lang="zh-CN" altLang="en-US"/>
              </a:p>
              <a:p>
                <a:r>
                  <a:rPr lang="zh-CN" altLang="en-US"/>
                  <a:t>令命题</a:t>
                </a:r>
                <a:r>
                  <a:rPr lang="en-US" altLang="zh-CN"/>
                  <a:t>a</a:t>
                </a:r>
                <a:r>
                  <a:rPr lang="zh-CN" altLang="en-US"/>
                  <a:t>为</a:t>
                </a:r>
                <a:r>
                  <a:rPr lang="en-US" altLang="zh-CN"/>
                  <a:t>“</a:t>
                </a:r>
                <a:r>
                  <a:rPr lang="zh-CN" altLang="en-US"/>
                  <a:t>邀请</a:t>
                </a:r>
                <a:r>
                  <a:rPr lang="en-US" altLang="zh-CN"/>
                  <a:t>A”</a:t>
                </a:r>
                <a:r>
                  <a:rPr lang="zh-CN" altLang="en-US"/>
                  <a:t>，命题</a:t>
                </a:r>
                <a:r>
                  <a:rPr lang="en-US" altLang="zh-CN"/>
                  <a:t>b</a:t>
                </a:r>
                <a:r>
                  <a:rPr lang="zh-CN" altLang="en-US"/>
                  <a:t>为</a:t>
                </a:r>
                <a:r>
                  <a:rPr lang="en-US" altLang="zh-CN"/>
                  <a:t>“</a:t>
                </a:r>
                <a:r>
                  <a:rPr lang="zh-CN" altLang="en-US"/>
                  <a:t>邀请</a:t>
                </a:r>
                <a:r>
                  <a:rPr lang="en-US" altLang="zh-CN"/>
                  <a:t>B”……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a,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</m:oMath>
                </a14:m>
                <a:endParaRPr lang="en-US" altLang="zh-CN"/>
              </a:p>
              <a:p>
                <a:r>
                  <a:rPr lang="zh-CN" altLang="en-US"/>
                  <a:t>公理：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, b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505200" y="2971800"/>
            <a:ext cx="454660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如果邀请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且邀请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，则邀请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或邀请</a:t>
            </a:r>
            <a:r>
              <a:rPr lang="en-US" altLang="zh-CN">
                <a:sym typeface="+mn-ea"/>
              </a:rPr>
              <a:t>D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05200" y="3581400"/>
            <a:ext cx="387413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如果邀请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，则邀请</a:t>
            </a:r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D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505200" y="4267200"/>
                <a:ext cx="5017135" cy="7480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如果邀请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且邀请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𝐵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，则邀请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𝐶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或邀请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𝐷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如果邀请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，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𝐵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，且不邀请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C</m:t>
                          </m:r>
                          <m:r>
                            <a:rPr lang="zh-CN" altLang="en-US">
                              <a:latin typeface="Cambria Math" panose="02040503050406030204" charset="0"/>
                              <a:sym typeface="+mn-ea"/>
                            </a:rPr>
                            <m:t>，则邀请</m:t>
                          </m:r>
                          <m:r>
                            <a:rPr lang="en-US" altLang="zh-CN">
                              <a:latin typeface="Cambria Math" panose="02040503050406030204" charset="0"/>
                              <a:sym typeface="+mn-ea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267200"/>
                <a:ext cx="5017135" cy="748030"/>
              </a:xfrm>
              <a:prstGeom prst="rect">
                <a:avLst/>
              </a:prstGeom>
              <a:blipFill rotWithShape="1">
                <a:blip r:embed="rId2"/>
                <a:stretch>
                  <a:fillRect l="-127" t="-849" r="-127" b="-849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例，证明</a:t>
                </a: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3733800" y="1524000"/>
            <a:ext cx="2667000" cy="3048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71800" y="4191000"/>
            <a:ext cx="2667000" cy="3048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r>
                  <a:rPr lang="en-US" altLang="zh-CN"/>
                  <a:t>(1)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可证</a:t>
                </a:r>
                <a:r>
                  <a:rPr lang="zh-CN" altLang="en-US"/>
                  <a:t>（归谬律）；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可证；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可证；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可证；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(6)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可证。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r>
                  <a:rPr lang="en-US" altLang="zh-CN"/>
                  <a:t>(1)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ym typeface="+mn-ea"/>
                  </a:rPr>
                  <a:t>可证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可证</a:t>
                </a:r>
                <a:r>
                  <a:rPr lang="zh-CN" altLang="en-US"/>
                  <a:t>（归谬律）；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在</a:t>
                </a:r>
                <a:r>
                  <a:rPr lang="en-US" altLang="zh-CN"/>
                  <a:t>G’</a:t>
                </a:r>
                <a:r>
                  <a:rPr lang="zh-CN" altLang="en-US"/>
                  <a:t>中导出规则：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,¬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¬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𝛤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Cut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71800" y="3733800"/>
            <a:ext cx="521970" cy="32575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5257800" y="3535045"/>
            <a:ext cx="521970" cy="32575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2" grpId="1" animBg="1"/>
      <p:bldP spid="9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在</a:t>
                </a:r>
                <a:r>
                  <a:rPr lang="en-US" altLang="zh-CN"/>
                  <a:t>G’</a:t>
                </a:r>
                <a:r>
                  <a:rPr lang="zh-CN" altLang="en-US"/>
                  <a:t>中导出规则</a:t>
                </a:r>
                <a:r>
                  <a:rPr lang="en-US" altLang="zh-CN"/>
                  <a:t>MP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    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Cut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Cut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>
                  <a:sym typeface="Wingdings" panose="05000000000000000000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</p:spPr>
            <p:txBody>
              <a:bodyPr/>
              <a:p>
                <a:pPr marL="0" indent="0">
                  <a:buNone/>
                </a:pPr>
                <a:r>
                  <a:rPr lang="zh-CN" altLang="en-US"/>
                  <a:t>在</a:t>
                </a:r>
                <a:r>
                  <a:rPr lang="en-US" altLang="zh-CN"/>
                  <a:t>G’</a:t>
                </a:r>
                <a:r>
                  <a:rPr lang="zh-CN" altLang="en-US"/>
                  <a:t>中导出规则</a:t>
                </a:r>
                <a:r>
                  <a:rPr lang="en-US" altLang="zh-CN"/>
                  <a:t>MP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    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⊢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Cut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⊢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Cut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>
                  <a:sym typeface="Wingdings" panose="05000000000000000000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9900"/>
                <a:ext cx="8229600" cy="56261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1911350" y="2350135"/>
            <a:ext cx="298450" cy="39306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62200" y="2362200"/>
            <a:ext cx="298450" cy="39306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90800" y="3039110"/>
            <a:ext cx="838200" cy="32575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72200" y="2840355"/>
            <a:ext cx="838200" cy="32575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7" grpId="1" animBg="1"/>
      <p:bldP spid="8" grpId="1" animBg="1"/>
      <p:bldP spid="9" grpId="0" animBg="1"/>
      <p:bldP spid="10" grpId="0" animBg="1"/>
      <p:bldP spid="9" grpId="1" animBg="1"/>
      <p:bldP spid="10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紧致性定理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1.51</a:t>
                </a:r>
                <a:r>
                  <a:rPr lang="zh-CN" altLang="en-US" b="1"/>
                  <a:t>（</a:t>
                </a:r>
                <a:r>
                  <a:rPr lang="en-US" altLang="zh-CN" b="1"/>
                  <a:t>compactness</a:t>
                </a:r>
                <a:r>
                  <a:rPr lang="zh-CN" altLang="en-US" b="1"/>
                  <a:t>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为命题集，若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的任何有穷子集可满足，则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可满足。</a:t>
                </a:r>
                <a:endParaRPr lang="zh-CN" altLang="en-US"/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/>
                  <a:t>注意：这里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 sz="2000"/>
                  <a:t> </a:t>
                </a:r>
                <a:r>
                  <a:rPr lang="zh-CN" altLang="en-US" sz="2000"/>
                  <a:t>可为无穷集合，而</a:t>
                </a:r>
                <a:r>
                  <a:rPr lang="en-US" altLang="zh-CN" sz="2000"/>
                  <a:t>G’</a:t>
                </a:r>
                <a:r>
                  <a:rPr lang="zh-CN" altLang="en-US" sz="2000"/>
                  <a:t>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都是有穷集合。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1.52.</a:t>
                </a:r>
                <a:r>
                  <a:rPr lang="en-US" altLang="zh-CN"/>
                  <a:t>  </a:t>
                </a:r>
                <a:r>
                  <a:rPr lang="zh-CN" altLang="en-US"/>
                  <a:t>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有穷可满足</a:t>
                </a:r>
                <a:r>
                  <a:rPr lang="zh-CN" altLang="en-US"/>
                  <a:t>指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的任何有穷子集可满足。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1.53.</a:t>
                </a:r>
                <a:r>
                  <a:rPr lang="en-US" altLang="zh-CN"/>
                  <a:t>  </a:t>
                </a:r>
                <a:r>
                  <a:rPr lang="zh-CN" altLang="en-US"/>
                  <a:t>所有命题可被排列为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 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PROP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是可数无穷集。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紧致性定理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1.54.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为有穷可满足，</a:t>
                </a:r>
                <a:r>
                  <a:rPr lang="en-US" altLang="zh-CN"/>
                  <a:t>A</a:t>
                </a:r>
                <a:r>
                  <a:rPr lang="zh-CN" altLang="en-US"/>
                  <a:t>为命题。若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不为有穷可满足，则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为有穷可满足。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证明：设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不为有穷可满足，反证法。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假设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不为</a:t>
                </a:r>
                <a:r>
                  <a:rPr lang="zh-CN" altLang="en-US">
                    <a:sym typeface="+mn-ea"/>
                  </a:rPr>
                  <a:t>有穷可满足。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即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使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皆有穷集合且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都不可满足。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的有穷子集，故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:r>
                  <a:rPr lang="zh-CN" altLang="en-US">
                    <a:sym typeface="+mn-ea"/>
                  </a:rPr>
                  <a:t>当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，矛盾。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当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，矛盾。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故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有穷可满足。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371600" y="4652010"/>
                <a:ext cx="6640830" cy="7785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使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皆有穷集合且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⋃{¬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都不可满足</a:t>
                </a:r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4652010"/>
                <a:ext cx="6640830" cy="778510"/>
              </a:xfrm>
              <a:prstGeom prst="rect">
                <a:avLst/>
              </a:prstGeom>
              <a:blipFill rotWithShape="1">
                <a:blip r:embed="rId4"/>
                <a:stretch>
                  <a:fillRect l="-143" t="-1223" r="-143" b="-122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紧致性定理的证明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1.51</a:t>
                </a:r>
                <a:r>
                  <a:rPr lang="zh-CN" altLang="en-US" b="1">
                    <a:sym typeface="+mn-ea"/>
                  </a:rPr>
                  <a:t>（</a:t>
                </a:r>
                <a:r>
                  <a:rPr lang="en-US" altLang="zh-CN" b="1">
                    <a:sym typeface="+mn-ea"/>
                  </a:rPr>
                  <a:t>compactness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为命题集，若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的任何有穷子集可满足，则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可满足。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证明：令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𝛤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⋃{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}     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⋃{¬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}  ,</m:t>
                              </m:r>
                            </m:e>
                          </m:eqAr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     若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𝛤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⋃{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}有穷可满足，</m:t>
                            </m:r>
                          </m:e>
                        </m:mr>
                        <m:m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否则。                              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先</a:t>
                </a:r>
                <a:r>
                  <a:rPr lang="zh-CN" altLang="en-US">
                    <a:sym typeface="+mn-ea"/>
                  </a:rPr>
                  <a:t>对</a:t>
                </a:r>
                <a:r>
                  <a:rPr lang="en-US" altLang="zh-CN">
                    <a:sym typeface="+mn-ea"/>
                  </a:rPr>
                  <a:t> n </a:t>
                </a:r>
                <a:r>
                  <a:rPr lang="zh-CN" altLang="en-US">
                    <a:sym typeface="+mn-ea"/>
                  </a:rPr>
                  <a:t>归纳证明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有穷可满足</a:t>
                </a:r>
                <a:r>
                  <a:rPr lang="en-US" altLang="zh-CN">
                    <a:sym typeface="+mn-ea"/>
                  </a:rPr>
                  <a:t> (*)</a:t>
                </a:r>
                <a:r>
                  <a:rPr lang="zh-CN" altLang="en-US">
                    <a:sym typeface="+mn-ea"/>
                  </a:rPr>
                  <a:t>。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/>
                  <a:t>归纳基础：</a:t>
                </a:r>
                <a:r>
                  <a:rPr lang="en-US" altLang="zh-CN"/>
                  <a:t>n=0</a:t>
                </a:r>
                <a:r>
                  <a:rPr lang="zh-CN" altLang="en-US"/>
                  <a:t>时，显然</a:t>
                </a:r>
                <a:r>
                  <a:rPr lang="en-US" altLang="zh-CN"/>
                  <a:t> (*) </a:t>
                </a:r>
                <a:r>
                  <a:rPr lang="zh-CN" altLang="en-US"/>
                  <a:t>成立。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归纳假设：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有穷可满足。</a:t>
                </a:r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归纳步骤：若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有穷可满足，则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有穷可满足，否则由引理</a:t>
                </a:r>
                <a:r>
                  <a:rPr lang="en-US" altLang="zh-CN">
                    <a:sym typeface="+mn-ea"/>
                  </a:rPr>
                  <a:t>1.54</a:t>
                </a:r>
                <a:r>
                  <a:rPr lang="zh-CN" altLang="en-US">
                    <a:sym typeface="+mn-ea"/>
                  </a:rPr>
                  <a:t>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有穷可满足，即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有穷可满足。归纳完成。</a:t>
                </a:r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继续证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可满足。</a:t>
                </a:r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令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∈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}</m:t>
                        </m:r>
                      </m:e>
                    </m:nary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𝛷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的一个有穷子集，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那么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𝑘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𝛷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⋃...⋃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，故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𝛷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𝛷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u="sng">
                    <a:sym typeface="+mn-ea"/>
                  </a:rPr>
                  <a:t>因此</a:t>
                </a:r>
                <a:r>
                  <a:rPr lang="en-US" altLang="zh-CN" u="sng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有穷可满足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1.41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表示任何命题有穷集合（可为空），</a:t>
                </a:r>
                <a:r>
                  <a:rPr lang="zh-CN" altLang="en-US"/>
                  <a:t>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矢列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sequent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是一个二元组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前件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后件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命题逻辑的自然推理系统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G’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由以下公理和规则组成，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表示任何命题。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规则：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}∪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27" t="-2389" r="-2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164715" y="5867400"/>
                <a:ext cx="3343910" cy="7016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∪{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∪{¬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164715" y="5867400"/>
                <a:ext cx="3343910" cy="701675"/>
              </a:xfrm>
              <a:prstGeom prst="rect">
                <a:avLst/>
              </a:prstGeom>
              <a:blipFill rotWithShape="1">
                <a:blip r:embed="rId5"/>
                <a:stretch>
                  <a:fillRect l="-285" t="-1357" r="-285" b="-135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对于任何命题符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，不妨</a:t>
                </a:r>
                <a:r>
                  <a:rPr lang="zh-CN" altLang="en-US">
                    <a:sym typeface="+mn-ea"/>
                  </a:rPr>
                  <a:t>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不是有穷可满足，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从而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，可知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此时，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的子集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不可满足，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故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不为有穷可满足，矛盾。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综上，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u="sng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u="sng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 u="sng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sSub>
                      <m:sSubPr>
                        <m:ctrlPr>
                          <a:rPr lang="en-US" altLang="zh-CN" i="1" u="sng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u="sng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 u="sng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恰取其一。</a:t>
                </a:r>
                <a:endParaRPr lang="zh-CN" altLang="en-US" u="sng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令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𝑣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若 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   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若 </m:t>
                              </m:r>
                              <m:r>
                                <a:rPr lang="en-US" altLang="zh-CN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以下对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A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的结构作归纳：若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则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，否则</a:t>
                </a:r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u="sng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(*)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>
                    <a:sym typeface="+mn-ea"/>
                  </a:rPr>
                  <a:t>归纳基础：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为命题符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，由上述可知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(*)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成立。</a:t>
                </a:r>
                <a:endParaRPr 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归纳假设：对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B, C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(*)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归纳步骤：</a:t>
                </a:r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zh-CN" altLang="en-US">
                    <a:sym typeface="+mn-ea"/>
                  </a:rPr>
                  <a:t>情形</a:t>
                </a:r>
                <a:r>
                  <a:rPr lang="en-US" altLang="zh-CN">
                    <a:sym typeface="+mn-ea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时，由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有穷可满足，可知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。从而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（归纳假设），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  <a:blipFill rotWithShape="1">
                <a:blip r:embed="rId1"/>
                <a:stretch>
                  <a:fillRect r="-224" b="-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时，即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设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有穷可满足，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否则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，与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矛盾。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故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，由归纳假设可知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zh-CN" altLang="en-US">
                    <a:sym typeface="+mn-ea"/>
                  </a:rPr>
                  <a:t>情形</a:t>
                </a:r>
                <a:r>
                  <a:rPr lang="en-US" altLang="zh-CN"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时。假设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非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有穷可满足，即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⋃{¬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有穷可满足，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，但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u="sng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u="sng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不可满足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，矛盾。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故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，同理可证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ym typeface="+mn-ea"/>
                  </a:rPr>
                  <a:t>由归纳假设，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，从而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  <a:blipFill rotWithShape="1">
                <a:blip r:embed="rId1"/>
                <a:stretch>
                  <a:fillRect b="-5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时，则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假设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ym typeface="+mn-ea"/>
                  </a:rPr>
                  <a:t>然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不可满足，矛盾。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ym typeface="+mn-ea"/>
                  </a:rPr>
                  <a:t>因此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       </a:t>
                </a:r>
                <a:r>
                  <a:rPr lang="zh-CN" altLang="en-US">
                    <a:sym typeface="+mn-ea"/>
                  </a:rPr>
                  <a:t>不妨设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，从而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，知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其他情形同理可证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(*)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成立。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因此我们有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，故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可满足，从而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18490"/>
                <a:ext cx="8229600" cy="54775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  </a:t>
                </a:r>
                <a:r>
                  <a:rPr lang="zh-CN" altLang="en-US" sz="2000">
                    <a:sym typeface="+mn-ea"/>
                  </a:rPr>
                  <a:t>命题逻辑的字母表含三类符号：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(1) </a:t>
                </a:r>
                <a:r>
                  <a:rPr lang="zh-CN" altLang="en-US" sz="2000">
                    <a:sym typeface="+mn-ea"/>
                  </a:rPr>
                  <a:t>命题符号：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. . .</m:t>
                      </m:r>
                    </m:oMath>
                  </m:oMathPara>
                </a14:m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(2) </a:t>
                </a:r>
                <a:r>
                  <a:rPr lang="zh-CN" altLang="en-US" sz="2000">
                    <a:sym typeface="+mn-ea"/>
                  </a:rPr>
                  <a:t>联结符号（联结词）：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     ∧     ∨     →</m:t>
                      </m:r>
                    </m:oMath>
                  </m:oMathPara>
                </a14:m>
                <a:endParaRPr lang="en-US" altLang="zh-CN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(3) </a:t>
                </a:r>
                <a:r>
                  <a:rPr lang="zh-CN" altLang="en-US" sz="2000">
                    <a:sym typeface="+mn-ea"/>
                  </a:rPr>
                  <a:t>辅助符号</a:t>
                </a:r>
                <a:r>
                  <a:rPr lang="zh-CN" altLang="en-US" sz="2000">
                    <a:sym typeface="+mn-ea"/>
                  </a:rPr>
                  <a:t>（标点符号）</a:t>
                </a:r>
                <a:r>
                  <a:rPr lang="zh-CN" altLang="en-US" sz="2000">
                    <a:sym typeface="+mn-ea"/>
                  </a:rPr>
                  <a:t>：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（     ）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表达式：有限的符号串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命题逻辑的语法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23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字母表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命题的定义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结构归纳法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公式的结构</a:t>
            </a:r>
            <a:endParaRPr lang="zh-CN" altLang="en-US" sz="1800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当且仅当它能有限次地由以下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(i)~(iii)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生成：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(i)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(ii) </a:t>
                </a:r>
                <a:r>
                  <a:rPr lang="zh-CN" altLang="en-US" sz="2000">
                    <a:sym typeface="+mn-ea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(iii) </a:t>
                </a:r>
                <a:r>
                  <a:rPr lang="zh-CN" altLang="en-US" sz="2000">
                    <a:sym typeface="+mn-ea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 sz="2000">
                    <a:sym typeface="+mn-ea"/>
                  </a:rPr>
                  <a:t>用</a:t>
                </a:r>
                <a:r>
                  <a:rPr lang="en-US" altLang="zh-CN" sz="2000">
                    <a:sym typeface="+mn-ea"/>
                  </a:rPr>
                  <a:t>Bacus-Naur Form</a:t>
                </a:r>
                <a:r>
                  <a:rPr lang="zh-CN" altLang="en-US" sz="2000">
                    <a:sym typeface="+mn-ea"/>
                  </a:rPr>
                  <a:t>定义命题为</a:t>
                </a:r>
                <a:endParaRPr lang="en-US" altLang="zh-CN" sz="2000"/>
              </a:p>
              <a:p>
                <a:pPr marL="179705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000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𝜑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::=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|(¬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𝜑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)|(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)|(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)|(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 sz="2000">
                    <a:sym typeface="+mn-ea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 b="-18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命题逻辑的语法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23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字母表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命题的定义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结构归纳法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公式的结构</a:t>
            </a:r>
            <a:endParaRPr lang="zh-CN" altLang="en-US" sz="1800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sym typeface="+mn-ea"/>
                  </a:rPr>
                  <a:t>对命题公式的结构作归纳（结构归纳法）</a:t>
                </a:r>
                <a:endParaRPr lang="zh-CN" altLang="en-US" sz="2000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 u="sng">
                    <a:sym typeface="+mn-ea"/>
                  </a:rPr>
                  <a:t>如何证明所有命题公式都具有某个性质</a:t>
                </a:r>
                <a:r>
                  <a:rPr lang="en-US" altLang="zh-CN" sz="2000" b="1" u="sng">
                    <a:sym typeface="+mn-ea"/>
                  </a:rPr>
                  <a:t>R?</a:t>
                </a:r>
                <a:endParaRPr lang="zh-CN" altLang="en-US" sz="2000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sym typeface="+mn-ea"/>
                  </a:rPr>
                  <a:t>归纳基础：</a:t>
                </a:r>
                <a:r>
                  <a:rPr lang="zh-CN" sz="2000">
                    <a:sym typeface="+mn-ea"/>
                  </a:rPr>
                  <a:t>证明所有命题符具有性质</a:t>
                </a:r>
                <a:r>
                  <a:rPr lang="en-US" altLang="zh-CN" sz="2000">
                    <a:sym typeface="+mn-ea"/>
                  </a:rPr>
                  <a:t>R</a:t>
                </a:r>
                <a:r>
                  <a:rPr lang="zh-CN" altLang="en-US" sz="2000">
                    <a:sym typeface="+mn-ea"/>
                  </a:rPr>
                  <a:t>。</a:t>
                </a:r>
                <a:endParaRPr lang="zh-CN" altLang="en-US" sz="2000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sym typeface="+mn-ea"/>
                  </a:rPr>
                  <a:t>归纳假设：对于公式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和</a:t>
                </a:r>
                <a:r>
                  <a:rPr lang="en-US" altLang="zh-CN" sz="2000">
                    <a:sym typeface="+mn-ea"/>
                  </a:rPr>
                  <a:t>B</a:t>
                </a:r>
                <a:r>
                  <a:rPr lang="zh-CN" altLang="en-US" sz="2000">
                    <a:sym typeface="+mn-ea"/>
                  </a:rPr>
                  <a:t>，都有性质</a:t>
                </a:r>
                <a:r>
                  <a:rPr lang="en-US" altLang="zh-CN" sz="2000">
                    <a:sym typeface="+mn-ea"/>
                  </a:rPr>
                  <a:t>R</a:t>
                </a:r>
                <a:r>
                  <a:rPr lang="zh-CN" altLang="en-US" sz="2000">
                    <a:sym typeface="+mn-ea"/>
                  </a:rPr>
                  <a:t>。</a:t>
                </a:r>
                <a:endParaRPr lang="zh-CN" altLang="en-US" sz="2000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sym typeface="+mn-ea"/>
                  </a:rPr>
                  <a:t>归纳步骤：分情况讨论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，利用归纳假设证明，上述情形生成的公式保留性质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R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命题逻辑的语法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23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字母表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命题的定义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结构归纳法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公式的结构</a:t>
            </a:r>
            <a:endParaRPr lang="zh-CN" altLang="en-US" sz="1800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定理</a:t>
                </a:r>
                <a:r>
                  <a:rPr lang="en-US" altLang="zh-CN" sz="2000" b="1">
                    <a:sym typeface="+mn-ea"/>
                  </a:rPr>
                  <a:t>.</a:t>
                </a:r>
                <a:r>
                  <a:rPr lang="en-US" altLang="zh-CN" sz="2000">
                    <a:sym typeface="+mn-ea"/>
                  </a:rPr>
                  <a:t>  </a:t>
                </a:r>
                <a:r>
                  <a:rPr lang="zh-CN" altLang="en-US" sz="2000">
                    <a:sym typeface="+mn-ea"/>
                  </a:rPr>
                  <a:t>命题逻辑公式恰好具有以下五种形式之一：</a:t>
                </a:r>
                <a:endParaRPr lang="zh-CN" altLang="en-US" sz="2000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判定表达式是公式的算法。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命题逻辑的语法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23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字母表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命题的定义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结构归纳法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公式的结构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:r>
                  <a:rPr lang="zh-CN" altLang="en-US" sz="2000">
                    <a:sym typeface="+mn-ea"/>
                  </a:rPr>
                  <a:t>为一个</a:t>
                </a:r>
                <a:r>
                  <a:rPr lang="zh-CN" altLang="en-US" sz="2000" b="1">
                    <a:solidFill>
                      <a:schemeClr val="accent5"/>
                    </a:solidFill>
                    <a:sym typeface="+mn-ea"/>
                  </a:rPr>
                  <a:t>赋值</a:t>
                </a:r>
                <a:r>
                  <a:rPr lang="zh-CN" altLang="en-US" sz="2000">
                    <a:sym typeface="+mn-ea"/>
                  </a:rPr>
                  <a:t>指它是函数</a:t>
                </a:r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  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对于任何赋值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如下：</a:t>
                </a:r>
                <a:endParaRPr lang="zh-CN" altLang="en-US" sz="20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 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</m:t>
                    </m:r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对于命题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，它在赋值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下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sz="20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解释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命题逻辑的语义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命题的语义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语义结论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逻辑等价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析取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/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合取范式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联结词的完全组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  </a:t>
                </a:r>
                <a:r>
                  <a:rPr lang="zh-CN" altLang="en-US" sz="2000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2000">
                    <a:sym typeface="+mn-ea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 sz="2000">
                    <a:sym typeface="+mn-ea"/>
                  </a:rPr>
                  <a:t>。</a:t>
                </a:r>
                <a:endParaRPr lang="zh-CN" altLang="en-US" sz="20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1.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 sz="2000">
                    <a:solidFill>
                      <a:schemeClr val="accent5"/>
                    </a:solidFill>
                    <a:sym typeface="+mn-ea"/>
                  </a:rPr>
                  <a:t> </a:t>
                </a:r>
                <a:r>
                  <a:rPr lang="zh-CN" altLang="en-US" sz="2000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 sz="2000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sym typeface="+mn-ea"/>
                  </a:rPr>
                  <a:t>，记为</a:t>
                </a:r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sz="20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 sz="2000" b="1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，指对于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sz="20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  </a:t>
                </a:r>
                <a:r>
                  <a:rPr lang="zh-CN" altLang="en-US" sz="2000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sz="20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sz="20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>
                    <a:sym typeface="+mn-ea"/>
                  </a:rPr>
                  <a:t>  </a:t>
                </a:r>
                <a:r>
                  <a:rPr lang="zh-CN" altLang="en-US" sz="2000">
                    <a:sym typeface="+mn-ea"/>
                  </a:rPr>
                  <a:t>指对所有</a:t>
                </a:r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命题逻辑的语义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命题的语义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语义结论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逻辑等价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析取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/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合取范式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联结词的完全组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1.41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表示任何命题有穷集合（可为空），</a:t>
                </a:r>
                <a:r>
                  <a:rPr lang="zh-CN" altLang="en-US"/>
                  <a:t>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矢列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sequent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是一个二元组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前件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后件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命题逻辑的自然推理系统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G’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由以下公理和规则组成，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表示任何命题。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规则：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}∪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27" t="-2389" r="-2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164715" y="5867400"/>
                <a:ext cx="3343910" cy="7016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∪{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∪{¬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164715" y="5867400"/>
                <a:ext cx="3343910" cy="701675"/>
              </a:xfrm>
              <a:prstGeom prst="rect">
                <a:avLst/>
              </a:prstGeom>
              <a:blipFill rotWithShape="1">
                <a:blip r:embed="rId5"/>
                <a:stretch>
                  <a:fillRect l="-285" t="-1357" r="-285" b="-135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标注 7"/>
          <p:cNvSpPr/>
          <p:nvPr/>
        </p:nvSpPr>
        <p:spPr>
          <a:xfrm>
            <a:off x="5325745" y="5562600"/>
            <a:ext cx="1939290" cy="396240"/>
          </a:xfrm>
          <a:prstGeom prst="wedgeRectCallout">
            <a:avLst>
              <a:gd name="adj1" fmla="val -71635"/>
              <a:gd name="adj2" fmla="val 60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上矢列，前提</a:t>
            </a:r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5334000" y="6317615"/>
            <a:ext cx="1931670" cy="387985"/>
          </a:xfrm>
          <a:prstGeom prst="wedgeRectCallout">
            <a:avLst>
              <a:gd name="adj1" fmla="val -68611"/>
              <a:gd name="adj2" fmla="val -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下矢列，结论</a:t>
            </a:r>
            <a:endParaRPr lang="zh-CN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定义</a:t>
                </a:r>
                <a:r>
                  <a:rPr lang="en-US" altLang="zh-CN" sz="2000" b="1">
                    <a:sym typeface="+mn-ea"/>
                  </a:rPr>
                  <a:t>.</a:t>
                </a:r>
                <a:r>
                  <a:rPr lang="en-US" altLang="zh-CN" sz="2000">
                    <a:sym typeface="+mn-ea"/>
                  </a:rPr>
                  <a:t>  </a:t>
                </a:r>
                <a:r>
                  <a:rPr lang="zh-CN" altLang="en-US" sz="2000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sym typeface="+mn-ea"/>
                  </a:rPr>
                  <a:t>为命题，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sym typeface="+mn-ea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 b="1">
                    <a:solidFill>
                      <a:schemeClr val="accent5"/>
                    </a:solidFill>
                    <a:sym typeface="+mn-ea"/>
                  </a:rPr>
                  <a:t>逻辑等价</a:t>
                </a:r>
                <a:r>
                  <a:rPr lang="zh-CN" altLang="en-US" sz="2000">
                    <a:sym typeface="+mn-ea"/>
                  </a:rPr>
                  <a:t>（也称</a:t>
                </a:r>
                <a:r>
                  <a:rPr lang="zh-CN" altLang="en-US" sz="2000" b="1">
                    <a:solidFill>
                      <a:schemeClr val="accent5"/>
                    </a:solidFill>
                    <a:sym typeface="+mn-ea"/>
                  </a:rPr>
                  <a:t>逻辑等值</a:t>
                </a:r>
                <a:r>
                  <a:rPr lang="zh-CN" altLang="en-US" sz="2000">
                    <a:sym typeface="+mn-ea"/>
                  </a:rPr>
                  <a:t>），记为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，指对于任意赋值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当且仅当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1">
                    <a:sym typeface="+mn-ea"/>
                  </a:rPr>
                  <a:t>定理（等值替换）</a:t>
                </a:r>
                <a:r>
                  <a:rPr lang="en-US" altLang="zh-CN" sz="2000" b="1">
                    <a:sym typeface="+mn-ea"/>
                  </a:rPr>
                  <a:t>.</a:t>
                </a:r>
                <a:r>
                  <a:rPr lang="en-US" altLang="zh-CN" sz="2000">
                    <a:sym typeface="+mn-ea"/>
                  </a:rPr>
                  <a:t>  </a:t>
                </a:r>
                <a:r>
                  <a:rPr lang="zh-CN" altLang="en-US" sz="2000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 sz="2000">
                    <a:sym typeface="+mn-ea"/>
                  </a:rPr>
                  <a:t>且在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000">
                    <a:sym typeface="+mn-ea"/>
                  </a:rPr>
                  <a:t>中把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2000">
                    <a:sym typeface="+mn-ea"/>
                  </a:rPr>
                  <a:t>的某些出现替换为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 sz="2000">
                    <a:sym typeface="+mn-ea"/>
                  </a:rPr>
                  <a:t>而得到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 sz="2000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sz="1800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1800"/>
              </a:p>
              <a:p>
                <a:pPr marL="0" indent="0">
                  <a:buNone/>
                </a:pPr>
                <a:r>
                  <a:rPr lang="en-US" altLang="zh-CN" sz="1800">
                    <a:sym typeface="+mn-ea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1800"/>
              </a:p>
              <a:p>
                <a:pPr marL="0" indent="0">
                  <a:buNone/>
                </a:pPr>
                <a:r>
                  <a:rPr lang="en-US" altLang="zh-CN" sz="1800">
                    <a:sym typeface="+mn-ea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 ……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 b="-1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命题逻辑的语义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命题的语义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语义结论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逻辑等价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析取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/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合取范式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联结词的完全组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定义（文字，子句）</a:t>
                </a:r>
                <a:r>
                  <a:rPr lang="en-US" altLang="zh-CN" sz="1800" b="1">
                    <a:sym typeface="+mn-ea"/>
                  </a:rPr>
                  <a:t>.</a:t>
                </a:r>
                <a:endParaRPr lang="en-US" altLang="zh-CN" sz="18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1</a:t>
                </a:r>
                <a:r>
                  <a:rPr lang="zh-CN" altLang="en-US" sz="1800">
                    <a:sym typeface="+mn-ea"/>
                  </a:rPr>
                  <a:t>）命题符和命题符的否定式称为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文字</a:t>
                </a: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Literal</a:t>
                </a:r>
                <a:r>
                  <a:rPr lang="zh-CN" altLang="en-US" sz="1800">
                    <a:sym typeface="+mn-ea"/>
                  </a:rPr>
                  <a:t>）；</a:t>
                </a:r>
                <a:endParaRPr lang="zh-CN" altLang="en-US" sz="18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2</a:t>
                </a:r>
                <a:r>
                  <a:rPr lang="zh-CN" altLang="en-US" sz="1800">
                    <a:sym typeface="+mn-ea"/>
                  </a:rPr>
                  <a:t>）以文字为析（合）取项的析（合）取式称为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析（合）取子式</a:t>
                </a:r>
                <a:r>
                  <a:rPr lang="zh-CN" altLang="en-US" sz="1800">
                    <a:sym typeface="+mn-ea"/>
                  </a:rPr>
                  <a:t>，简称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子式</a:t>
                </a:r>
                <a:r>
                  <a:rPr lang="zh-CN" altLang="en-US" sz="1800">
                    <a:sym typeface="+mn-ea"/>
                  </a:rPr>
                  <a:t>，也称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子句</a:t>
                </a: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Clause</a:t>
                </a:r>
                <a:r>
                  <a:rPr lang="zh-CN" altLang="en-US" sz="1800">
                    <a:sym typeface="+mn-ea"/>
                  </a:rPr>
                  <a:t>）。</a:t>
                </a:r>
                <a:endParaRPr lang="zh-CN" altLang="en-US" sz="18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定义（范式</a:t>
                </a:r>
                <a:r>
                  <a:rPr lang="en-US" altLang="zh-CN" sz="1800" b="1">
                    <a:sym typeface="+mn-ea"/>
                  </a:rPr>
                  <a:t> Normal Form</a:t>
                </a:r>
                <a:r>
                  <a:rPr lang="zh-CN" altLang="en-US" sz="1800" b="1">
                    <a:sym typeface="+mn-ea"/>
                  </a:rPr>
                  <a:t>）</a:t>
                </a:r>
                <a:r>
                  <a:rPr lang="en-US" altLang="zh-CN" sz="1800" b="1">
                    <a:sym typeface="+mn-ea"/>
                  </a:rPr>
                  <a:t>.  </a:t>
                </a:r>
                <a:endParaRPr lang="en-US" altLang="zh-CN" sz="18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1</a:t>
                </a:r>
                <a:r>
                  <a:rPr lang="zh-CN" altLang="en-US" sz="1800">
                    <a:sym typeface="+mn-ea"/>
                  </a:rPr>
                  <a:t>）命题</a:t>
                </a:r>
                <a:r>
                  <a:rPr lang="en-US" altLang="zh-CN" sz="1800">
                    <a:sym typeface="+mn-ea"/>
                  </a:rPr>
                  <a:t>A</a:t>
                </a:r>
                <a:r>
                  <a:rPr lang="zh-CN" altLang="en-US" sz="1800">
                    <a:sym typeface="+mn-ea"/>
                  </a:rPr>
                  <a:t>为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析取范式</a:t>
                </a:r>
                <a:r>
                  <a:rPr lang="zh-CN" altLang="en-US" sz="1800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 sz="1800">
                    <a:sym typeface="+mn-ea"/>
                  </a:rPr>
                  <a:t>-nf</a:t>
                </a:r>
                <a:r>
                  <a:rPr lang="zh-CN" altLang="en-US" sz="1800">
                    <a:sym typeface="+mn-ea"/>
                  </a:rPr>
                  <a:t>，</a:t>
                </a:r>
                <a:r>
                  <a:rPr lang="en-US" altLang="zh-CN" sz="1800">
                    <a:sym typeface="+mn-ea"/>
                  </a:rPr>
                  <a:t>DNF</a:t>
                </a:r>
                <a:r>
                  <a:rPr lang="zh-CN" altLang="en-US" sz="1800">
                    <a:sym typeface="+mn-ea"/>
                  </a:rPr>
                  <a:t>），指</a:t>
                </a:r>
                <a:r>
                  <a:rPr lang="en-US" altLang="zh-CN" sz="1800">
                    <a:sym typeface="+mn-ea"/>
                  </a:rPr>
                  <a:t>A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个合取子式的析取式，</a:t>
                </a:r>
                <a:r>
                  <a:rPr lang="zh-CN" altLang="en-US" sz="1800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18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2</a:t>
                </a:r>
                <a:r>
                  <a:rPr lang="zh-CN" altLang="en-US" sz="1800">
                    <a:sym typeface="+mn-ea"/>
                  </a:rPr>
                  <a:t>）命题</a:t>
                </a:r>
                <a:r>
                  <a:rPr lang="en-US" altLang="zh-CN" sz="1800">
                    <a:sym typeface="+mn-ea"/>
                  </a:rPr>
                  <a:t>A</a:t>
                </a:r>
                <a:r>
                  <a:rPr lang="zh-CN" altLang="en-US" sz="1800">
                    <a:sym typeface="+mn-ea"/>
                  </a:rPr>
                  <a:t>为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合取范式</a:t>
                </a:r>
                <a:r>
                  <a:rPr lang="zh-CN" altLang="en-US" sz="1800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 sz="1800">
                    <a:sym typeface="+mn-ea"/>
                  </a:rPr>
                  <a:t>-nf</a:t>
                </a:r>
                <a:r>
                  <a:rPr lang="zh-CN" altLang="en-US" sz="1800">
                    <a:sym typeface="+mn-ea"/>
                  </a:rPr>
                  <a:t>，</a:t>
                </a:r>
                <a:r>
                  <a:rPr lang="en-US" altLang="zh-CN" sz="1800">
                    <a:sym typeface="+mn-ea"/>
                  </a:rPr>
                  <a:t>CNF</a:t>
                </a:r>
                <a:r>
                  <a:rPr lang="zh-CN" altLang="en-US" sz="1800">
                    <a:sym typeface="+mn-ea"/>
                  </a:rPr>
                  <a:t>），指</a:t>
                </a:r>
                <a:r>
                  <a:rPr lang="en-US" altLang="zh-CN" sz="1800">
                    <a:sym typeface="+mn-ea"/>
                  </a:rPr>
                  <a:t>A</a:t>
                </a:r>
                <a:r>
                  <a:rPr 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𝑙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个析取子式的合取式，</a:t>
                </a:r>
                <a:r>
                  <a:rPr lang="zh-CN" altLang="en-US" sz="1800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命题逻辑的语义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命题的语义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语义结论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逻辑等价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析取</a:t>
            </a:r>
            <a:r>
              <a:rPr lang="en-US" altLang="zh-CN" sz="1800" b="1" dirty="0">
                <a:latin typeface="Comic Sans MS" panose="030F0702030302020204" pitchFamily="66" charset="0"/>
                <a:ea typeface="微软雅黑" panose="020B0503020204020204" charset="-122"/>
              </a:rPr>
              <a:t>/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合取范式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联结词的完全组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定理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）存在命题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-nf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存在命题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A’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-nf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命题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若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为命题，则存在合取范式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和析取范式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使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，也称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的合取范式和析取范式。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命题逻辑的语义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命题的语义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语义结论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逻辑等价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析取</a:t>
            </a:r>
            <a:r>
              <a:rPr lang="en-US" altLang="zh-CN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合取范式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联结词的完全组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一个命题公式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，它的真值函数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元真值函数，对应一个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元联结词。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sym typeface="+mn-ea"/>
                  </a:rPr>
                  <a:t>称联结</a:t>
                </a:r>
                <a:r>
                  <a:rPr lang="zh-CN" altLang="en-US" sz="1800">
                    <a:sym typeface="+mn-ea"/>
                  </a:rPr>
                  <a:t>词</a:t>
                </a:r>
                <a:r>
                  <a:rPr lang="zh-CN" altLang="en-US" sz="1800">
                    <a:sym typeface="+mn-ea"/>
                  </a:rPr>
                  <a:t>的集合是完备的，</a:t>
                </a:r>
                <a:r>
                  <a:rPr lang="en-US" altLang="zh-CN" sz="1800">
                    <a:sym typeface="+mn-ea"/>
                  </a:rPr>
                  <a:t>iff </a:t>
                </a:r>
                <a:r>
                  <a:rPr lang="zh-CN" altLang="en-US" sz="1800">
                    <a:sym typeface="+mn-ea"/>
                  </a:rPr>
                  <a:t>任意</a:t>
                </a:r>
                <a:r>
                  <a:rPr lang="en-US" altLang="zh-CN" sz="1800">
                    <a:sym typeface="+mn-ea"/>
                  </a:rPr>
                  <a:t>n</a:t>
                </a:r>
                <a:r>
                  <a:rPr lang="zh-CN" altLang="en-US" sz="1800">
                    <a:sym typeface="+mn-ea"/>
                  </a:rPr>
                  <a:t>元的联结</a:t>
                </a:r>
                <a:r>
                  <a:rPr lang="zh-CN" altLang="en-US" sz="1800">
                    <a:sym typeface="+mn-ea"/>
                  </a:rPr>
                  <a:t>词</a:t>
                </a:r>
                <a:r>
                  <a:rPr lang="zh-CN" altLang="en-US" sz="1800">
                    <a:sym typeface="+mn-ea"/>
                  </a:rPr>
                  <a:t>都能由集合中的联结</a:t>
                </a:r>
                <a:r>
                  <a:rPr lang="zh-CN" altLang="en-US" sz="1800">
                    <a:sym typeface="+mn-ea"/>
                  </a:rPr>
                  <a:t>词</a:t>
                </a:r>
                <a:r>
                  <a:rPr lang="zh-CN" altLang="en-US" sz="1800">
                    <a:sym typeface="+mn-ea"/>
                  </a:rPr>
                  <a:t>定义。</a:t>
                </a:r>
                <a:endParaRPr lang="zh-CN" altLang="en-US" sz="1800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定理</a:t>
                </a:r>
                <a:r>
                  <a:rPr lang="en-US" altLang="zh-CN" sz="1800" b="1">
                    <a:cs typeface="+mn-lt"/>
                    <a:sym typeface="+mn-ea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∧,∨}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sz="18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联结词的完全组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cs typeface="+mn-lt"/>
                    <a:sym typeface="+mn-ea"/>
                  </a:rPr>
                  <a:t>推论</a:t>
                </a:r>
                <a:r>
                  <a:rPr lang="en-US" altLang="zh-CN" sz="1800" b="1">
                    <a:cs typeface="+mn-lt"/>
                    <a:sym typeface="+mn-ea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∧}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{¬,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→}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是联结词的完全组。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命题逻辑的语义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命题的语义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语义结论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逻辑等价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析取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/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</a:rPr>
              <a:t>合取范式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</a:rPr>
              <a:t>联结词的完全组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表示任何命题有穷集合（可为空），</a:t>
                </a:r>
                <a:r>
                  <a:rPr lang="zh-CN" altLang="en-US" sz="1800">
                    <a:sym typeface="+mn-ea"/>
                  </a:rPr>
                  <a:t>一个</a:t>
                </a:r>
                <a:r>
                  <a:rPr lang="zh-CN" altLang="en-US" sz="1800" b="1">
                    <a:solidFill>
                      <a:schemeClr val="accent5"/>
                    </a:solidFill>
                    <a:sym typeface="+mn-ea"/>
                  </a:rPr>
                  <a:t>矢列</a:t>
                </a:r>
                <a:r>
                  <a:rPr lang="zh-CN" altLang="en-US" sz="1800">
                    <a:sym typeface="+mn-ea"/>
                  </a:rPr>
                  <a:t>（</a:t>
                </a:r>
                <a:r>
                  <a:rPr lang="en-US" altLang="zh-CN" sz="1800">
                    <a:sym typeface="+mn-ea"/>
                  </a:rPr>
                  <a:t>sequent</a:t>
                </a:r>
                <a:r>
                  <a:rPr lang="zh-CN" altLang="en-US" sz="1800">
                    <a:sym typeface="+mn-ea"/>
                  </a:rPr>
                  <a:t>）是一个二元组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r>
                  <a:rPr lang="zh-CN" altLang="en-US" sz="18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命题逻辑的自然推理系统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G’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由以下公理和规则组成，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表示任何命题。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规则：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¬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∨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∨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∧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            ∧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→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→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charset="0"/>
                          <a:cs typeface="Cambria Math" panose="02040503050406030204" charset="0"/>
                        </a:rPr>
                        <m:t>Cut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     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   </m:t>
                      </m:r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 b="-25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自然推理系统及性质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自然推理系统</a:t>
            </a:r>
            <a:r>
              <a:rPr lang="en-US" altLang="zh-CN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G‘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有效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可证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可靠性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完全性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紧致性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设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cs typeface="+mn-lt"/>
                    <a:sym typeface="+mn-ea"/>
                  </a:rPr>
                  <a:t> 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zh-CN" altLang="en-US" sz="180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反例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falsifiable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），指存在赋值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，使得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)∧(¬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∧...∧¬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cs typeface="+mn-lt"/>
                    <a:sym typeface="+mn-ea"/>
                  </a:rPr>
                  <a:t> 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这里称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反驳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cs typeface="+mn-lt"/>
                    <a:sym typeface="+mn-ea"/>
                  </a:rPr>
                  <a:t> 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valid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），指对任何赋值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，有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⊨(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)→(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)，</m:t>
                      </m:r>
                    </m:oMath>
                  </m:oMathPara>
                </a14:m>
                <a:endParaRPr lang="en-US" altLang="zh-CN" sz="18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cs typeface="+mn-lt"/>
                    <a:sym typeface="+mn-ea"/>
                  </a:rPr>
                  <a:t> 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这里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称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满足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cs typeface="+mn-lt"/>
                    <a:sym typeface="+mn-ea"/>
                  </a:rPr>
                  <a:t> 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有效也被记为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特例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4. 5. 6.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自然推理系统及性质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自然推理系统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G‘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有效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可证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可靠性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完全性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紧致性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设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为矢列，树</a:t>
                </a:r>
                <a:r>
                  <a:rPr lang="en-US" altLang="zh-CN" sz="1800">
                    <a:sym typeface="+mn-ea"/>
                  </a:rPr>
                  <a:t>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为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的证明树指：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sym typeface="+mn-ea"/>
                  </a:rPr>
                  <a:t> 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公理，以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为节点的单点树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为其证明树。</a:t>
                </a:r>
                <a:endParaRPr lang="en-US" altLang="zh-CN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sym typeface="+mn-ea"/>
                  </a:rPr>
                  <a:t> 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2.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’⊢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规则，若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T’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的证明树，则树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T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sym typeface="+mn-ea"/>
                  </a:rPr>
                  <a:t>  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3.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⊢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规则，若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𝛤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的证明树，则树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的证明树。</a:t>
                </a:r>
                <a:endParaRPr lang="zh-CN" altLang="en-US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设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为矢列，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可证</a:t>
                </a:r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指存在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 sz="1800">
                    <a:sym typeface="+mn-ea"/>
                  </a:rPr>
                  <a:t> </a:t>
                </a:r>
                <a:r>
                  <a:rPr lang="zh-CN" altLang="en-US" sz="1800">
                    <a:sym typeface="+mn-ea"/>
                  </a:rPr>
                  <a:t>的证明树。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 r="-1173" b="-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自然推理系统及性质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自然推理系统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G‘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有效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可证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可靠性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完全性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紧致性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108775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2124710" cy="11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定理（</a:t>
                </a:r>
                <a:r>
                  <a:rPr lang="en-US" altLang="zh-CN" sz="1800" b="1">
                    <a:sym typeface="+mn-ea"/>
                  </a:rPr>
                  <a:t>G’</a:t>
                </a:r>
                <a:r>
                  <a:rPr lang="zh-CN" altLang="en-US" sz="1800" b="1">
                    <a:sym typeface="+mn-ea"/>
                  </a:rPr>
                  <a:t>的</a:t>
                </a:r>
                <a:r>
                  <a:rPr lang="en-US" altLang="zh-CN" sz="1800" b="1">
                    <a:sym typeface="+mn-ea"/>
                  </a:rPr>
                  <a:t>soundness</a:t>
                </a:r>
                <a:r>
                  <a:rPr lang="zh-CN" altLang="en-US" sz="1800" b="1">
                    <a:sym typeface="+mn-ea"/>
                  </a:rPr>
                  <a:t>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若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中可证，则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定理（</a:t>
                </a:r>
                <a:r>
                  <a:rPr lang="en-US" altLang="zh-CN" sz="1800" b="1">
                    <a:sym typeface="+mn-ea"/>
                  </a:rPr>
                  <a:t>G’</a:t>
                </a:r>
                <a:r>
                  <a:rPr lang="zh-CN" altLang="en-US" sz="1800" b="1">
                    <a:sym typeface="+mn-ea"/>
                  </a:rPr>
                  <a:t>的</a:t>
                </a:r>
                <a:r>
                  <a:rPr lang="en-US" altLang="zh-CN" sz="1800" b="1">
                    <a:sym typeface="+mn-ea"/>
                  </a:rPr>
                  <a:t>completeness</a:t>
                </a:r>
                <a:r>
                  <a:rPr lang="zh-CN" altLang="en-US" sz="1800" b="1">
                    <a:sym typeface="+mn-ea"/>
                  </a:rPr>
                  <a:t>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若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有效，则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G’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中可证。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b="1">
                    <a:sym typeface="+mn-ea"/>
                  </a:rPr>
                  <a:t>定理（</a:t>
                </a:r>
                <a:r>
                  <a:rPr lang="en-US" altLang="zh-CN" sz="1800" b="1">
                    <a:sym typeface="+mn-ea"/>
                  </a:rPr>
                  <a:t>compactness</a:t>
                </a:r>
                <a:r>
                  <a:rPr lang="zh-CN" altLang="en-US" sz="1800" b="1">
                    <a:sym typeface="+mn-ea"/>
                  </a:rPr>
                  <a:t>）</a:t>
                </a:r>
                <a:r>
                  <a:rPr lang="en-US" altLang="zh-CN" sz="1800" b="1">
                    <a:sym typeface="+mn-ea"/>
                  </a:rPr>
                  <a:t>.</a:t>
                </a:r>
                <a:r>
                  <a:rPr lang="en-US" altLang="zh-CN" sz="1800">
                    <a:sym typeface="+mn-ea"/>
                  </a:rPr>
                  <a:t>  </a:t>
                </a:r>
                <a:r>
                  <a:rPr lang="zh-CN" altLang="en-US" sz="1800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1800">
                    <a:sym typeface="+mn-ea"/>
                  </a:rPr>
                  <a:t>为命题集，若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1800">
                    <a:sym typeface="+mn-ea"/>
                  </a:rPr>
                  <a:t>的任何有穷子集可满足，则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sz="1800">
                    <a:sym typeface="+mn-ea"/>
                  </a:rPr>
                  <a:t>可满足。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1790"/>
                <a:ext cx="8229600" cy="4474210"/>
              </a:xfrm>
              <a:blipFill rotWithShape="1">
                <a:blip r:embed="rId1"/>
                <a:stretch>
                  <a:fillRect r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38707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57200"/>
            <a:ext cx="7391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387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57200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自然推理系统及性质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4110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自然推理系统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G‘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有效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可证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|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可靠性</a:t>
            </a:r>
            <a:r>
              <a:rPr lang="en-US" altLang="zh-CN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完全性</a:t>
            </a:r>
            <a:r>
              <a:rPr lang="en-US" altLang="zh-CN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b="1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紧致性</a:t>
            </a:r>
            <a:r>
              <a:rPr lang="en-US" altLang="zh-CN" sz="1800" dirty="0"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800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自然推理系统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1.41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表示任何命题有穷集合（可为空），</a:t>
                </a:r>
                <a:r>
                  <a:rPr lang="zh-CN" altLang="en-US"/>
                  <a:t>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矢列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sequent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是一个二元组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前件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后件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命题逻辑的自然推理系统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G’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由以下公理和规则组成，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表示任何命题。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公理：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⊢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𝛩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规则：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     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}∪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05885"/>
                <a:ext cx="419290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27" t="-2389" r="-2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164715" y="5867400"/>
                <a:ext cx="3343910" cy="70167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∪{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𝛤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∪{¬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∪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⊢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den>
                      </m:f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164715" y="5867400"/>
                <a:ext cx="3343910" cy="701675"/>
              </a:xfrm>
              <a:prstGeom prst="rect">
                <a:avLst/>
              </a:prstGeom>
              <a:blipFill rotWithShape="1">
                <a:blip r:embed="rId5"/>
                <a:stretch>
                  <a:fillRect l="-285" t="-1357" r="-285" b="-135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标注 9"/>
              <p:cNvSpPr/>
              <p:nvPr/>
            </p:nvSpPr>
            <p:spPr>
              <a:xfrm>
                <a:off x="5486400" y="5562600"/>
                <a:ext cx="2590165" cy="762635"/>
              </a:xfrm>
              <a:prstGeom prst="wedgeRectCallout">
                <a:avLst>
                  <a:gd name="adj1" fmla="val -61747"/>
                  <a:gd name="adj2" fmla="val 3351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称为主命题，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中称为辅命题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矩形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562600"/>
                <a:ext cx="2590165" cy="762635"/>
              </a:xfrm>
              <a:prstGeom prst="wedgeRectCallout">
                <a:avLst>
                  <a:gd name="adj1" fmla="val -61747"/>
                  <a:gd name="adj2" fmla="val 33513"/>
                </a:avLst>
              </a:prstGeom>
              <a:blipFill rotWithShape="1">
                <a:blip r:embed="rId6"/>
                <a:stretch>
                  <a:fillRect l="-12601" t="-833" r="-245" b="-833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  <p:tag name="KSO_WM_UNIT_PLACING_PICTURE_USER_VIEWPORT" val="{&quot;height&quot;:1155,&quot;width&quot;:217.2251968503937}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  <p:tag name="KSO_WM_UNIT_PLACING_PICTURE_USER_VIEWPORT" val="{&quot;height&quot;:2640.4,&quot;width&quot;:2484.6}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  <p:tag name="KSO_WM_UNIT_PLACING_PICTURE_USER_VIEWPORT" val="{&quot;height&quot;:1155,&quot;width&quot;:217.2251968503937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  <p:tag name="KSO_WM_UNIT_PLACING_PICTURE_USER_VIEWPORT" val="{&quot;height&quot;:2640.4,&quot;width&quot;:2484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4">
            <a:lumMod val="20000"/>
            <a:lumOff val="80000"/>
          </a:schemeClr>
        </a:solidFill>
        <a:ln w="12700" cmpd="sng">
          <a:solidFill>
            <a:schemeClr val="accent1">
              <a:shade val="50000"/>
            </a:schemeClr>
          </a:solidFill>
          <a:prstDash val="solid"/>
        </a:ln>
      </a:spPr>
      <a:bodyPr wrap="square" rtlCol="0">
        <a:spAutoFit/>
      </a:bodyPr>
      <a:lstStyle>
        <a:defPPr>
          <a:defRPr lang="zh-CN" altLang="en-US">
            <a:sym typeface="+mn-ea"/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18706</Words>
  <Application>WPS 演示</Application>
  <PresentationFormat>全屏显示(4:3)</PresentationFormat>
  <Paragraphs>1296</Paragraphs>
  <Slides>87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87</vt:i4>
      </vt:variant>
    </vt:vector>
  </HeadingPairs>
  <TitlesOfParts>
    <vt:vector size="100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MS Mincho</vt:lpstr>
      <vt:lpstr>Segoe Print</vt:lpstr>
      <vt:lpstr>Network</vt:lpstr>
      <vt:lpstr>命题逻辑（三）</vt:lpstr>
      <vt:lpstr>推理与证明</vt:lpstr>
      <vt:lpstr>自然推理系统</vt:lpstr>
      <vt:lpstr>PowerPoint 演示文稿</vt:lpstr>
      <vt:lpstr>自然推理系统</vt:lpstr>
      <vt:lpstr>自然推理系统</vt:lpstr>
      <vt:lpstr>自然推理系统</vt:lpstr>
      <vt:lpstr>自然推理系统</vt:lpstr>
      <vt:lpstr>自然推理系统</vt:lpstr>
      <vt:lpstr>自然推理系统</vt:lpstr>
      <vt:lpstr>自然推理系统</vt:lpstr>
      <vt:lpstr>自然推理系统</vt:lpstr>
      <vt:lpstr>自然推理系统</vt:lpstr>
      <vt:lpstr>自然推理系统</vt:lpstr>
      <vt:lpstr>自然推理系统</vt:lpstr>
      <vt:lpstr>G’的一些基本概念</vt:lpstr>
      <vt:lpstr>G’的一些基本概念</vt:lpstr>
      <vt:lpstr>G’的一些基本概念</vt:lpstr>
      <vt:lpstr>G’的一些基本概念</vt:lpstr>
      <vt:lpstr>自然推理系统</vt:lpstr>
      <vt:lpstr>G’的一些性质</vt:lpstr>
      <vt:lpstr>G’的一些性质</vt:lpstr>
      <vt:lpstr>G’的一些性质</vt:lpstr>
      <vt:lpstr>G’的一些性质</vt:lpstr>
      <vt:lpstr>G’的一些性质</vt:lpstr>
      <vt:lpstr>G’的一些性质</vt:lpstr>
      <vt:lpstr>G’的一些性质</vt:lpstr>
      <vt:lpstr>G’的一些性质</vt:lpstr>
      <vt:lpstr>G’的一些性质</vt:lpstr>
      <vt:lpstr>G’的一些性质</vt:lpstr>
      <vt:lpstr>树状推理模式</vt:lpstr>
      <vt:lpstr>证明树</vt:lpstr>
      <vt:lpstr>证明树</vt:lpstr>
      <vt:lpstr>可证</vt:lpstr>
      <vt:lpstr>可证</vt:lpstr>
      <vt:lpstr>可证</vt:lpstr>
      <vt:lpstr>可证</vt:lpstr>
      <vt:lpstr>可证</vt:lpstr>
      <vt:lpstr>可证</vt:lpstr>
      <vt:lpstr>可证</vt:lpstr>
      <vt:lpstr>可证</vt:lpstr>
      <vt:lpstr>可证</vt:lpstr>
      <vt:lpstr>自然推理系统</vt:lpstr>
      <vt:lpstr>自然推理系统</vt:lpstr>
      <vt:lpstr>G’的可靠性</vt:lpstr>
      <vt:lpstr>G’的可靠性</vt:lpstr>
      <vt:lpstr>G’的可靠性</vt:lpstr>
      <vt:lpstr>G’的可靠性</vt:lpstr>
      <vt:lpstr>G’的可靠性</vt:lpstr>
      <vt:lpstr>G’的完全性</vt:lpstr>
      <vt:lpstr>G’的完全性</vt:lpstr>
      <vt:lpstr>G’的完全性</vt:lpstr>
      <vt:lpstr>G’的完全性</vt:lpstr>
      <vt:lpstr>G’的完全性</vt:lpstr>
      <vt:lpstr>G’的完全性</vt:lpstr>
      <vt:lpstr>G’的完全性</vt:lpstr>
      <vt:lpstr>一些推论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紧致性定理</vt:lpstr>
      <vt:lpstr>紧致性定理</vt:lpstr>
      <vt:lpstr>PowerPoint 演示文稿</vt:lpstr>
      <vt:lpstr>紧致性定理的证明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1685</cp:revision>
  <cp:lastPrinted>2022-02-24T19:07:00Z</cp:lastPrinted>
  <dcterms:created xsi:type="dcterms:W3CDTF">2013-09-08T03:04:00Z</dcterms:created>
  <dcterms:modified xsi:type="dcterms:W3CDTF">2025-03-12T18:14:50Z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2052-12.1.0.20305</vt:lpwstr>
  </property>
</Properties>
</file>