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6"/>
  </p:handoutMasterIdLst>
  <p:sldIdLst>
    <p:sldId id="256" r:id="rId3"/>
    <p:sldId id="706" r:id="rId5"/>
    <p:sldId id="707" r:id="rId6"/>
    <p:sldId id="708" r:id="rId7"/>
    <p:sldId id="709" r:id="rId8"/>
    <p:sldId id="816" r:id="rId9"/>
    <p:sldId id="710" r:id="rId10"/>
    <p:sldId id="817" r:id="rId11"/>
    <p:sldId id="721" r:id="rId12"/>
    <p:sldId id="819" r:id="rId13"/>
    <p:sldId id="712" r:id="rId14"/>
    <p:sldId id="711" r:id="rId15"/>
    <p:sldId id="820" r:id="rId16"/>
    <p:sldId id="821" r:id="rId17"/>
    <p:sldId id="714" r:id="rId18"/>
    <p:sldId id="715" r:id="rId19"/>
    <p:sldId id="822" r:id="rId20"/>
    <p:sldId id="718" r:id="rId21"/>
    <p:sldId id="738" r:id="rId22"/>
    <p:sldId id="665" r:id="rId23"/>
    <p:sldId id="716" r:id="rId24"/>
    <p:sldId id="720" r:id="rId25"/>
    <p:sldId id="734" r:id="rId26"/>
    <p:sldId id="725" r:id="rId27"/>
    <p:sldId id="723" r:id="rId28"/>
    <p:sldId id="724" r:id="rId29"/>
    <p:sldId id="719" r:id="rId30"/>
    <p:sldId id="736" r:id="rId31"/>
    <p:sldId id="739" r:id="rId32"/>
    <p:sldId id="735" r:id="rId33"/>
    <p:sldId id="741" r:id="rId34"/>
    <p:sldId id="742" r:id="rId35"/>
    <p:sldId id="743" r:id="rId36"/>
    <p:sldId id="744" r:id="rId37"/>
    <p:sldId id="746" r:id="rId38"/>
    <p:sldId id="749" r:id="rId39"/>
    <p:sldId id="750" r:id="rId40"/>
    <p:sldId id="756" r:id="rId41"/>
    <p:sldId id="753" r:id="rId42"/>
    <p:sldId id="757" r:id="rId43"/>
    <p:sldId id="829" r:id="rId44"/>
    <p:sldId id="745" r:id="rId45"/>
    <p:sldId id="747" r:id="rId46"/>
    <p:sldId id="748" r:id="rId47"/>
    <p:sldId id="759" r:id="rId48"/>
    <p:sldId id="761" r:id="rId49"/>
    <p:sldId id="762" r:id="rId50"/>
    <p:sldId id="823" r:id="rId51"/>
    <p:sldId id="824" r:id="rId52"/>
    <p:sldId id="825" r:id="rId53"/>
    <p:sldId id="826" r:id="rId54"/>
    <p:sldId id="827" r:id="rId55"/>
    <p:sldId id="828" r:id="rId56"/>
    <p:sldId id="763" r:id="rId57"/>
    <p:sldId id="764" r:id="rId58"/>
    <p:sldId id="769" r:id="rId59"/>
    <p:sldId id="783" r:id="rId60"/>
    <p:sldId id="784" r:id="rId61"/>
    <p:sldId id="782" r:id="rId62"/>
    <p:sldId id="789" r:id="rId63"/>
    <p:sldId id="788" r:id="rId64"/>
    <p:sldId id="795" r:id="rId65"/>
    <p:sldId id="790" r:id="rId66"/>
    <p:sldId id="791" r:id="rId67"/>
    <p:sldId id="768" r:id="rId68"/>
    <p:sldId id="770" r:id="rId69"/>
    <p:sldId id="771" r:id="rId70"/>
    <p:sldId id="776" r:id="rId71"/>
    <p:sldId id="773" r:id="rId72"/>
    <p:sldId id="775" r:id="rId73"/>
    <p:sldId id="781" r:id="rId74"/>
    <p:sldId id="777" r:id="rId75"/>
    <p:sldId id="832" r:id="rId76"/>
    <p:sldId id="779" r:id="rId77"/>
    <p:sldId id="778" r:id="rId78"/>
    <p:sldId id="780" r:id="rId79"/>
    <p:sldId id="1001" r:id="rId80"/>
    <p:sldId id="1000" r:id="rId81"/>
    <p:sldId id="999" r:id="rId82"/>
    <p:sldId id="794" r:id="rId83"/>
    <p:sldId id="797" r:id="rId84"/>
    <p:sldId id="798" r:id="rId85"/>
    <p:sldId id="799" r:id="rId86"/>
    <p:sldId id="800" r:id="rId87"/>
    <p:sldId id="802" r:id="rId88"/>
    <p:sldId id="811" r:id="rId89"/>
    <p:sldId id="804" r:id="rId90"/>
    <p:sldId id="805" r:id="rId91"/>
    <p:sldId id="813" r:id="rId92"/>
    <p:sldId id="808" r:id="rId93"/>
    <p:sldId id="803" r:id="rId94"/>
    <p:sldId id="814" r:id="rId95"/>
  </p:sldIdLst>
  <p:sldSz cx="9144000" cy="6858000" type="screen4x3"/>
  <p:notesSz cx="9928225" cy="6797675"/>
  <p:custDataLst>
    <p:tags r:id="rId10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2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tableStyles" Target="tableStyles.xml"/><Relationship Id="rId98" Type="http://schemas.openxmlformats.org/officeDocument/2006/relationships/viewProps" Target="viewProps.xml"/><Relationship Id="rId97" Type="http://schemas.openxmlformats.org/officeDocument/2006/relationships/presProps" Target="presProps.xml"/><Relationship Id="rId96" Type="http://schemas.openxmlformats.org/officeDocument/2006/relationships/handoutMaster" Target="handoutMasters/handoutMaster1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0" Type="http://schemas.openxmlformats.org/officeDocument/2006/relationships/tags" Target="tags/tag60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0" Type="http://schemas.openxmlformats.org/officeDocument/2006/relationships/image" Target="../media/image30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对表达式长度作归纳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对表达式长度作归纳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v</a:t>
            </a:r>
            <a:r>
              <a:rPr lang="zh-CN" altLang="en-US"/>
              <a:t>不满足</a:t>
            </a:r>
            <a:r>
              <a:rPr lang="en-US" altLang="zh-CN"/>
              <a:t>A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要同一个赋值满足所有公式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30.wmf"/><Relationship Id="rId2" Type="http://schemas.openxmlformats.org/officeDocument/2006/relationships/image" Target="../media/image21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29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28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27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image" Target="../media/image64.png"/><Relationship Id="rId1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69.png"/><Relationship Id="rId6" Type="http://schemas.openxmlformats.org/officeDocument/2006/relationships/image" Target="../media/image65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68.png"/><Relationship Id="rId2" Type="http://schemas.openxmlformats.org/officeDocument/2006/relationships/image" Target="../media/image60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72.png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image" Target="../media/image71.png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image" Target="../media/image70.png"/><Relationship Id="rId10" Type="http://schemas.openxmlformats.org/officeDocument/2006/relationships/image" Target="../media/image63.png"/><Relationship Id="rId1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8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png"/></Relationships>
</file>

<file path=ppt/slides/_rels/slide7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7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9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9.png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98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9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1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100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9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1" Type="http://schemas.openxmlformats.org/officeDocument/2006/relationships/image" Target="../media/image106.png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image" Target="../media/image107.png"/><Relationship Id="rId1" Type="http://schemas.openxmlformats.org/officeDocument/2006/relationships/image" Target="../media/image108.png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9.png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111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107.png"/><Relationship Id="rId1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2.png"/></Relationships>
</file>

<file path=ppt/slides/_rels/slide8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4.png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6.png"/><Relationship Id="rId3" Type="http://schemas.openxmlformats.org/officeDocument/2006/relationships/image" Target="../media/image115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9.png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image" Target="../media/image118.png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117.png"/><Relationship Id="rId2" Type="http://schemas.openxmlformats.org/officeDocument/2006/relationships/tags" Target="../tags/tag53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1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2.png"/></Relationships>
</file>

<file path=ppt/slides/_rels/slide9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3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命题逻辑（二）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我们有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解释与赋值的关系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1.23.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A</a:t>
                </a:r>
                <a:r>
                  <a:rPr lang="zh-CN" altLang="en-US"/>
                  <a:t>为命题，令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出现在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中}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为赋值。若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b="1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即，对于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解释与赋值的关系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是两个赋值，使得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解释与赋值的关系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是两个赋值，使得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令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𝐹𝑉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解释与赋值的关系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是两个赋值，使得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令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𝐹𝑉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𝐹𝑉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𝐹𝑉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解释与赋值的关系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1.23.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A</a:t>
                </a:r>
                <a:r>
                  <a:rPr lang="zh-CN" altLang="en-US"/>
                  <a:t>为命题，令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出现在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中}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为赋值。若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证明：对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的结构作归纳。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为五种形式之一：原子公式，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归纳基础：当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时，显然有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归纳假设：对于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818" b="-2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/>
                  <a:t>   </a:t>
                </a:r>
                <a:r>
                  <a:rPr lang="zh-CN" altLang="en-US"/>
                  <a:t>归纳步骤：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    </a:t>
                </a:r>
                <a:r>
                  <a:rPr lang="zh-CN" altLang="en-US"/>
                  <a:t>情况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/>
                  <a:t>   </a:t>
                </a:r>
                <a:r>
                  <a:rPr lang="zh-CN" altLang="en-US"/>
                  <a:t>归纳步骤：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    </a:t>
                </a:r>
                <a:r>
                  <a:rPr lang="zh-CN" altLang="en-US"/>
                  <a:t>情况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/>
                  <a:t>情况</a:t>
                </a:r>
                <a:r>
                  <a:rPr lang="en-US" altLang="zh-CN"/>
                  <a:t>*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  <a:p>
                <a:pPr marL="0" indent="0" algn="r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1.24.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ym typeface="+mn-ea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1.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accent5"/>
                    </a:solidFill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满足</a:t>
                </a:r>
                <a:r>
                  <a:rPr lang="en-US" altLang="zh-CN">
                    <a:solidFill>
                      <a:schemeClr val="accent5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，记为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满足</a:t>
                </a:r>
                <a:r>
                  <a:rPr lang="en-US" altLang="zh-CN" b="1">
                    <a:solidFill>
                      <a:schemeClr val="accent5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可满足的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的可满足性蕴含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中所有公式的可满足性。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但反之不一定成立。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元语言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注意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不是命题语言中的符号，而是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元语言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上层语言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）中的符号。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除此之外，在元语言中我们也需要使用一些联结词。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（当且仅当）、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not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（非）、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and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（与）、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or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（或）、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imply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（蕴含）等；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cs typeface="+mn-lt"/>
                  </a:rPr>
                  <a:t>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en-US" altLang="zh-CN">
                    <a:cs typeface="+mn-lt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cs typeface="+mn-lt"/>
                  </a:rPr>
                  <a:t>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en-US" altLang="zh-CN">
                    <a:cs typeface="+mn-lt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cs typeface="+mn-lt"/>
                  </a:rPr>
                  <a:t>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en-US" altLang="zh-CN">
                    <a:cs typeface="+mn-lt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or</a:t>
                </a: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cs typeface="+mn-lt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en-US" altLang="zh-CN">
                    <a:cs typeface="+mn-lt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语法：符号表达式的形式结构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语义：符号和符号表达式的涵义（给符号以某种解释）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另一种等价的语义定义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33400" y="1295400"/>
          <a:ext cx="74263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" name="Formula" r:id="rId1" imgW="28117800" imgH="1343025" progId="Equation.Ribbit">
                  <p:embed/>
                </p:oleObj>
              </mc:Choice>
              <mc:Fallback>
                <p:oleObj name="Formula" r:id="rId1" imgW="28117800" imgH="1343025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4263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9600" y="1752600"/>
          <a:ext cx="2082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9" name="Formula" r:id="rId3" imgW="7848600" imgH="1333500" progId="Equation.Ribbit">
                  <p:embed/>
                </p:oleObj>
              </mc:Choice>
              <mc:Fallback>
                <p:oleObj name="Formula" r:id="rId3" imgW="7848600" imgH="133350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20828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62000" y="2286000"/>
          <a:ext cx="4125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0" name="Formula" r:id="rId5" imgW="15659100" imgH="1352550" progId="Equation.Ribbit">
                  <p:embed/>
                </p:oleObj>
              </mc:Choice>
              <mc:Fallback>
                <p:oleObj name="Formula" r:id="rId5" imgW="15659100" imgH="135255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41259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62000" y="2743200"/>
          <a:ext cx="36718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1" name="Formula" r:id="rId7" imgW="13925550" imgH="1209675" progId="Equation.Ribbit">
                  <p:embed/>
                </p:oleObj>
              </mc:Choice>
              <mc:Fallback>
                <p:oleObj name="Formula" r:id="rId7" imgW="13925550" imgH="12096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36718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62000" y="3276600"/>
          <a:ext cx="5197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2" name="Formula" r:id="rId9" imgW="19716750" imgH="1209675" progId="Equation.Ribbit">
                  <p:embed/>
                </p:oleObj>
              </mc:Choice>
              <mc:Fallback>
                <p:oleObj name="Formula" r:id="rId9" imgW="19716750" imgH="1209675" progId="Equation.Ribbit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5197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62000" y="3810000"/>
          <a:ext cx="49831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3" name="Formula" r:id="rId11" imgW="18907125" imgH="1209675" progId="Equation.Ribbit">
                  <p:embed/>
                </p:oleObj>
              </mc:Choice>
              <mc:Fallback>
                <p:oleObj name="Formula" r:id="rId11" imgW="18907125" imgH="1209675" progId="Equation.Ribbit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49831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62000" y="4267200"/>
          <a:ext cx="61404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4" name="Formula" r:id="rId13" imgW="23298150" imgH="1352550" progId="Equation.Ribbit">
                  <p:embed/>
                </p:oleObj>
              </mc:Choice>
              <mc:Fallback>
                <p:oleObj name="Formula" r:id="rId13" imgW="23298150" imgH="1352550" progId="Equation.Ribbit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61404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971800" y="4800600"/>
          <a:ext cx="27765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5" name="Formula" r:id="rId15" imgW="10534650" imgH="1209675" progId="Equation.Ribbit">
                  <p:embed/>
                </p:oleObj>
              </mc:Choice>
              <mc:Fallback>
                <p:oleObj name="Formula" r:id="rId15" imgW="10534650" imgH="1209675" progId="Equation.Ribbit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277653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219200" y="5697537"/>
          <a:ext cx="36845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6" name="Formula" r:id="rId17" imgW="13973175" imgH="1209675" progId="Equation.Ribbit">
                  <p:embed/>
                </p:oleObj>
              </mc:Choice>
              <mc:Fallback>
                <p:oleObj name="Formula" r:id="rId17" imgW="13973175" imgH="12096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97537"/>
                        <a:ext cx="36845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33400" y="5213350"/>
          <a:ext cx="25130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7" name="Formula" r:id="rId19" imgW="9458325" imgH="1314450" progId="Equation.Ribbit">
                  <p:embed/>
                </p:oleObj>
              </mc:Choice>
              <mc:Fallback>
                <p:oleObj name="Formula" r:id="rId19" imgW="9458325" imgH="131445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13350"/>
                        <a:ext cx="25130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48400" y="3150235"/>
            <a:ext cx="1449070" cy="1052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/>
              <a:t>都满足</a:t>
            </a:r>
            <a:endParaRPr lang="zh-CN" altLang="en-US"/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/>
              <a:t>满足一个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永真式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为命题，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/>
                  <a:t>为赋值。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1</a:t>
                </a:r>
                <a:r>
                  <a:rPr lang="en-US" altLang="zh-CN">
                    <a:sym typeface="+mn-ea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永真式</a:t>
                </a:r>
                <a:r>
                  <a:rPr lang="zh-CN" altLang="en-US"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重言式</a:t>
                </a:r>
                <a:r>
                  <a:rPr lang="zh-CN" altLang="en-US">
                    <a:sym typeface="+mn-ea"/>
                  </a:rPr>
                  <a:t>），记为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矛盾式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永真式与矛盾式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一个公式是永真式或矛盾式或两者都不是。</a:t>
                </a:r>
                <a:endParaRPr lang="zh-CN" altLang="en-US"/>
              </a:p>
              <a:p>
                <a:endParaRPr lang="zh-CN" altLang="en-US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不是永真式当且仅当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是可满足的。</a:t>
                </a:r>
                <a:endParaRPr lang="zh-CN" altLang="en-US"/>
              </a:p>
              <a:p>
                <a:endParaRPr lang="zh-CN" altLang="en-US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不是矛盾式当且仅当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是可满足的。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真值表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2"/>
                </p:custDataLst>
              </p:nvPr>
            </p:nvGraphicFramePr>
            <p:xfrm>
              <a:off x="1219200" y="2133600"/>
              <a:ext cx="667512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9184"/>
                    <a:gridCol w="549004"/>
                    <a:gridCol w="549003"/>
                    <a:gridCol w="963930"/>
                    <a:gridCol w="649605"/>
                    <a:gridCol w="1204171"/>
                    <a:gridCol w="2210065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/>
                            <a:t>A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/>
                            <a:t>B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/>
                            <a:t>C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𝐵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𝐵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𝐵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)→(¬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𝐵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3"/>
                </p:custDataLst>
              </p:nvPr>
            </p:nvGraphicFramePr>
            <p:xfrm>
              <a:off x="1219200" y="2133600"/>
              <a:ext cx="667512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9184"/>
                    <a:gridCol w="549004"/>
                    <a:gridCol w="549003"/>
                    <a:gridCol w="963930"/>
                    <a:gridCol w="649605"/>
                    <a:gridCol w="1204171"/>
                    <a:gridCol w="2210065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/>
                            <a:t>A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/>
                            <a:t>B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/>
                            <a:t>C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真值表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1371600" y="2057400"/>
              <a:ext cx="639826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(A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bg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¬</m:t>
                              </m:r>
                            </m:oMath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bg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C)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1371600" y="2057400"/>
              <a:ext cx="639826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(A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C)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真值表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1371600" y="2057400"/>
              <a:ext cx="639826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(A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bg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¬</m:t>
                              </m:r>
                            </m:oMath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C)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1371600" y="2057400"/>
              <a:ext cx="639826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(A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C)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真值表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1371600" y="2057400"/>
              <a:ext cx="639826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(A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¬</m:t>
                              </m:r>
                            </m:oMath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C)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1371600" y="2057400"/>
              <a:ext cx="639826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  <a:gridCol w="58166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(A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C)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真值表证明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为永真式。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注：此处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也是元语言中的符号，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也可以读作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逻辑地蕴含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不是形式语言中的公式，是元语言中的命题。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不成立，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即存在赋值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 dirty="0">
                    <a:sym typeface="+mn-ea"/>
                  </a:rPr>
                  <a:t>什么是命题逻辑的语义？</a:t>
                </a:r>
                <a:endParaRPr lang="zh-CN" altLang="en-US" dirty="0">
                  <a:sym typeface="+mn-ea"/>
                </a:endParaRPr>
              </a:p>
              <a:p>
                <a:endParaRPr lang="zh-CN" altLang="en-US"/>
              </a:p>
              <a:p>
                <a:r>
                  <a:rPr lang="zh-CN" altLang="en-US" dirty="0">
                    <a:sym typeface="+mn-ea"/>
                  </a:rPr>
                  <a:t>对于任意的</a:t>
                </a:r>
                <a:r>
                  <a:rPr lang="zh-CN" altLang="en-US" b="1" dirty="0">
                    <a:solidFill>
                      <a:schemeClr val="accent5"/>
                    </a:solidFill>
                    <a:sym typeface="+mn-ea"/>
                  </a:rPr>
                  <a:t>赋值</a:t>
                </a:r>
                <a:r>
                  <a:rPr lang="en-US" altLang="zh-CN" b="1" dirty="0">
                    <a:solidFill>
                      <a:srgbClr val="FF000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→{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，定义一个</a:t>
                </a:r>
                <a:r>
                  <a:rPr lang="zh-CN" altLang="en-US" b="1" dirty="0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解释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→{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当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变成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是什么涵义？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由定义知，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对于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蕴含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             (1)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对于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蕴含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            (2)</a:t>
                </a:r>
                <a:endParaRPr lang="en-US" altLang="zh-CN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由定义知，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对于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蕴含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             (1)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对于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蕴含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            (2)</a:t>
                </a:r>
                <a:endParaRPr lang="en-US" altLang="zh-CN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242185" y="5885815"/>
                <a:ext cx="416877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∈∅</m:t>
                    </m:r>
                  </m:oMath>
                </a14:m>
                <a:r>
                  <a:rPr lang="en-US" altLang="zh-CN" sz="2400"/>
                  <a:t> </a:t>
                </a:r>
                <a:r>
                  <a:rPr lang="zh-CN" altLang="en-US" sz="2400"/>
                  <a:t>是假命题，</a:t>
                </a:r>
                <a:r>
                  <a:rPr lang="en-US" altLang="zh-CN" sz="2400"/>
                  <a:t>(2)</a:t>
                </a:r>
                <a:r>
                  <a:rPr lang="zh-CN" altLang="en-US" sz="2400"/>
                  <a:t>是真命题</a:t>
                </a:r>
                <a:endParaRPr lang="zh-CN" altLang="en-US" sz="24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185" y="5885815"/>
                <a:ext cx="4168775" cy="460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由定义知，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对于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蕴含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             (1)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即，对于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也即，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是永真式。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直观上，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表示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中的公式的真是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A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为真的充分条件。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由于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</m:oMath>
                </a14:m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中没有公式，所以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表示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A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是无条件为真。</a:t>
                </a:r>
                <a:endParaRPr lang="zh-CN" altLang="en-US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即，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是永真式。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>
                    <a:sym typeface="+mn-ea"/>
                  </a:rPr>
                  <a:t>注：若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也可写成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证明：真值表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1371600" y="2514600"/>
              <a:ext cx="639699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4338"/>
                    <a:gridCol w="844338"/>
                    <a:gridCol w="844338"/>
                    <a:gridCol w="1287991"/>
                    <a:gridCol w="1287991"/>
                    <a:gridCol w="1287991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A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B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C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𝐵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1371600" y="2514600"/>
              <a:ext cx="6396990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4338"/>
                    <a:gridCol w="844338"/>
                    <a:gridCol w="844338"/>
                    <a:gridCol w="1287991"/>
                    <a:gridCol w="1287991"/>
                    <a:gridCol w="1287991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A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B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C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altLang="zh-CN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86168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证明：反证法。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假设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，即存在赋值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			(1)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			(2)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 			(3)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861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86168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证明：反证法。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假设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，即存在赋值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			(1)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			(2)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 			(3)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(3)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, 				(4)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 				(5)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由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(1)(4)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>
                    <a:sym typeface="+mn-ea"/>
                  </a:rPr>
                  <a:t>结合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(2)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(5)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861685"/>
              </a:xfrm>
              <a:blipFill rotWithShape="1">
                <a:blip r:embed="rId1"/>
                <a:stretch>
                  <a:fillRect b="-18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.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zh-CN" altLang="en-US"/>
                  <a:t>证明：可以构造赋值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 </m:t>
                      </m:r>
                      <m:acc>
                        <m:acc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 </m:t>
                      </m:r>
                      <m:acc>
                        <m:acc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那么</a:t>
                </a:r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联结词定义的布尔函数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1.21.</a:t>
                </a:r>
                <a:r>
                  <a:rPr lang="en-US" altLang="zh-CN"/>
                  <a:t>  </a:t>
                </a:r>
                <a:r>
                  <a:rPr lang="zh-CN" altLang="en-US"/>
                  <a:t>令真值集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联结词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被解释为一元函数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联结词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*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被解释为二元函数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定义如下：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1841500" y="4114800"/>
              <a:ext cx="600329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1685"/>
                    <a:gridCol w="781685"/>
                    <a:gridCol w="1109980"/>
                    <a:gridCol w="1109980"/>
                    <a:gridCol w="1109980"/>
                    <a:gridCol w="110998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p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q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¬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∧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∨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→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1841500" y="4114800"/>
              <a:ext cx="600329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1685"/>
                    <a:gridCol w="781685"/>
                    <a:gridCol w="1109980"/>
                    <a:gridCol w="1109980"/>
                    <a:gridCol w="1109980"/>
                    <a:gridCol w="110998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p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q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逻辑等价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1.27.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→(...(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→(...(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是永真式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反证法。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→(...(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蕴含式为假当且仅当前件为真后件为假，可得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…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556" b="-5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逻辑等价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1.27.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→(...(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→(...(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是永真式，则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反证法。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逻辑等价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1.28.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为命题，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逻辑等价</a:t>
                </a:r>
                <a:r>
                  <a:rPr lang="zh-CN" altLang="en-US">
                    <a:solidFill>
                      <a:schemeClr val="tx1"/>
                    </a:solidFill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逻辑等值</a:t>
                </a:r>
                <a:r>
                  <a:rPr lang="zh-CN" altLang="en-US">
                    <a:solidFill>
                      <a:schemeClr val="tx1"/>
                    </a:solidFill>
                  </a:rPr>
                  <a:t>）</a:t>
                </a:r>
                <a:r>
                  <a:rPr lang="zh-CN" altLang="en-US"/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，指对于任意赋值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注：有如下等价的定义：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任何赋值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逻辑等价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1.29.</a:t>
                </a:r>
                <a:endParaRPr lang="en-US" altLang="zh-CN" b="1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1. </a:t>
                </a:r>
                <a:r>
                  <a:rPr lang="zh-CN" altLang="en-US">
                    <a:sym typeface="+mn-ea"/>
                  </a:rPr>
                  <a:t>（自反性）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2. </a:t>
                </a:r>
                <a:r>
                  <a:rPr lang="zh-CN" altLang="en-US">
                    <a:sym typeface="+mn-ea"/>
                  </a:rPr>
                  <a:t>（对称性）若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3. </a:t>
                </a:r>
                <a:r>
                  <a:rPr lang="zh-CN" altLang="en-US">
                    <a:sym typeface="+mn-ea"/>
                  </a:rPr>
                  <a:t>（传递性）若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且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4.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5.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且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逻辑等价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交换律与结合律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1.30</a:t>
                </a:r>
                <a:r>
                  <a:rPr lang="zh-CN" altLang="en-US" b="1"/>
                  <a:t>（等值替换）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且在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中把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的某些出现替换为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而得到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/>
                  <a:t>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’=¬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62600"/>
              </a:xfrm>
            </p:spPr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latin typeface="Cambria Math" panose="02040503050406030204" charset="0"/>
                    <a:cs typeface="Cambria Math" panose="02040503050406030204" charset="0"/>
                  </a:rPr>
                  <a:t>证明：对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的结构做归纳。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为以下形式之一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1.16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>
                    <a:sym typeface="+mn-ea"/>
                  </a:rPr>
                  <a:t>：</a:t>
                </a:r>
                <a:endParaRPr lang="zh-CN" altLang="en-US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归纳基础：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，这时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，故成立。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归纳假设：令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经过替换后的公式</a:t>
                </a:r>
                <a:r>
                  <a:rPr lang="zh-CN" altLang="en-US">
                    <a:sym typeface="+mn-ea"/>
                  </a:rPr>
                  <a:t>，</a:t>
                </a:r>
                <a:endParaRPr lang="zh-CN" altLang="en-US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那么，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归纳步骤：</a:t>
                </a:r>
                <a:endParaRPr lang="zh-CN" altLang="en-US">
                  <a:sym typeface="+mn-ea"/>
                </a:endParaRPr>
              </a:p>
              <a:p>
                <a:pPr marL="0" indent="0" eaLnBrk="1" latinLnBrk="0" hangingPunct="1"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zh-CN" altLang="en-US">
                    <a:sym typeface="+mn-ea"/>
                  </a:rPr>
                  <a:t>设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，则如上述可知成立。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62600"/>
              </a:xfrm>
              <a:blipFill rotWithShape="1">
                <a:blip r:embed="rId1"/>
                <a:stretch>
                  <a:fillRect b="-11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4175"/>
                <a:ext cx="8229600" cy="5864225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的真段，则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的段（定理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1.20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此时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由归纳假设可知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根据命题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1.29 (4)</a:t>
                </a:r>
                <a:r>
                  <a:rPr lang="zh-CN" altLang="en-US">
                    <a:sym typeface="+mn-ea"/>
                  </a:rPr>
                  <a:t>，得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zh-CN" altLang="en-US">
                    <a:sym typeface="+mn-ea"/>
                  </a:rPr>
                  <a:t>设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则如上述可知成立。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的段或是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的段（定理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1.20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此时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由归纳假设可知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sym typeface="+mn-ea"/>
                  </a:rPr>
                  <a:t>根据命题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1.29 (5)</a:t>
                </a:r>
                <a:r>
                  <a:rPr lang="zh-CN" altLang="en-US">
                    <a:sym typeface="+mn-ea"/>
                  </a:rPr>
                  <a:t>，得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4175"/>
                <a:ext cx="8229600" cy="586422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决策树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048000" y="18288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2880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751330" y="3124200"/>
                <a:ext cx="2748915" cy="39941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330" y="3124200"/>
                <a:ext cx="2748915" cy="3994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648200" y="31242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648200" y="3124200"/>
                <a:ext cx="3048000" cy="3987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/>
          <p:cNvCxnSpPr>
            <a:stCxn id="7" idx="2"/>
            <a:endCxn id="8" idx="0"/>
          </p:cNvCxnSpPr>
          <p:nvPr/>
        </p:nvCxnSpPr>
        <p:spPr>
          <a:xfrm flipH="1">
            <a:off x="3126105" y="2227580"/>
            <a:ext cx="1445895" cy="8966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2"/>
            <a:endCxn id="10" idx="0"/>
          </p:cNvCxnSpPr>
          <p:nvPr/>
        </p:nvCxnSpPr>
        <p:spPr>
          <a:xfrm>
            <a:off x="4572000" y="2227580"/>
            <a:ext cx="1600200" cy="8966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3200400" y="24384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A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1                             A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0</a:t>
                </a:r>
                <a:endParaRPr lang="en-US" altLang="zh-CN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38400"/>
                <a:ext cx="3048000" cy="3987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053590" y="3810000"/>
                <a:ext cx="214376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53590" y="3810000"/>
                <a:ext cx="2143760" cy="3987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>
            <a:stCxn id="8" idx="2"/>
            <a:endCxn id="6" idx="0"/>
          </p:cNvCxnSpPr>
          <p:nvPr/>
        </p:nvCxnSpPr>
        <p:spPr>
          <a:xfrm flipH="1">
            <a:off x="3125470" y="3523615"/>
            <a:ext cx="635" cy="2863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648200" y="38100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648200" y="3810000"/>
                <a:ext cx="3048000" cy="39878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>
            <a:stCxn id="10" idx="2"/>
            <a:endCxn id="11" idx="0"/>
          </p:cNvCxnSpPr>
          <p:nvPr/>
        </p:nvCxnSpPr>
        <p:spPr>
          <a:xfrm>
            <a:off x="6172200" y="3522980"/>
            <a:ext cx="0" cy="2870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决策树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4069080" cy="4876800"/>
              </a:xfrm>
            </p:spPr>
            <p:txBody>
              <a:bodyPr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4069080" cy="48768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>
                <a:spLocks noGrp="1"/>
              </p:cNvSpPr>
              <p:nvPr/>
            </p:nvSpPr>
            <p:spPr>
              <a:xfrm>
                <a:off x="4343400" y="1219200"/>
                <a:ext cx="4069080" cy="487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spcBef>
                    <a:spcPct val="40000"/>
                  </a:spcBef>
                  <a:spcAft>
                    <a:spcPct val="2000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98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400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Ø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430" indent="-2921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Ø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930" indent="-31623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219200"/>
                <a:ext cx="4069080" cy="4876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1.22</a:t>
                </a:r>
                <a:r>
                  <a:rPr lang="zh-CN" altLang="en-US" b="1"/>
                  <a:t>（命题的语义）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zh-CN" altLang="en-US"/>
                  <a:t>指它是函数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从而对任何命题符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决策树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048000" y="18288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2880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209800" y="3124200"/>
                <a:ext cx="1930400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124200"/>
                <a:ext cx="1930400" cy="398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648200" y="31242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648200" y="3124200"/>
                <a:ext cx="3048000" cy="3987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905000" y="4281805"/>
                <a:ext cx="238887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0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81805"/>
                <a:ext cx="2388870" cy="3987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4876800" y="4281805"/>
            <a:ext cx="2628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0                    1</a:t>
            </a:r>
            <a:endParaRPr lang="en-US" altLang="zh-CN"/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2604135" y="5580380"/>
            <a:ext cx="2628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1                    0</a:t>
            </a:r>
            <a:endParaRPr lang="en-US" altLang="zh-CN"/>
          </a:p>
        </p:txBody>
      </p:sp>
      <p:cxnSp>
        <p:nvCxnSpPr>
          <p:cNvPr id="17" name="直接连接符 16"/>
          <p:cNvCxnSpPr>
            <a:stCxn id="7" idx="2"/>
            <a:endCxn id="8" idx="0"/>
          </p:cNvCxnSpPr>
          <p:nvPr/>
        </p:nvCxnSpPr>
        <p:spPr>
          <a:xfrm flipH="1">
            <a:off x="3175000" y="2227580"/>
            <a:ext cx="1397000" cy="8966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2"/>
            <a:endCxn id="10" idx="0"/>
          </p:cNvCxnSpPr>
          <p:nvPr/>
        </p:nvCxnSpPr>
        <p:spPr>
          <a:xfrm>
            <a:off x="4572000" y="2227580"/>
            <a:ext cx="1600200" cy="8966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8" idx="2"/>
          </p:cNvCxnSpPr>
          <p:nvPr/>
        </p:nvCxnSpPr>
        <p:spPr>
          <a:xfrm flipH="1">
            <a:off x="2286000" y="3522980"/>
            <a:ext cx="889000" cy="744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8" idx="2"/>
          </p:cNvCxnSpPr>
          <p:nvPr/>
        </p:nvCxnSpPr>
        <p:spPr>
          <a:xfrm>
            <a:off x="3175000" y="3522980"/>
            <a:ext cx="787400" cy="744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200400" y="4688205"/>
            <a:ext cx="748665" cy="8743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942715" y="4682490"/>
            <a:ext cx="629285" cy="880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0" idx="2"/>
          </p:cNvCxnSpPr>
          <p:nvPr/>
        </p:nvCxnSpPr>
        <p:spPr>
          <a:xfrm flipH="1">
            <a:off x="5486400" y="3522980"/>
            <a:ext cx="685800" cy="744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0" idx="2"/>
          </p:cNvCxnSpPr>
          <p:nvPr/>
        </p:nvCxnSpPr>
        <p:spPr>
          <a:xfrm>
            <a:off x="6172200" y="3522980"/>
            <a:ext cx="685800" cy="744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3200400" y="24384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A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1                             A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0</a:t>
                </a:r>
                <a:endParaRPr lang="en-US" altLang="zh-CN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38400"/>
                <a:ext cx="3048000" cy="3987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2133600" y="3707130"/>
                <a:ext cx="221043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1                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0</a:t>
                </a:r>
                <a:endParaRPr lang="en-US" altLang="zh-CN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707130"/>
                <a:ext cx="2210435" cy="3987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181600" y="3703320"/>
                <a:ext cx="228473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1                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0</a:t>
                </a:r>
                <a:endParaRPr lang="en-US" altLang="zh-CN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5181600" y="3703320"/>
                <a:ext cx="2284730" cy="39878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987040" y="4918710"/>
                <a:ext cx="216725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C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1              C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en-US" altLang="zh-CN"/>
                  <a:t>0</a:t>
                </a:r>
                <a:endParaRPr lang="en-US" altLang="zh-CN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2987040" y="4918710"/>
                <a:ext cx="2167255" cy="39878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决策树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:r>
                  <a:rPr lang="en-US" altLang="zh-CN"/>
                  <a:t>n</a:t>
                </a:r>
                <a:r>
                  <a:rPr lang="zh-CN" altLang="en-US"/>
                  <a:t>取何值，公式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limLowPr>
                        <m:e>
                          <m:groupChr>
                            <m:groupCh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groupChr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(...((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...)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</m:groupChr>
                        </m:e>
                        <m:li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lim>
                      </m:limLow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是永真式？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决策树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:r>
                  <a:rPr lang="en-US" altLang="zh-CN"/>
                  <a:t>n</a:t>
                </a:r>
                <a:r>
                  <a:rPr lang="zh-CN" altLang="en-US"/>
                  <a:t>取何值，公式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limLowPr>
                        <m:e>
                          <m:groupChr>
                            <m:groupCh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groupChr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(...((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...)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</m:groupChr>
                        </m:e>
                        <m:li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lim>
                      </m:limLow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/>
                  <a:t>是永真式？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决策树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:r>
                  <a:rPr lang="en-US" altLang="zh-CN"/>
                  <a:t>n</a:t>
                </a:r>
                <a:r>
                  <a:rPr lang="zh-CN" altLang="en-US"/>
                  <a:t>取何值，公式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limLowPr>
                        <m:e>
                          <m:groupChr>
                            <m:groupCh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groupChr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(...((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...)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</m:groupChr>
                        </m:e>
                        <m:li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lim>
                      </m:limLow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/>
                  <a:t>是永真式？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命题与真值函数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1.31.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为命题，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定义如下：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这里赋值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满足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元真值函数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</a:t>
                </a:r>
                <a:r>
                  <a:rPr lang="en-US" altLang="zh-CN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定义的真值函数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4419600" y="2895600"/>
            <a:ext cx="289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命题与真值函数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𝑩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𝟐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为不可兼或运算（也称异或）。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⨁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4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590800" y="2628900"/>
              <a:ext cx="4068445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5763"/>
                    <a:gridCol w="815763"/>
                    <a:gridCol w="815763"/>
                    <a:gridCol w="1621155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P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Q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A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590800" y="2628900"/>
              <a:ext cx="4068445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5763"/>
                    <a:gridCol w="815763"/>
                    <a:gridCol w="815763"/>
                    <a:gridCol w="1621155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P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Q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A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命题与真值函数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1.32.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。我们有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任意两个具有相同命题符集的命题，它们逻辑等价 当且仅当 它们定义的真值函数相等。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定义</a:t>
            </a:r>
            <a:r>
              <a:rPr lang="en-US" altLang="zh-CN" b="1"/>
              <a:t>1.33</a:t>
            </a:r>
            <a:r>
              <a:rPr lang="zh-CN" altLang="en-US" b="1"/>
              <a:t>（文字，子句）</a:t>
            </a:r>
            <a:r>
              <a:rPr lang="en-US" altLang="zh-CN" b="1"/>
              <a:t>.</a:t>
            </a:r>
            <a:endParaRPr lang="en-US" altLang="zh-CN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）命题符和命题符的否定式称为</a:t>
            </a:r>
            <a:r>
              <a:rPr lang="zh-CN" altLang="en-US" b="1">
                <a:solidFill>
                  <a:schemeClr val="accent5"/>
                </a:solidFill>
              </a:rPr>
              <a:t>文字</a:t>
            </a:r>
            <a:r>
              <a:rPr lang="zh-CN" altLang="en-US"/>
              <a:t>（</a:t>
            </a:r>
            <a:r>
              <a:rPr lang="en-US" altLang="zh-CN"/>
              <a:t>Literal</a:t>
            </a:r>
            <a:r>
              <a:rPr lang="zh-CN" altLang="en-US"/>
              <a:t>）；</a:t>
            </a: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）以文字为析（合）取项的析（合）取式称为</a:t>
            </a:r>
            <a:r>
              <a:rPr lang="zh-CN" altLang="en-US" b="1">
                <a:solidFill>
                  <a:schemeClr val="accent5"/>
                </a:solidFill>
              </a:rPr>
              <a:t>析（合）取子式</a:t>
            </a:r>
            <a:r>
              <a:rPr lang="zh-CN" altLang="en-US"/>
              <a:t>，简称</a:t>
            </a:r>
            <a:r>
              <a:rPr lang="zh-CN" altLang="en-US" b="1">
                <a:solidFill>
                  <a:schemeClr val="accent5"/>
                </a:solidFill>
              </a:rPr>
              <a:t>子式</a:t>
            </a:r>
            <a:r>
              <a:rPr lang="zh-CN" altLang="en-US"/>
              <a:t>，也称</a:t>
            </a:r>
            <a:r>
              <a:rPr lang="zh-CN" altLang="en-US" b="1">
                <a:solidFill>
                  <a:schemeClr val="accent5"/>
                </a:solidFill>
              </a:rPr>
              <a:t>子句</a:t>
            </a:r>
            <a:r>
              <a:rPr lang="zh-CN" altLang="en-US"/>
              <a:t>（</a:t>
            </a:r>
            <a:r>
              <a:rPr lang="en-US" altLang="zh-CN"/>
              <a:t>Clause</a:t>
            </a:r>
            <a:r>
              <a:rPr lang="zh-CN" altLang="en-US"/>
              <a:t>）。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1.34</a:t>
                </a:r>
                <a:r>
                  <a:rPr lang="zh-CN" altLang="en-US" b="1">
                    <a:sym typeface="+mn-ea"/>
                  </a:rPr>
                  <a:t>（范式</a:t>
                </a:r>
                <a:r>
                  <a:rPr lang="en-US" altLang="zh-CN" b="1">
                    <a:sym typeface="+mn-ea"/>
                  </a:rPr>
                  <a:t> Normal Form</a:t>
                </a:r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1</a:t>
                </a:r>
                <a:r>
                  <a:rPr lang="zh-CN" altLang="en-US">
                    <a:sym typeface="+mn-ea"/>
                  </a:rPr>
                  <a:t>）命题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析取范式</a:t>
                </a:r>
                <a:r>
                  <a:rPr lang="zh-CN" altLang="en-US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olidFill>
                      <a:schemeClr val="tx1"/>
                    </a:solidFill>
                    <a:sym typeface="+mn-ea"/>
                  </a:rPr>
                  <a:t>DNF</a:t>
                </a:r>
                <a:r>
                  <a:rPr lang="zh-CN" altLang="en-US">
                    <a:solidFill>
                      <a:schemeClr val="tx1"/>
                    </a:solidFill>
                    <a:sym typeface="+mn-ea"/>
                  </a:rPr>
                  <a:t>）</a:t>
                </a:r>
                <a:r>
                  <a:rPr lang="zh-CN" altLang="en-US">
                    <a:sym typeface="+mn-ea"/>
                  </a:rPr>
                  <a:t>，指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个合取子式的析取式，</a:t>
                </a:r>
                <a:r>
                  <a:rPr lang="zh-CN" altLang="en-US">
                    <a:sym typeface="+mn-ea"/>
                  </a:rPr>
                  <a:t>呈形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2</a:t>
                </a:r>
                <a:r>
                  <a:rPr lang="zh-CN" altLang="en-US">
                    <a:sym typeface="+mn-ea"/>
                  </a:rPr>
                  <a:t>）命题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合取范式</a:t>
                </a:r>
                <a:r>
                  <a:rPr lang="zh-CN" altLang="en-US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CNF</a:t>
                </a:r>
                <a:r>
                  <a:rPr lang="zh-CN" altLang="en-US">
                    <a:sym typeface="+mn-ea"/>
                  </a:rPr>
                  <a:t>），指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𝑙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个析取子式的合取式，</a:t>
                </a:r>
                <a:r>
                  <a:rPr lang="zh-CN" altLang="en-US">
                    <a:sym typeface="+mn-ea"/>
                  </a:rPr>
                  <a:t>呈形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以上</a:t>
                </a:r>
                <a:endParaRPr lang="zh-CN" altLang="en-US"/>
              </a:p>
              <a:p>
                <a14:m>
                  <m:oMath xmlns:m="http://schemas.openxmlformats.org/officeDocument/2006/math">
                    <m:nary>
                      <m:naryPr>
                        <m:chr m:val="⋀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(...(((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的简写；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(...(((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的简写。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962400" y="2760980"/>
            <a:ext cx="822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文字</a:t>
            </a:r>
            <a:endParaRPr lang="zh-CN" altLang="en-US"/>
          </a:p>
        </p:txBody>
      </p:sp>
      <p:cxnSp>
        <p:nvCxnSpPr>
          <p:cNvPr id="7" name="直接箭头连接符 6"/>
          <p:cNvCxnSpPr>
            <a:stCxn id="6" idx="0"/>
          </p:cNvCxnSpPr>
          <p:nvPr/>
        </p:nvCxnSpPr>
        <p:spPr>
          <a:xfrm flipH="1" flipV="1">
            <a:off x="3581400" y="2133600"/>
            <a:ext cx="792480" cy="627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6" idx="0"/>
          </p:cNvCxnSpPr>
          <p:nvPr/>
        </p:nvCxnSpPr>
        <p:spPr>
          <a:xfrm flipV="1">
            <a:off x="4373880" y="2133600"/>
            <a:ext cx="883920" cy="627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2"/>
            </p:custDataLst>
          </p:nvPr>
        </p:nvCxnSpPr>
        <p:spPr>
          <a:xfrm flipV="1">
            <a:off x="4419600" y="2133600"/>
            <a:ext cx="2286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3"/>
            </p:custDataLst>
          </p:nvPr>
        </p:nvCxnSpPr>
        <p:spPr>
          <a:xfrm flipH="1" flipV="1">
            <a:off x="2133600" y="2133600"/>
            <a:ext cx="22098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1.22</a:t>
                </a:r>
                <a:r>
                  <a:rPr lang="zh-CN" altLang="en-US" b="1"/>
                  <a:t>（命题的语义）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zh-CN" altLang="en-US"/>
                  <a:t>指它是函数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从而对任何命题符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对于任何赋值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，定义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如下：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 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𝑁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(¬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，它在赋值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下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解释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7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962400" y="2760980"/>
            <a:ext cx="822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子句</a:t>
            </a:r>
            <a:endParaRPr lang="zh-CN" altLang="en-US"/>
          </a:p>
        </p:txBody>
      </p:sp>
      <p:cxnSp>
        <p:nvCxnSpPr>
          <p:cNvPr id="7" name="直接箭头连接符 6"/>
          <p:cNvCxnSpPr>
            <a:stCxn id="6" idx="0"/>
          </p:cNvCxnSpPr>
          <p:nvPr/>
        </p:nvCxnSpPr>
        <p:spPr>
          <a:xfrm flipH="1" flipV="1">
            <a:off x="3124200" y="2209800"/>
            <a:ext cx="1249680" cy="5511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6" idx="0"/>
          </p:cNvCxnSpPr>
          <p:nvPr/>
        </p:nvCxnSpPr>
        <p:spPr>
          <a:xfrm flipV="1">
            <a:off x="4373880" y="2209800"/>
            <a:ext cx="1341120" cy="5511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823085" y="2118995"/>
            <a:ext cx="1986915" cy="14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033645" y="2133600"/>
            <a:ext cx="2205355" cy="22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合取范式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合取范式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一个析（合）取范式的每个子句都包含这个公式的所有原子公式，且每个子句都不相同，称为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完全析（合）取范式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4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=</m:t>
                    </m:r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)|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，也可写成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4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任意真值函数均可表示为范式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1.35.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）存在命题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-nf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2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存在命题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，其为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-nf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41045"/>
                <a:ext cx="8229600" cy="535495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证明：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个命题符。令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是有穷集合，可设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41045"/>
                <a:ext cx="8229600" cy="53549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43585"/>
                <a:ext cx="8229600" cy="5352415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/>
                  <a:t>令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   若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若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𝐹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⋀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altLang="zh-CN"/>
                  <a:t>.</a:t>
                </a:r>
                <a:endParaRPr lang="en-US" altLang="zh-CN"/>
              </a:p>
              <a:p>
                <a:pPr marL="0" indent="0" algn="l">
                  <a:buNone/>
                </a:pPr>
                <a:endParaRPr lang="zh-CN" altLang="en-US"/>
              </a:p>
              <a:p>
                <a:pPr marL="0" indent="0" algn="l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43585"/>
                <a:ext cx="8229600" cy="535241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43585"/>
                <a:ext cx="8229600" cy="5352415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/>
                  <a:t>令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   若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若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𝐹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⋀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altLang="zh-CN"/>
                  <a:t>.</a:t>
                </a:r>
                <a:endParaRPr lang="en-US" altLang="zh-CN"/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/>
                  <a:t>又令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若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𝑗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  若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𝑗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𝐹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p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⋀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𝑗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altLang="zh-CN">
                    <a:sym typeface="+mn-ea"/>
                  </a:rPr>
                  <a:t>.</a:t>
                </a:r>
                <a:endParaRPr lang="en-US" altLang="zh-CN"/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/>
                  <a:t>显然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marL="0" indent="0" algn="l">
                  <a:buNone/>
                </a:pPr>
                <a:endParaRPr lang="zh-CN" altLang="en-US"/>
              </a:p>
              <a:p>
                <a:pPr marL="0" indent="0" algn="l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43585"/>
                <a:ext cx="8229600" cy="5352415"/>
              </a:xfrm>
              <a:blipFill rotWithShape="1">
                <a:blip r:embed="rId1"/>
                <a:stretch>
                  <a:fillRect b="-1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43585"/>
                <a:ext cx="8229600" cy="5352415"/>
              </a:xfrm>
            </p:spPr>
            <p:txBody>
              <a:bodyPr/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下证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只需证：令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只需证：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即，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nary>
                              <m:naryPr>
                                <m:chr m:val="⋀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43585"/>
                <a:ext cx="8229600" cy="535241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6248400" y="914400"/>
            <a:ext cx="1441450" cy="39878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定义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1.31</a:t>
            </a:r>
            <a:endParaRPr lang="en-US" altLang="zh-CN">
              <a:latin typeface="Cambria Math" panose="02040503050406030204" charset="0"/>
              <a:cs typeface="Cambria Math" panose="02040503050406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0655"/>
                <a:ext cx="8229600" cy="4665345"/>
              </a:xfrm>
            </p:spPr>
            <p:txBody>
              <a:bodyPr/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nary>
                              <m:naryPr>
                                <m:chr m:val="⋀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𝑖𝑘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𝑖𝑘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𝑖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所以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，同理可证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                      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0655"/>
                <a:ext cx="8229600" cy="46653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172200" y="1371600"/>
                <a:ext cx="2670175" cy="66294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   若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若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𝐹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371600"/>
                <a:ext cx="2670175" cy="662940"/>
              </a:xfrm>
              <a:prstGeom prst="rect">
                <a:avLst/>
              </a:prstGeom>
              <a:blipFill rotWithShape="1">
                <a:blip r:embed="rId2"/>
                <a:stretch>
                  <a:fillRect l="-238" t="-958" r="-238" b="-958"/>
                </a:stretch>
              </a:blipFill>
              <a:ln w="1270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任意命题均有逻辑等价的范式</a:t>
            </a:r>
            <a:endParaRPr lang="zh-CN" altLang="en-US" dirty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1.36.</a:t>
                </a: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为命题，则存在合取范式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和析取范式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使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，也称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分别为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的合取范式和析取范式。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1.32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1.35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（任意真值函数均可表示为范式）可证。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257935" y="4808855"/>
                <a:ext cx="6546850" cy="869950"/>
              </a:xfrm>
              <a:prstGeom prst="rect">
                <a:avLst/>
              </a:prstGeom>
              <a:noFill/>
              <a:ln w="19050" cmpd="sng">
                <a:solidFill>
                  <a:schemeClr val="accent1"/>
                </a:solidFill>
                <a:prstDash val="dash"/>
              </a:ln>
            </p:spPr>
            <p:txBody>
              <a:bodyPr wrap="square" rtlCol="0" anchor="ctr" anchorCtr="0">
                <a:noAutofit/>
              </a:bodyPr>
              <a:p>
                <a:pPr algn="ctr"/>
                <a:r>
                  <a:rPr lang="zh-CN" altLang="en-US" b="1">
                    <a:sym typeface="+mn-ea"/>
                  </a:rPr>
                  <a:t>命题</a:t>
                </a:r>
                <a:r>
                  <a:rPr lang="en-US" altLang="zh-CN" b="1">
                    <a:sym typeface="+mn-ea"/>
                  </a:rPr>
                  <a:t>1.32.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。我们有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935" y="4808855"/>
                <a:ext cx="6546850" cy="869950"/>
              </a:xfrm>
              <a:prstGeom prst="rect">
                <a:avLst/>
              </a:prstGeom>
              <a:blipFill rotWithShape="1">
                <a:blip r:embed="rId2"/>
                <a:stretch>
                  <a:fillRect l="-145" t="-1095" r="-145" b="-1095"/>
                </a:stretch>
              </a:blipFill>
              <a:ln w="19050" cmpd="sng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150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析取范式和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合取范式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150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150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析取范式和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合取范式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解：不妨设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     </a:t>
                </a:r>
                <a:r>
                  <a:rPr lang="zh-CN" altLang="en-US">
                    <a:cs typeface="+mn-lt"/>
                  </a:rPr>
                  <a:t>真值表如下，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150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1143000" y="2362200"/>
              <a:ext cx="6964045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436"/>
                    <a:gridCol w="657436"/>
                    <a:gridCol w="657436"/>
                    <a:gridCol w="2014855"/>
                    <a:gridCol w="1488440"/>
                    <a:gridCol w="148844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P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Q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R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((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)→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)∧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zh-CN" altLang="en-US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∨</m:t>
                              </m:r>
                              <m:r>
                                <a:rPr lang="en-US" altLang="zh-CN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altLang="zh-CN" b="0"/>
                            <a:t>-nf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</m:t>
                              </m:r>
                              <m:r>
                                <a:rPr lang="en-US" altLang="zh-CN" sz="1800" b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altLang="zh-CN" b="0"/>
                            <a:t>-nf</a:t>
                          </a:r>
                          <a:endParaRPr lang="en-US" altLang="zh-CN" b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1143000" y="2362200"/>
              <a:ext cx="6964045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436"/>
                    <a:gridCol w="657436"/>
                    <a:gridCol w="657436"/>
                    <a:gridCol w="2014855"/>
                    <a:gridCol w="1488440"/>
                    <a:gridCol w="148844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P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Q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R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150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的析取范式和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合取范式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解：不妨设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     </a:t>
                </a:r>
                <a:r>
                  <a:rPr lang="zh-CN" altLang="en-US">
                    <a:cs typeface="+mn-lt"/>
                  </a:rPr>
                  <a:t>真值表如下，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150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1143000" y="2362200"/>
              <a:ext cx="6964045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436"/>
                    <a:gridCol w="657436"/>
                    <a:gridCol w="657436"/>
                    <a:gridCol w="2014855"/>
                    <a:gridCol w="1488440"/>
                    <a:gridCol w="148844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P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Q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R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((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)→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)∧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zh-CN" altLang="en-US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∨</m:t>
                              </m:r>
                              <m:r>
                                <a:rPr lang="en-US" altLang="zh-CN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altLang="zh-CN" b="0"/>
                            <a:t>-nf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</m:t>
                              </m:r>
                              <m:r>
                                <a:rPr lang="en-US" altLang="zh-CN" sz="1800" b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altLang="zh-CN" b="0"/>
                            <a:t>-nf</a:t>
                          </a:r>
                          <a:endParaRPr lang="en-US" altLang="zh-CN" b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1143000" y="2362200"/>
              <a:ext cx="6964045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436"/>
                    <a:gridCol w="657436"/>
                    <a:gridCol w="657436"/>
                    <a:gridCol w="2014855"/>
                    <a:gridCol w="1488440"/>
                    <a:gridCol w="148844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P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Q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R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495800" y="1371600"/>
                <a:ext cx="2670175" cy="934085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   若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若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𝐹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)∈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495800" y="1371600"/>
                <a:ext cx="2670175" cy="934085"/>
              </a:xfrm>
              <a:prstGeom prst="rect">
                <a:avLst/>
              </a:prstGeom>
              <a:blipFill rotWithShape="1">
                <a:blip r:embed="rId7"/>
                <a:stretch>
                  <a:fillRect l="-238" t="-680" r="-238" b="-680"/>
                </a:stretch>
              </a:blipFill>
              <a:ln w="1270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150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析取范式和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合取范式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解：不妨设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     </a:t>
                </a:r>
                <a:r>
                  <a:rPr lang="zh-CN" altLang="en-US">
                    <a:cs typeface="+mn-lt"/>
                  </a:rPr>
                  <a:t>真值表如下，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150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1143000" y="2362200"/>
              <a:ext cx="6964045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436"/>
                    <a:gridCol w="657436"/>
                    <a:gridCol w="657436"/>
                    <a:gridCol w="2014855"/>
                    <a:gridCol w="1488440"/>
                    <a:gridCol w="148844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P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Q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R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((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)→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)∧</m:t>
                                </m:r>
                                <m:r>
                                  <a:rPr lang="en-US" altLang="zh-CN" sz="1800" b="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zh-CN" altLang="en-US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∨</m:t>
                              </m:r>
                              <m:r>
                                <a:rPr lang="en-US" altLang="zh-CN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altLang="zh-CN" b="0"/>
                            <a:t>-nf</a:t>
                          </a:r>
                          <a:endParaRPr lang="en-US" altLang="zh-CN" b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</m:t>
                              </m:r>
                              <m:r>
                                <a:rPr lang="en-US" altLang="zh-CN" sz="1800" b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altLang="zh-CN" b="0"/>
                            <a:t>-nf</a:t>
                          </a:r>
                          <a:endParaRPr lang="en-US" altLang="zh-CN" b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𝑄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1143000" y="2362200"/>
              <a:ext cx="6964045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436"/>
                    <a:gridCol w="657436"/>
                    <a:gridCol w="657436"/>
                    <a:gridCol w="2014855"/>
                    <a:gridCol w="1488440"/>
                    <a:gridCol w="148844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P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Q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0" i="1"/>
                            <a:t>R</a:t>
                          </a:r>
                          <a:endParaRPr lang="en-US" altLang="zh-CN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91200" y="1295400"/>
                <a:ext cx="2670175" cy="99568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若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𝑗𝑘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  若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𝑗𝑘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𝐹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)∈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5791200" y="1295400"/>
                <a:ext cx="2670175" cy="995680"/>
              </a:xfrm>
              <a:prstGeom prst="rect">
                <a:avLst/>
              </a:prstGeom>
              <a:blipFill rotWithShape="1">
                <a:blip r:embed="rId7"/>
                <a:stretch>
                  <a:fillRect l="-238" t="-638" r="-238" b="-638"/>
                </a:stretch>
              </a:blipFill>
              <a:ln w="1270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</a:t>
                </a:r>
                <a:r>
                  <a:rPr lang="zh-CN" altLang="en-US">
                    <a:cs typeface="+mn-lt"/>
                    <a:sym typeface="+mn-ea"/>
                  </a:rPr>
                  <a:t>它的析取范式：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</a:t>
                </a:r>
                <a:r>
                  <a:rPr lang="zh-CN" altLang="en-US">
                    <a:cs typeface="+mn-lt"/>
                    <a:sym typeface="+mn-ea"/>
                  </a:rPr>
                  <a:t>它的合取范式：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:r>
                  <a:rPr lang="en-US" altLang="zh-CN">
                    <a:latin typeface="Cambria Math" panose="02040503050406030204" charset="0"/>
                    <a:ea typeface="MS Mincho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>
                  <a:latin typeface="Cambria Math" panose="02040503050406030204" charset="0"/>
                  <a:ea typeface="MS Mincho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=</m:t>
                    </m:r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给定一个赋值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判断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的可满足性？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对于任意公式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找到析取范式的公式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H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F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可满足当且仅当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H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可满足，这一过程不易于求解公式的可满足性问题。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=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给定一个赋值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sym typeface="+mn-ea"/>
                  </a:rPr>
                  <a:t>同时满足所有子句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对于任意公式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，存在多项式时间的算法找到合取范式的公式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H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F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H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为命题，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补式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互补公式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b="1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1.37.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）一个析取范式是矛盾式，当且仅当它的每个（合取）子式是矛盾式，即每个子式含互补的文字。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）一个合取范式是永真式，当且仅当它的每个（析取）子式是永真式，即每个子式含互补的文字。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那么，我们有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>
                <a:sym typeface="+mn-ea"/>
              </a:rPr>
              <a:t>推论</a:t>
            </a:r>
            <a:r>
              <a:rPr lang="en-US" altLang="zh-CN" b="1">
                <a:sym typeface="+mn-ea"/>
              </a:rPr>
              <a:t>1.38.</a:t>
            </a:r>
            <a:r>
              <a:rPr lang="en-US" altLang="zh-CN">
                <a:sym typeface="+mn-ea"/>
              </a:rPr>
              <a:t>  </a:t>
            </a:r>
            <a:endParaRPr lang="en-US" altLang="zh-CN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）一个公式是矛盾式，当且仅当它的析取范式的每个（合取）子式含互补的文字。</a:t>
            </a: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）一个公式是永真式，当且仅当它的合取范式的每个（析取）子式含互补的文字。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/>
                  <a:t>可以使用等值替换（定理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1.30</a:t>
                </a:r>
                <a:r>
                  <a:rPr lang="zh-CN" altLang="en-US"/>
                  <a:t>），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在原公式中把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(1)~(4)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左边的公式替换成右边。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6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7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(5)~(7)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327" t="-1348" r="-327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6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7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8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)∨...∨(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9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)∧...∧(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.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4648200"/>
                <a:ext cx="283210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(8)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en-US" altLang="zh-CN"/>
              </a:p>
              <a:p>
                <a:r>
                  <a:rPr lang="en-US" altLang="zh-CN"/>
                  <a:t>(9)</a:t>
                </a:r>
                <a:r>
                  <a:rPr lang="zh-CN" altLang="en-US"/>
                  <a:t>：</a:t>
                </a:r>
                <a:r>
                  <a:rPr lang="zh-CN" altLang="en-US">
                    <a:sym typeface="+mn-ea"/>
                  </a:rPr>
                  <a:t>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4648200"/>
                <a:ext cx="2832100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336" t="-1348" r="-336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(5)~(7)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blipFill rotWithShape="1">
                <a:blip r:embed="rId8"/>
                <a:stretch>
                  <a:fillRect l="-327" t="-1348" r="-327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的析取范式与合取范式。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解：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10</a:t>
                </a:r>
                <a:r>
                  <a:rPr lang="zh-CN" altLang="en-US"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14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191000" y="1524000"/>
            <a:ext cx="246888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(10)(11)</a:t>
            </a:r>
            <a:r>
              <a:rPr lang="zh-CN" altLang="en-US"/>
              <a:t>：重复项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495800" y="2618740"/>
            <a:ext cx="3354070" cy="70675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(12)(13)</a:t>
            </a:r>
            <a:r>
              <a:rPr lang="zh-CN" altLang="en-US"/>
              <a:t>：一个子句的所有文字出现在另一个子句中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971800" y="4876800"/>
            <a:ext cx="395414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(14)(15)</a:t>
            </a:r>
            <a:r>
              <a:rPr lang="zh-CN" altLang="en-US"/>
              <a:t>：删去含互补文字的子句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联结词的完全组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1</a:t>
                </a:r>
                <a:r>
                  <a:rPr lang="zh-CN" altLang="en-US"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2</a:t>
                </a:r>
                <a:r>
                  <a:rPr lang="zh-CN" altLang="en-US"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3</a:t>
                </a:r>
                <a:r>
                  <a:rPr lang="zh-CN" altLang="en-US"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可以说，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→,↔,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可以由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¬,∧,∨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定义。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联结词的完全组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一元联结词（</a:t>
            </a:r>
            <a:r>
              <a:rPr lang="en-US" altLang="zh-CN"/>
              <a:t>4</a:t>
            </a:r>
            <a:r>
              <a:rPr lang="zh-CN" altLang="en-US"/>
              <a:t>种）</a:t>
            </a:r>
            <a:endParaRPr lang="zh-CN" altLang="en-US"/>
          </a:p>
          <a:p>
            <a:pPr marL="0" indent="457200"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1"/>
                </p:custDataLst>
              </p:nvPr>
            </p:nvGraphicFramePr>
            <p:xfrm>
              <a:off x="1371600" y="2857500"/>
              <a:ext cx="6397625" cy="12052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8830"/>
                    <a:gridCol w="1399698"/>
                    <a:gridCol w="1399698"/>
                    <a:gridCol w="1399698"/>
                    <a:gridCol w="1399698"/>
                  </a:tblGrid>
                  <a:tr h="44323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A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𝑨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1371600" y="2857500"/>
              <a:ext cx="6397625" cy="12052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8830"/>
                    <a:gridCol w="1399698"/>
                    <a:gridCol w="1399698"/>
                    <a:gridCol w="1399698"/>
                    <a:gridCol w="1399698"/>
                  </a:tblGrid>
                  <a:tr h="44323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A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395595" y="2339340"/>
                <a:ext cx="1011555" cy="389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为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95" y="2339340"/>
                <a:ext cx="1011555" cy="389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联结词的完全组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二元联结</a:t>
            </a:r>
            <a:r>
              <a:rPr lang="zh-CN" altLang="en-US">
                <a:sym typeface="+mn-ea"/>
              </a:rPr>
              <a:t>词</a:t>
            </a:r>
            <a:r>
              <a:rPr lang="zh-CN" altLang="en-US"/>
              <a:t>（</a:t>
            </a:r>
            <a:r>
              <a:rPr lang="en-US" altLang="zh-CN"/>
              <a:t>16</a:t>
            </a:r>
            <a:r>
              <a:rPr lang="zh-CN" altLang="en-US"/>
              <a:t>种）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1"/>
                </p:custDataLst>
              </p:nvPr>
            </p:nvGraphicFramePr>
            <p:xfrm>
              <a:off x="378460" y="1943100"/>
              <a:ext cx="839692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17"/>
                    <a:gridCol w="381635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𝑩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378460" y="1943100"/>
              <a:ext cx="839692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17"/>
                    <a:gridCol w="381635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>
                <p:custDataLst>
                  <p:tags r:id="rId4"/>
                </p:custDataLst>
              </p:nvPr>
            </p:nvGraphicFramePr>
            <p:xfrm>
              <a:off x="381000" y="3962400"/>
              <a:ext cx="839692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17"/>
                    <a:gridCol w="381635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𝟏𝟔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>
                <p:custDataLst>
                  <p:tags r:id="rId5"/>
                </p:custDataLst>
              </p:nvPr>
            </p:nvGraphicFramePr>
            <p:xfrm>
              <a:off x="381000" y="3962400"/>
              <a:ext cx="839692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17"/>
                    <a:gridCol w="381635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  <a:gridCol w="954246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A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B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0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114800" y="1447800"/>
                <a:ext cx="3385820" cy="40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为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∨，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为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→，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为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114800" y="1447800"/>
                <a:ext cx="3385820" cy="4089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联结词的完全组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n</a:t>
                </a:r>
                <a:r>
                  <a:rPr lang="zh-CN" altLang="en-US"/>
                  <a:t>元联结词（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种）。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…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…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否则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是一个三元联结词。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一个命题公式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，它的真值函数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元真值函数，对应一个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元联结词。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联结词的完全组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称联结</a:t>
                </a:r>
                <a:r>
                  <a:rPr lang="zh-CN" altLang="en-US">
                    <a:sym typeface="+mn-ea"/>
                  </a:rPr>
                  <a:t>词</a:t>
                </a:r>
                <a:r>
                  <a:rPr lang="zh-CN" altLang="en-US"/>
                  <a:t>的集合是完备的，当且仅当任意</a:t>
                </a:r>
                <a:r>
                  <a:rPr lang="en-US" altLang="zh-CN"/>
                  <a:t>n</a:t>
                </a:r>
                <a:r>
                  <a:rPr lang="zh-CN" altLang="en-US"/>
                  <a:t>元的联结</a:t>
                </a:r>
                <a:r>
                  <a:rPr lang="zh-CN" altLang="en-US">
                    <a:sym typeface="+mn-ea"/>
                  </a:rPr>
                  <a:t>词</a:t>
                </a:r>
                <a:r>
                  <a:rPr lang="zh-CN" altLang="en-US"/>
                  <a:t>都能由集合中的联结</a:t>
                </a:r>
                <a:r>
                  <a:rPr lang="zh-CN" altLang="en-US">
                    <a:sym typeface="+mn-ea"/>
                  </a:rPr>
                  <a:t>词</a:t>
                </a:r>
                <a:r>
                  <a:rPr lang="zh-CN" altLang="en-US"/>
                  <a:t>定义。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由定理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1.35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可知，对于任何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元真值函数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，存在命题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，其中仅使用联结词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∧,∨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。因此有如下定理：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定理</a:t>
                </a:r>
                <a:r>
                  <a:rPr lang="en-US" altLang="zh-CN" b="1">
                    <a:solidFill>
                      <a:schemeClr val="tx1"/>
                    </a:solidFill>
                    <a:cs typeface="+mn-lt"/>
                    <a:sym typeface="+mn-ea"/>
                  </a:rPr>
                  <a:t>1.39.</a:t>
                </a:r>
                <a:r>
                  <a:rPr lang="en-US" altLang="zh-CN">
                    <a:cs typeface="+mn-lt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{¬,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∧,∨}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联结词的完全组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联结词的完全组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又由于</a:t>
                </a:r>
                <a:endParaRPr lang="zh-CN" altLang="en-US">
                  <a:sym typeface="+mn-ea"/>
                </a:endParaRPr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故，有如下结论：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cs typeface="+mn-lt"/>
                    <a:sym typeface="+mn-ea"/>
                  </a:rPr>
                  <a:t>推论</a:t>
                </a:r>
                <a:r>
                  <a:rPr lang="en-US" altLang="zh-CN" b="1">
                    <a:cs typeface="+mn-lt"/>
                    <a:sym typeface="+mn-ea"/>
                  </a:rPr>
                  <a:t>1.40.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{¬,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{¬,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{¬,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是联结词的完全组。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sym typeface="+mn-ea"/>
                  </a:rPr>
                  <a:t>联结符号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构成联结词的完全组。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小结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命题逻辑的语义</a:t>
            </a:r>
            <a:endParaRPr lang="zh-CN" altLang="en-US"/>
          </a:p>
          <a:p>
            <a:pPr lvl="1"/>
            <a:r>
              <a:rPr lang="zh-CN" altLang="en-US"/>
              <a:t>赋值、解释、可满足、永真、语义结论、逻辑等价</a:t>
            </a:r>
            <a:endParaRPr lang="zh-CN" altLang="en-US"/>
          </a:p>
          <a:p>
            <a:r>
              <a:rPr lang="zh-CN" altLang="en-US"/>
              <a:t>证明方法</a:t>
            </a:r>
            <a:endParaRPr lang="zh-CN" altLang="en-US"/>
          </a:p>
          <a:p>
            <a:pPr lvl="1"/>
            <a:r>
              <a:rPr lang="zh-CN" altLang="en-US"/>
              <a:t>真值表、决策树、等值替换</a:t>
            </a:r>
            <a:endParaRPr lang="zh-CN" altLang="en-US"/>
          </a:p>
          <a:p>
            <a:r>
              <a:rPr lang="zh-CN" altLang="en-US"/>
              <a:t>析取范式与合取范式</a:t>
            </a:r>
            <a:endParaRPr lang="zh-CN" altLang="en-US"/>
          </a:p>
          <a:p>
            <a:r>
              <a:rPr lang="zh-CN" altLang="en-US"/>
              <a:t>联结词的完全组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106670" y="2362200"/>
                <a:ext cx="3191510" cy="7715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algn="ctr" eaLnBrk="1" latinLnBrk="0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语义层面相等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ctr" eaLnBrk="1" latinLnBrk="0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i="1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表达式层面相等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5106670" y="2362200"/>
                <a:ext cx="3191510" cy="771525"/>
              </a:xfrm>
              <a:prstGeom prst="rect">
                <a:avLst/>
              </a:prstGeom>
              <a:blipFill rotWithShape="1">
                <a:blip r:embed="rId3"/>
                <a:stretch>
                  <a:fillRect l="-298" t="-1235" r="-298" b="-123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24734bc-5dbb-41a5-a4e6-f0b75a243b0f}"/>
  <p:tag name="TABLE_ENDDRAG_ORIGIN_RECT" val="472*150"/>
  <p:tag name="TABLE_ENDDRAG_RECT" val="145*324*472*150"/>
</p:tagLst>
</file>

<file path=ppt/tags/tag10.xml><?xml version="1.0" encoding="utf-8"?>
<p:tagLst xmlns:p="http://schemas.openxmlformats.org/presentationml/2006/main">
  <p:tag name="KSO_WM_UNIT_TABLE_BEAUTIFY" val="smartTable{15e44f7a-0d90-4d4c-ab46-fa93b1826032}"/>
</p:tagLst>
</file>

<file path=ppt/tags/tag11.xml><?xml version="1.0" encoding="utf-8"?>
<p:tagLst xmlns:p="http://schemas.openxmlformats.org/presentationml/2006/main">
  <p:tag name="KSO_WM_UNIT_TABLE_BEAUTIFY" val="smartTable{07e0fb0a-7e83-4ea3-8c7d-76241cc6bacb}"/>
</p:tagLst>
</file>

<file path=ppt/tags/tag12.xml><?xml version="1.0" encoding="utf-8"?>
<p:tagLst xmlns:p="http://schemas.openxmlformats.org/presentationml/2006/main">
  <p:tag name="KSO_WM_UNIT_TABLE_BEAUTIFY" val="smartTable{07e0fb0a-7e83-4ea3-8c7d-76241cc6bacb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ABLE_BEAUTIFY" val="smartTable{f24734bc-5dbb-41a5-a4e6-f0b75a243b0f}"/>
  <p:tag name="TABLE_ENDDRAG_ORIGIN_RECT" val="472*150"/>
  <p:tag name="TABLE_ENDDRAG_RECT" val="145*324*472*150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TABLE_BEAUTIFY" val="smartTable{5b4528a0-5591-4adb-9c3d-fd0a38e6c201}"/>
  <p:tag name="TABLE_ENDDRAG_ORIGIN_RECT" val="320*150"/>
  <p:tag name="TABLE_ENDDRAG_RECT" val="225*195*320*150"/>
</p:tagLst>
</file>

<file path=ppt/tags/tag28.xml><?xml version="1.0" encoding="utf-8"?>
<p:tagLst xmlns:p="http://schemas.openxmlformats.org/presentationml/2006/main">
  <p:tag name="KSO_WM_UNIT_TABLE_BEAUTIFY" val="smartTable{5b4528a0-5591-4adb-9c3d-fd0a38e6c201}"/>
  <p:tag name="TABLE_ENDDRAG_ORIGIN_RECT" val="320*150"/>
  <p:tag name="TABLE_ENDDRAG_RECT" val="225*195*320*150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5a4a9f32-fe7e-4d05-b742-3cbd45ca0e59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TABLE_BEAUTIFY" val="smartTable{b0d607ad-f6c9-4c8f-b1c3-0e9f4ce7f188}"/>
</p:tagLst>
</file>

<file path=ppt/tags/tag32.xml><?xml version="1.0" encoding="utf-8"?>
<p:tagLst xmlns:p="http://schemas.openxmlformats.org/presentationml/2006/main">
  <p:tag name="KSO_WM_UNIT_TABLE_BEAUTIFY" val="smartTable{b0d607ad-f6c9-4c8f-b1c3-0e9f4ce7f188}"/>
</p:tagLst>
</file>

<file path=ppt/tags/tag33.xml><?xml version="1.0" encoding="utf-8"?>
<p:tagLst xmlns:p="http://schemas.openxmlformats.org/presentationml/2006/main">
  <p:tag name="KSO_WM_UNIT_TABLE_BEAUTIFY" val="smartTable{b0d607ad-f6c9-4c8f-b1c3-0e9f4ce7f188}"/>
</p:tagLst>
</file>

<file path=ppt/tags/tag34.xml><?xml version="1.0" encoding="utf-8"?>
<p:tagLst xmlns:p="http://schemas.openxmlformats.org/presentationml/2006/main">
  <p:tag name="KSO_WM_UNIT_TABLE_BEAUTIFY" val="smartTable{b0d607ad-f6c9-4c8f-b1c3-0e9f4ce7f188}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TABLE_BEAUTIFY" val="smartTable{b0d607ad-f6c9-4c8f-b1c3-0e9f4ce7f188}"/>
</p:tagLst>
</file>

<file path=ppt/tags/tag38.xml><?xml version="1.0" encoding="utf-8"?>
<p:tagLst xmlns:p="http://schemas.openxmlformats.org/presentationml/2006/main">
  <p:tag name="KSO_WM_UNIT_TABLE_BEAUTIFY" val="smartTable{b0d607ad-f6c9-4c8f-b1c3-0e9f4ce7f188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TABLE_BEAUTIFY" val="smartTable{5a4a9f32-fe7e-4d05-b742-3cbd45ca0e59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TABLE_BEAUTIFY" val="smartTable{15e44f7a-0d90-4d4c-ab46-fa93b1826032}"/>
</p:tagLst>
</file>

<file path=ppt/tags/tag50.xml><?xml version="1.0" encoding="utf-8"?>
<p:tagLst xmlns:p="http://schemas.openxmlformats.org/presentationml/2006/main">
  <p:tag name="KSO_WM_UNIT_TABLE_BEAUTIFY" val="smartTable{011ab130-b3d1-45d1-9895-d81a4724bf14}"/>
</p:tagLst>
</file>

<file path=ppt/tags/tag51.xml><?xml version="1.0" encoding="utf-8"?>
<p:tagLst xmlns:p="http://schemas.openxmlformats.org/presentationml/2006/main">
  <p:tag name="KSO_WM_UNIT_TABLE_BEAUTIFY" val="smartTable{011ab130-b3d1-45d1-9895-d81a4724bf14}"/>
</p:tagLst>
</file>

<file path=ppt/tags/tag52.xml><?xml version="1.0" encoding="utf-8"?>
<p:tagLst xmlns:p="http://schemas.openxmlformats.org/presentationml/2006/main">
  <p:tag name="KSO_WM_UNIT_TABLE_BEAUTIFY" val="smartTable{841ff1a4-d4e7-421f-9cbb-cd5aa53a40df}"/>
  <p:tag name="TABLE_ENDDRAG_ORIGIN_RECT" val="661*150"/>
  <p:tag name="TABLE_ENDDRAG_RECT" val="29*195*661*150"/>
</p:tagLst>
</file>

<file path=ppt/tags/tag53.xml><?xml version="1.0" encoding="utf-8"?>
<p:tagLst xmlns:p="http://schemas.openxmlformats.org/presentationml/2006/main">
  <p:tag name="KSO_WM_UNIT_TABLE_BEAUTIFY" val="smartTable{841ff1a4-d4e7-421f-9cbb-cd5aa53a40df}"/>
  <p:tag name="TABLE_ENDDRAG_ORIGIN_RECT" val="661*150"/>
  <p:tag name="TABLE_ENDDRAG_RECT" val="29*195*661*150"/>
</p:tagLst>
</file>

<file path=ppt/tags/tag54.xml><?xml version="1.0" encoding="utf-8"?>
<p:tagLst xmlns:p="http://schemas.openxmlformats.org/presentationml/2006/main">
  <p:tag name="KSO_WM_UNIT_TABLE_BEAUTIFY" val="smartTable{71ea43c1-1330-410e-a38b-fbb750a8ccbe}"/>
  <p:tag name="TABLE_ENDDRAG_ORIGIN_RECT" val="661*150"/>
  <p:tag name="TABLE_ENDDRAG_RECT" val="29*195*661*150"/>
  <p:tag name="KSO_WM_BEAUTIFY_FLAG" val=""/>
</p:tagLst>
</file>

<file path=ppt/tags/tag55.xml><?xml version="1.0" encoding="utf-8"?>
<p:tagLst xmlns:p="http://schemas.openxmlformats.org/presentationml/2006/main">
  <p:tag name="KSO_WM_UNIT_TABLE_BEAUTIFY" val="smartTable{71ea43c1-1330-410e-a38b-fbb750a8ccbe}"/>
  <p:tag name="TABLE_ENDDRAG_ORIGIN_RECT" val="661*150"/>
  <p:tag name="TABLE_ENDDRAG_RECT" val="29*195*661*150"/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15e44f7a-0d90-4d4c-ab46-fa93b1826032}"/>
</p:tagLst>
</file>

<file path=ppt/tags/tag60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ags/tag7.xml><?xml version="1.0" encoding="utf-8"?>
<p:tagLst xmlns:p="http://schemas.openxmlformats.org/presentationml/2006/main">
  <p:tag name="KSO_WM_UNIT_TABLE_BEAUTIFY" val="smartTable{15e44f7a-0d90-4d4c-ab46-fa93b1826032}"/>
</p:tagLst>
</file>

<file path=ppt/tags/tag8.xml><?xml version="1.0" encoding="utf-8"?>
<p:tagLst xmlns:p="http://schemas.openxmlformats.org/presentationml/2006/main">
  <p:tag name="KSO_WM_UNIT_TABLE_BEAUTIFY" val="smartTable{15e44f7a-0d90-4d4c-ab46-fa93b1826032}"/>
</p:tagLst>
</file>

<file path=ppt/tags/tag9.xml><?xml version="1.0" encoding="utf-8"?>
<p:tagLst xmlns:p="http://schemas.openxmlformats.org/presentationml/2006/main">
  <p:tag name="KSO_WM_UNIT_TABLE_BEAUTIFY" val="smartTable{15e44f7a-0d90-4d4c-ab46-fa93b1826032}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lang="zh-CN" altLang="en-US" b="1">
            <a:sym typeface="+mn-ea"/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16058</Words>
  <Application>WPS 演示</Application>
  <PresentationFormat>全屏显示(4:3)</PresentationFormat>
  <Paragraphs>2588</Paragraphs>
  <Slides>92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92</vt:i4>
      </vt:variant>
    </vt:vector>
  </HeadingPairs>
  <TitlesOfParts>
    <vt:vector size="115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Wingdings</vt:lpstr>
      <vt:lpstr>MS Mincho</vt:lpstr>
      <vt:lpstr>Segoe Print</vt:lpstr>
      <vt:lpstr>Network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命题逻辑（二）</vt:lpstr>
      <vt:lpstr>命题的语义</vt:lpstr>
      <vt:lpstr>命题的语义</vt:lpstr>
      <vt:lpstr>联结词定义的布尔函数</vt:lpstr>
      <vt:lpstr>命题的语义</vt:lpstr>
      <vt:lpstr>命题的语义</vt:lpstr>
      <vt:lpstr>命题的语义</vt:lpstr>
      <vt:lpstr>命题的语义</vt:lpstr>
      <vt:lpstr>命题的语义</vt:lpstr>
      <vt:lpstr>命题的语义</vt:lpstr>
      <vt:lpstr>解释与赋值的关系</vt:lpstr>
      <vt:lpstr>解释与赋值的关系</vt:lpstr>
      <vt:lpstr>解释与赋值的关系</vt:lpstr>
      <vt:lpstr>解释与赋值的关系</vt:lpstr>
      <vt:lpstr>解释与赋值的关系</vt:lpstr>
      <vt:lpstr>PowerPoint 演示文稿</vt:lpstr>
      <vt:lpstr>PowerPoint 演示文稿</vt:lpstr>
      <vt:lpstr>可满足性</vt:lpstr>
      <vt:lpstr>元语言</vt:lpstr>
      <vt:lpstr>另一种等价的语义定义</vt:lpstr>
      <vt:lpstr>永真式</vt:lpstr>
      <vt:lpstr>永真式与矛盾式</vt:lpstr>
      <vt:lpstr>真值表</vt:lpstr>
      <vt:lpstr>真值表</vt:lpstr>
      <vt:lpstr>真值表</vt:lpstr>
      <vt:lpstr>真值表</vt:lpstr>
      <vt:lpstr>真值表证明</vt:lpstr>
      <vt:lpstr>语义结论</vt:lpstr>
      <vt:lpstr>语义结论</vt:lpstr>
      <vt:lpstr>语义结论</vt:lpstr>
      <vt:lpstr>语义结论</vt:lpstr>
      <vt:lpstr>语义结论</vt:lpstr>
      <vt:lpstr>语义结论</vt:lpstr>
      <vt:lpstr>语义结论</vt:lpstr>
      <vt:lpstr>语义结论</vt:lpstr>
      <vt:lpstr>PowerPoint 演示文稿</vt:lpstr>
      <vt:lpstr>PowerPoint 演示文稿</vt:lpstr>
      <vt:lpstr>PowerPoint 演示文稿</vt:lpstr>
      <vt:lpstr>PowerPoint 演示文稿</vt:lpstr>
      <vt:lpstr>逻辑等价</vt:lpstr>
      <vt:lpstr>逻辑等价</vt:lpstr>
      <vt:lpstr>逻辑等价</vt:lpstr>
      <vt:lpstr>逻辑等价</vt:lpstr>
      <vt:lpstr>逻辑等价</vt:lpstr>
      <vt:lpstr>等值替换</vt:lpstr>
      <vt:lpstr>PowerPoint 演示文稿</vt:lpstr>
      <vt:lpstr>PowerPoint 演示文稿</vt:lpstr>
      <vt:lpstr>决策树</vt:lpstr>
      <vt:lpstr>决策树</vt:lpstr>
      <vt:lpstr>决策树</vt:lpstr>
      <vt:lpstr>决策树</vt:lpstr>
      <vt:lpstr>决策树</vt:lpstr>
      <vt:lpstr>决策树</vt:lpstr>
      <vt:lpstr>命题与真值函数</vt:lpstr>
      <vt:lpstr>命题与真值函数</vt:lpstr>
      <vt:lpstr>命题与真值函数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任意真值函数均可表示为范式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任意命题均有逻辑等价的范式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析取范式-合取范式</vt:lpstr>
      <vt:lpstr>析取范式-合取范式</vt:lpstr>
      <vt:lpstr>析取范式-合取范式</vt:lpstr>
      <vt:lpstr>析取范式-合取范式</vt:lpstr>
      <vt:lpstr>等值替换</vt:lpstr>
      <vt:lpstr>等值替换</vt:lpstr>
      <vt:lpstr>等值替换</vt:lpstr>
      <vt:lpstr>PowerPoint 演示文稿</vt:lpstr>
      <vt:lpstr>等值替换</vt:lpstr>
      <vt:lpstr>联结词的完全组</vt:lpstr>
      <vt:lpstr>联结词的完全组</vt:lpstr>
      <vt:lpstr>联结词的完全组</vt:lpstr>
      <vt:lpstr>联结词的完全组</vt:lpstr>
      <vt:lpstr>联结词的完全组</vt:lpstr>
      <vt:lpstr>联结词的完全组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1660</cp:revision>
  <cp:lastPrinted>2022-02-24T19:07:00Z</cp:lastPrinted>
  <dcterms:created xsi:type="dcterms:W3CDTF">2013-09-08T03:04:00Z</dcterms:created>
  <dcterms:modified xsi:type="dcterms:W3CDTF">2025-03-06T03:35:00Z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2052-12.1.0.20305</vt:lpwstr>
  </property>
</Properties>
</file>