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91"/>
  </p:handoutMasterIdLst>
  <p:sldIdLst>
    <p:sldId id="256" r:id="rId3"/>
    <p:sldId id="466" r:id="rId5"/>
    <p:sldId id="545" r:id="rId6"/>
    <p:sldId id="467" r:id="rId7"/>
    <p:sldId id="468" r:id="rId8"/>
    <p:sldId id="469" r:id="rId9"/>
    <p:sldId id="470" r:id="rId10"/>
    <p:sldId id="471" r:id="rId11"/>
    <p:sldId id="472" r:id="rId12"/>
    <p:sldId id="473" r:id="rId13"/>
    <p:sldId id="474" r:id="rId14"/>
    <p:sldId id="475" r:id="rId15"/>
    <p:sldId id="476" r:id="rId16"/>
    <p:sldId id="576" r:id="rId17"/>
    <p:sldId id="577" r:id="rId18"/>
    <p:sldId id="477" r:id="rId19"/>
    <p:sldId id="478" r:id="rId20"/>
    <p:sldId id="559" r:id="rId21"/>
    <p:sldId id="561" r:id="rId22"/>
    <p:sldId id="490" r:id="rId23"/>
    <p:sldId id="491" r:id="rId24"/>
    <p:sldId id="492" r:id="rId25"/>
    <p:sldId id="526" r:id="rId26"/>
    <p:sldId id="493" r:id="rId27"/>
    <p:sldId id="527" r:id="rId28"/>
    <p:sldId id="494" r:id="rId29"/>
    <p:sldId id="528" r:id="rId30"/>
    <p:sldId id="499" r:id="rId31"/>
    <p:sldId id="496" r:id="rId32"/>
    <p:sldId id="483" r:id="rId33"/>
    <p:sldId id="562" r:id="rId34"/>
    <p:sldId id="563" r:id="rId35"/>
    <p:sldId id="565" r:id="rId36"/>
    <p:sldId id="566" r:id="rId37"/>
    <p:sldId id="567" r:id="rId38"/>
    <p:sldId id="568" r:id="rId39"/>
    <p:sldId id="569" r:id="rId40"/>
    <p:sldId id="574" r:id="rId41"/>
    <p:sldId id="575" r:id="rId42"/>
    <p:sldId id="524" r:id="rId43"/>
    <p:sldId id="525" r:id="rId44"/>
    <p:sldId id="506" r:id="rId45"/>
    <p:sldId id="507" r:id="rId46"/>
    <p:sldId id="573" r:id="rId47"/>
    <p:sldId id="509" r:id="rId48"/>
    <p:sldId id="521" r:id="rId49"/>
    <p:sldId id="698" r:id="rId50"/>
    <p:sldId id="513" r:id="rId51"/>
    <p:sldId id="508" r:id="rId52"/>
    <p:sldId id="518" r:id="rId53"/>
    <p:sldId id="517" r:id="rId54"/>
    <p:sldId id="516" r:id="rId55"/>
    <p:sldId id="663" r:id="rId56"/>
    <p:sldId id="519" r:id="rId57"/>
    <p:sldId id="520" r:id="rId58"/>
    <p:sldId id="510" r:id="rId59"/>
    <p:sldId id="511" r:id="rId60"/>
    <p:sldId id="512" r:id="rId61"/>
    <p:sldId id="514" r:id="rId62"/>
    <p:sldId id="515" r:id="rId63"/>
    <p:sldId id="529" r:id="rId64"/>
    <p:sldId id="530" r:id="rId65"/>
    <p:sldId id="531" r:id="rId66"/>
    <p:sldId id="532" r:id="rId67"/>
    <p:sldId id="533" r:id="rId68"/>
    <p:sldId id="536" r:id="rId69"/>
    <p:sldId id="534" r:id="rId70"/>
    <p:sldId id="535" r:id="rId71"/>
    <p:sldId id="542" r:id="rId72"/>
    <p:sldId id="543" r:id="rId73"/>
    <p:sldId id="538" r:id="rId74"/>
    <p:sldId id="544" r:id="rId75"/>
    <p:sldId id="539" r:id="rId76"/>
    <p:sldId id="540" r:id="rId77"/>
    <p:sldId id="541" r:id="rId78"/>
    <p:sldId id="552" r:id="rId79"/>
    <p:sldId id="553" r:id="rId80"/>
    <p:sldId id="546" r:id="rId81"/>
    <p:sldId id="547" r:id="rId82"/>
    <p:sldId id="549" r:id="rId83"/>
    <p:sldId id="550" r:id="rId84"/>
    <p:sldId id="554" r:id="rId85"/>
    <p:sldId id="555" r:id="rId86"/>
    <p:sldId id="556" r:id="rId87"/>
    <p:sldId id="557" r:id="rId88"/>
    <p:sldId id="558" r:id="rId89"/>
    <p:sldId id="551" r:id="rId90"/>
  </p:sldIdLst>
  <p:sldSz cx="9144000" cy="6858000" type="screen4x3"/>
  <p:notesSz cx="9928225" cy="6797675"/>
  <p:custDataLst>
    <p:tags r:id="rId95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anose="02020603050405020304" pitchFamily="18" charset="0"/>
        <a:ea typeface="黑体" panose="02010609060101010101" pitchFamily="49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anose="02020603050405020304" pitchFamily="18" charset="0"/>
        <a:ea typeface="黑体" panose="02010609060101010101" pitchFamily="49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anose="02020603050405020304" pitchFamily="18" charset="0"/>
        <a:ea typeface="黑体" panose="02010609060101010101" pitchFamily="49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anose="02020603050405020304" pitchFamily="18" charset="0"/>
        <a:ea typeface="黑体" panose="02010609060101010101" pitchFamily="49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anose="02020603050405020304" pitchFamily="18" charset="0"/>
        <a:ea typeface="黑体" panose="02010609060101010101" pitchFamily="49" charset="-122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Times New Roman" panose="02020603050405020304" pitchFamily="18" charset="0"/>
        <a:ea typeface="黑体" panose="02010609060101010101" pitchFamily="49" charset="-122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Times New Roman" panose="02020603050405020304" pitchFamily="18" charset="0"/>
        <a:ea typeface="黑体" panose="02010609060101010101" pitchFamily="49" charset="-122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Times New Roman" panose="02020603050405020304" pitchFamily="18" charset="0"/>
        <a:ea typeface="黑体" panose="02010609060101010101" pitchFamily="49" charset="-122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Times New Roman" panose="02020603050405020304" pitchFamily="18" charset="0"/>
        <a:ea typeface="黑体" panose="02010609060101010101" pitchFamily="49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2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2F86B1"/>
    <a:srgbClr val="D2761A"/>
    <a:srgbClr val="F6C700"/>
    <a:srgbClr val="FB8C83"/>
    <a:srgbClr val="663300"/>
    <a:srgbClr val="368463"/>
    <a:srgbClr val="FF6600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250" autoAdjust="0"/>
    <p:restoredTop sz="97053" autoAdjust="0"/>
  </p:normalViewPr>
  <p:slideViewPr>
    <p:cSldViewPr showGuides="1">
      <p:cViewPr varScale="1">
        <p:scale>
          <a:sx n="112" d="100"/>
          <a:sy n="112" d="100"/>
        </p:scale>
        <p:origin x="1254" y="60"/>
      </p:cViewPr>
      <p:guideLst>
        <p:guide orient="horz" pos="2152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5" Type="http://schemas.openxmlformats.org/officeDocument/2006/relationships/tags" Target="tags/tag156.xml"/><Relationship Id="rId94" Type="http://schemas.openxmlformats.org/officeDocument/2006/relationships/tableStyles" Target="tableStyles.xml"/><Relationship Id="rId93" Type="http://schemas.openxmlformats.org/officeDocument/2006/relationships/viewProps" Target="viewProps.xml"/><Relationship Id="rId92" Type="http://schemas.openxmlformats.org/officeDocument/2006/relationships/presProps" Target="presProps.xml"/><Relationship Id="rId91" Type="http://schemas.openxmlformats.org/officeDocument/2006/relationships/handoutMaster" Target="handoutMasters/handoutMaster1.xml"/><Relationship Id="rId90" Type="http://schemas.openxmlformats.org/officeDocument/2006/relationships/slide" Target="slides/slide87.xml"/><Relationship Id="rId9" Type="http://schemas.openxmlformats.org/officeDocument/2006/relationships/slide" Target="slides/slide6.xml"/><Relationship Id="rId89" Type="http://schemas.openxmlformats.org/officeDocument/2006/relationships/slide" Target="slides/slide86.xml"/><Relationship Id="rId88" Type="http://schemas.openxmlformats.org/officeDocument/2006/relationships/slide" Target="slides/slide85.xml"/><Relationship Id="rId87" Type="http://schemas.openxmlformats.org/officeDocument/2006/relationships/slide" Target="slides/slide84.xml"/><Relationship Id="rId86" Type="http://schemas.openxmlformats.org/officeDocument/2006/relationships/slide" Target="slides/slide83.xml"/><Relationship Id="rId85" Type="http://schemas.openxmlformats.org/officeDocument/2006/relationships/slide" Target="slides/slide82.xml"/><Relationship Id="rId84" Type="http://schemas.openxmlformats.org/officeDocument/2006/relationships/slide" Target="slides/slide81.xml"/><Relationship Id="rId83" Type="http://schemas.openxmlformats.org/officeDocument/2006/relationships/slide" Target="slides/slide80.xml"/><Relationship Id="rId82" Type="http://schemas.openxmlformats.org/officeDocument/2006/relationships/slide" Target="slides/slide79.xml"/><Relationship Id="rId81" Type="http://schemas.openxmlformats.org/officeDocument/2006/relationships/slide" Target="slides/slide78.xml"/><Relationship Id="rId80" Type="http://schemas.openxmlformats.org/officeDocument/2006/relationships/slide" Target="slides/slide77.xml"/><Relationship Id="rId8" Type="http://schemas.openxmlformats.org/officeDocument/2006/relationships/slide" Target="slides/slide5.xml"/><Relationship Id="rId79" Type="http://schemas.openxmlformats.org/officeDocument/2006/relationships/slide" Target="slides/slide76.xml"/><Relationship Id="rId78" Type="http://schemas.openxmlformats.org/officeDocument/2006/relationships/slide" Target="slides/slide75.xml"/><Relationship Id="rId77" Type="http://schemas.openxmlformats.org/officeDocument/2006/relationships/slide" Target="slides/slide74.xml"/><Relationship Id="rId76" Type="http://schemas.openxmlformats.org/officeDocument/2006/relationships/slide" Target="slides/slide73.xml"/><Relationship Id="rId75" Type="http://schemas.openxmlformats.org/officeDocument/2006/relationships/slide" Target="slides/slide72.xml"/><Relationship Id="rId74" Type="http://schemas.openxmlformats.org/officeDocument/2006/relationships/slide" Target="slides/slide71.xml"/><Relationship Id="rId73" Type="http://schemas.openxmlformats.org/officeDocument/2006/relationships/slide" Target="slides/slide70.xml"/><Relationship Id="rId72" Type="http://schemas.openxmlformats.org/officeDocument/2006/relationships/slide" Target="slides/slide69.xml"/><Relationship Id="rId71" Type="http://schemas.openxmlformats.org/officeDocument/2006/relationships/slide" Target="slides/slide68.xml"/><Relationship Id="rId70" Type="http://schemas.openxmlformats.org/officeDocument/2006/relationships/slide" Target="slides/slide67.xml"/><Relationship Id="rId7" Type="http://schemas.openxmlformats.org/officeDocument/2006/relationships/slide" Target="slides/slide4.xml"/><Relationship Id="rId69" Type="http://schemas.openxmlformats.org/officeDocument/2006/relationships/slide" Target="slides/slide66.xml"/><Relationship Id="rId68" Type="http://schemas.openxmlformats.org/officeDocument/2006/relationships/slide" Target="slides/slide65.xml"/><Relationship Id="rId67" Type="http://schemas.openxmlformats.org/officeDocument/2006/relationships/slide" Target="slides/slide64.xml"/><Relationship Id="rId66" Type="http://schemas.openxmlformats.org/officeDocument/2006/relationships/slide" Target="slides/slide63.xml"/><Relationship Id="rId65" Type="http://schemas.openxmlformats.org/officeDocument/2006/relationships/slide" Target="slides/slide62.xml"/><Relationship Id="rId64" Type="http://schemas.openxmlformats.org/officeDocument/2006/relationships/slide" Target="slides/slide61.xml"/><Relationship Id="rId63" Type="http://schemas.openxmlformats.org/officeDocument/2006/relationships/slide" Target="slides/slide60.xml"/><Relationship Id="rId62" Type="http://schemas.openxmlformats.org/officeDocument/2006/relationships/slide" Target="slides/slide59.xml"/><Relationship Id="rId61" Type="http://schemas.openxmlformats.org/officeDocument/2006/relationships/slide" Target="slides/slide58.xml"/><Relationship Id="rId60" Type="http://schemas.openxmlformats.org/officeDocument/2006/relationships/slide" Target="slides/slide57.xml"/><Relationship Id="rId6" Type="http://schemas.openxmlformats.org/officeDocument/2006/relationships/slide" Target="slides/slide3.xml"/><Relationship Id="rId59" Type="http://schemas.openxmlformats.org/officeDocument/2006/relationships/slide" Target="slides/slide56.xml"/><Relationship Id="rId58" Type="http://schemas.openxmlformats.org/officeDocument/2006/relationships/slide" Target="slides/slide55.xml"/><Relationship Id="rId57" Type="http://schemas.openxmlformats.org/officeDocument/2006/relationships/slide" Target="slides/slide54.xml"/><Relationship Id="rId56" Type="http://schemas.openxmlformats.org/officeDocument/2006/relationships/slide" Target="slides/slide53.xml"/><Relationship Id="rId55" Type="http://schemas.openxmlformats.org/officeDocument/2006/relationships/slide" Target="slides/slide52.xml"/><Relationship Id="rId54" Type="http://schemas.openxmlformats.org/officeDocument/2006/relationships/slide" Target="slides/slide51.xml"/><Relationship Id="rId53" Type="http://schemas.openxmlformats.org/officeDocument/2006/relationships/slide" Target="slides/slide50.xml"/><Relationship Id="rId52" Type="http://schemas.openxmlformats.org/officeDocument/2006/relationships/slide" Target="slides/slide49.xml"/><Relationship Id="rId51" Type="http://schemas.openxmlformats.org/officeDocument/2006/relationships/slide" Target="slides/slide48.xml"/><Relationship Id="rId50" Type="http://schemas.openxmlformats.org/officeDocument/2006/relationships/slide" Target="slides/slide47.xml"/><Relationship Id="rId5" Type="http://schemas.openxmlformats.org/officeDocument/2006/relationships/slide" Target="slides/slide2.xml"/><Relationship Id="rId49" Type="http://schemas.openxmlformats.org/officeDocument/2006/relationships/slide" Target="slides/slide46.xml"/><Relationship Id="rId48" Type="http://schemas.openxmlformats.org/officeDocument/2006/relationships/slide" Target="slides/slide45.xml"/><Relationship Id="rId47" Type="http://schemas.openxmlformats.org/officeDocument/2006/relationships/slide" Target="slides/slide44.xml"/><Relationship Id="rId46" Type="http://schemas.openxmlformats.org/officeDocument/2006/relationships/slide" Target="slides/slide43.xml"/><Relationship Id="rId45" Type="http://schemas.openxmlformats.org/officeDocument/2006/relationships/slide" Target="slides/slide42.xml"/><Relationship Id="rId44" Type="http://schemas.openxmlformats.org/officeDocument/2006/relationships/slide" Target="slides/slide41.xml"/><Relationship Id="rId43" Type="http://schemas.openxmlformats.org/officeDocument/2006/relationships/slide" Target="slides/slide40.xml"/><Relationship Id="rId42" Type="http://schemas.openxmlformats.org/officeDocument/2006/relationships/slide" Target="slides/slide39.xml"/><Relationship Id="rId41" Type="http://schemas.openxmlformats.org/officeDocument/2006/relationships/slide" Target="slides/slide38.xml"/><Relationship Id="rId40" Type="http://schemas.openxmlformats.org/officeDocument/2006/relationships/slide" Target="slides/slide37.xml"/><Relationship Id="rId4" Type="http://schemas.openxmlformats.org/officeDocument/2006/relationships/notesMaster" Target="notesMasters/notesMaster1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5623698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40C334-7E59-48D5-9350-10FF1F8F7CA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1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5623698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A28AC2-3480-40C7-B5A4-1C9055128FE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4302231" cy="339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endParaRPr lang="en-US" altLang="zh-CN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23698" y="0"/>
            <a:ext cx="4302231" cy="339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endParaRPr lang="en-US" altLang="zh-CN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63900" y="509588"/>
            <a:ext cx="3400425" cy="25495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2823" y="3228896"/>
            <a:ext cx="7942580" cy="3058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6456612"/>
            <a:ext cx="4302231" cy="339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endParaRPr lang="en-US" altLang="zh-CN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23698" y="6456612"/>
            <a:ext cx="4302231" cy="339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fld id="{A6A6B4DE-A539-43D6-BC56-28B5AC0B7A06}" type="slidenum">
              <a:rPr lang="en-US" altLang="zh-CN"/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6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DBEA441D-139C-43BB-A47D-27955DA7CD48}" type="slidenum">
              <a:rPr lang="en-US" altLang="zh-CN"/>
            </a:fld>
            <a:endParaRPr lang="en-US" altLang="zh-CN"/>
          </a:p>
        </p:txBody>
      </p:sp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23764" y="3228896"/>
            <a:ext cx="7280699" cy="3058954"/>
          </a:xfrm>
        </p:spPr>
        <p:txBody>
          <a:bodyPr/>
          <a:lstStyle/>
          <a:p>
            <a:r>
              <a:rPr lang="zh-CN" altLang="en-US"/>
              <a:t>欢迎辞</a:t>
            </a:r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zh-CN" altLang="en-US"/>
              <a:t>必要条件</a:t>
            </a:r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zh-CN" altLang="en-US"/>
              <a:t>必要条件</a:t>
            </a:r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Line 2"/>
          <p:cNvSpPr>
            <a:spLocks noChangeShapeType="1"/>
          </p:cNvSpPr>
          <p:nvPr/>
        </p:nvSpPr>
        <p:spPr bwMode="auto">
          <a:xfrm>
            <a:off x="7315200" y="10668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00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15913" y="466725"/>
            <a:ext cx="6781800" cy="2133600"/>
          </a:xfrm>
        </p:spPr>
        <p:txBody>
          <a:bodyPr/>
          <a:lstStyle>
            <a:lvl1pPr algn="r">
              <a:defRPr sz="5000"/>
            </a:lvl1pPr>
          </a:lstStyle>
          <a:p>
            <a:pPr lvl="0"/>
            <a:r>
              <a:rPr lang="zh-CN" altLang="en-US" noProof="0"/>
              <a:t>单击此处编辑母版标题样式</a:t>
            </a:r>
            <a:endParaRPr lang="zh-CN" altLang="en-US" noProof="0"/>
          </a:p>
        </p:txBody>
      </p:sp>
      <p:sp>
        <p:nvSpPr>
          <p:cNvPr id="130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49313" y="3049588"/>
            <a:ext cx="6248400" cy="2362200"/>
          </a:xfrm>
        </p:spPr>
        <p:txBody>
          <a:bodyPr/>
          <a:lstStyle>
            <a:lvl1pPr marL="0" indent="0" algn="r">
              <a:buFont typeface="Wingdings" panose="05000000000000000000" pitchFamily="2" charset="2"/>
              <a:buNone/>
              <a:defRPr sz="2600"/>
            </a:lvl1pPr>
          </a:lstStyle>
          <a:p>
            <a:pPr lvl="0"/>
            <a:r>
              <a:rPr lang="zh-CN" altLang="en-US" noProof="0"/>
              <a:t>单击此处编辑母版副标题样式</a:t>
            </a:r>
            <a:endParaRPr lang="zh-CN" altLang="en-US" noProof="0"/>
          </a:p>
        </p:txBody>
      </p:sp>
      <p:sp>
        <p:nvSpPr>
          <p:cNvPr id="130053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8DD114A9-8194-4615-A16D-18113C74EC62}" type="datetime1">
              <a:rPr lang="zh-CN" altLang="en-US"/>
            </a:fld>
            <a:endParaRPr lang="en-US" altLang="zh-CN"/>
          </a:p>
        </p:txBody>
      </p:sp>
      <p:sp>
        <p:nvSpPr>
          <p:cNvPr id="130054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130055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02B6DC34-D9EA-4B54-AC79-CDB5E12EBF2B}" type="slidenum">
              <a:rPr lang="en-US" altLang="zh-CN"/>
            </a:fld>
            <a:endParaRPr lang="en-US" altLang="zh-CN"/>
          </a:p>
        </p:txBody>
      </p:sp>
      <p:grpSp>
        <p:nvGrpSpPr>
          <p:cNvPr id="130056" name="Group 8"/>
          <p:cNvGrpSpPr/>
          <p:nvPr/>
        </p:nvGrpSpPr>
        <p:grpSpPr bwMode="auto">
          <a:xfrm>
            <a:off x="7493000" y="2992438"/>
            <a:ext cx="1338263" cy="2189162"/>
            <a:chOff x="4704" y="1885"/>
            <a:chExt cx="843" cy="1379"/>
          </a:xfrm>
        </p:grpSpPr>
        <p:sp>
          <p:nvSpPr>
            <p:cNvPr id="130057" name="Oval 9"/>
            <p:cNvSpPr>
              <a:spLocks noChangeArrowheads="1"/>
            </p:cNvSpPr>
            <p:nvPr/>
          </p:nvSpPr>
          <p:spPr bwMode="auto">
            <a:xfrm>
              <a:off x="4704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0058" name="Oval 10"/>
            <p:cNvSpPr>
              <a:spLocks noChangeArrowheads="1"/>
            </p:cNvSpPr>
            <p:nvPr/>
          </p:nvSpPr>
          <p:spPr bwMode="auto">
            <a:xfrm>
              <a:off x="4883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0059" name="Oval 11"/>
            <p:cNvSpPr>
              <a:spLocks noChangeArrowheads="1"/>
            </p:cNvSpPr>
            <p:nvPr/>
          </p:nvSpPr>
          <p:spPr bwMode="auto">
            <a:xfrm>
              <a:off x="5062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0060" name="Oval 12"/>
            <p:cNvSpPr>
              <a:spLocks noChangeArrowheads="1"/>
            </p:cNvSpPr>
            <p:nvPr/>
          </p:nvSpPr>
          <p:spPr bwMode="auto">
            <a:xfrm>
              <a:off x="4704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0061" name="Oval 13"/>
            <p:cNvSpPr>
              <a:spLocks noChangeArrowheads="1"/>
            </p:cNvSpPr>
            <p:nvPr/>
          </p:nvSpPr>
          <p:spPr bwMode="auto">
            <a:xfrm>
              <a:off x="4883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0062" name="Oval 14"/>
            <p:cNvSpPr>
              <a:spLocks noChangeArrowheads="1"/>
            </p:cNvSpPr>
            <p:nvPr/>
          </p:nvSpPr>
          <p:spPr bwMode="auto">
            <a:xfrm>
              <a:off x="5062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0063" name="Oval 15"/>
            <p:cNvSpPr>
              <a:spLocks noChangeArrowheads="1"/>
            </p:cNvSpPr>
            <p:nvPr/>
          </p:nvSpPr>
          <p:spPr bwMode="auto">
            <a:xfrm>
              <a:off x="5241" y="2064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0064" name="Oval 16"/>
            <p:cNvSpPr>
              <a:spLocks noChangeArrowheads="1"/>
            </p:cNvSpPr>
            <p:nvPr/>
          </p:nvSpPr>
          <p:spPr bwMode="auto">
            <a:xfrm>
              <a:off x="4704" y="2243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0065" name="Oval 17"/>
            <p:cNvSpPr>
              <a:spLocks noChangeArrowheads="1"/>
            </p:cNvSpPr>
            <p:nvPr/>
          </p:nvSpPr>
          <p:spPr bwMode="auto">
            <a:xfrm>
              <a:off x="4883" y="2243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0066" name="Oval 18"/>
            <p:cNvSpPr>
              <a:spLocks noChangeArrowheads="1"/>
            </p:cNvSpPr>
            <p:nvPr/>
          </p:nvSpPr>
          <p:spPr bwMode="auto">
            <a:xfrm>
              <a:off x="5062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0067" name="Oval 19"/>
            <p:cNvSpPr>
              <a:spLocks noChangeArrowheads="1"/>
            </p:cNvSpPr>
            <p:nvPr/>
          </p:nvSpPr>
          <p:spPr bwMode="auto">
            <a:xfrm>
              <a:off x="5241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0068" name="Oval 20"/>
            <p:cNvSpPr>
              <a:spLocks noChangeArrowheads="1"/>
            </p:cNvSpPr>
            <p:nvPr/>
          </p:nvSpPr>
          <p:spPr bwMode="auto">
            <a:xfrm>
              <a:off x="5420" y="2243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0069" name="Oval 21"/>
            <p:cNvSpPr>
              <a:spLocks noChangeArrowheads="1"/>
            </p:cNvSpPr>
            <p:nvPr/>
          </p:nvSpPr>
          <p:spPr bwMode="auto">
            <a:xfrm>
              <a:off x="4704" y="2421"/>
              <a:ext cx="127" cy="12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0070" name="Oval 22"/>
            <p:cNvSpPr>
              <a:spLocks noChangeArrowheads="1"/>
            </p:cNvSpPr>
            <p:nvPr/>
          </p:nvSpPr>
          <p:spPr bwMode="auto">
            <a:xfrm>
              <a:off x="4883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0071" name="Oval 23"/>
            <p:cNvSpPr>
              <a:spLocks noChangeArrowheads="1"/>
            </p:cNvSpPr>
            <p:nvPr/>
          </p:nvSpPr>
          <p:spPr bwMode="auto">
            <a:xfrm>
              <a:off x="5062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0072" name="Oval 24"/>
            <p:cNvSpPr>
              <a:spLocks noChangeArrowheads="1"/>
            </p:cNvSpPr>
            <p:nvPr/>
          </p:nvSpPr>
          <p:spPr bwMode="auto">
            <a:xfrm>
              <a:off x="5241" y="2421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0073" name="Oval 25"/>
            <p:cNvSpPr>
              <a:spLocks noChangeArrowheads="1"/>
            </p:cNvSpPr>
            <p:nvPr/>
          </p:nvSpPr>
          <p:spPr bwMode="auto">
            <a:xfrm>
              <a:off x="4704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0074" name="Oval 26"/>
            <p:cNvSpPr>
              <a:spLocks noChangeArrowheads="1"/>
            </p:cNvSpPr>
            <p:nvPr/>
          </p:nvSpPr>
          <p:spPr bwMode="auto">
            <a:xfrm>
              <a:off x="4883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0075" name="Oval 27"/>
            <p:cNvSpPr>
              <a:spLocks noChangeArrowheads="1"/>
            </p:cNvSpPr>
            <p:nvPr/>
          </p:nvSpPr>
          <p:spPr bwMode="auto">
            <a:xfrm>
              <a:off x="5062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0076" name="Oval 28"/>
            <p:cNvSpPr>
              <a:spLocks noChangeArrowheads="1"/>
            </p:cNvSpPr>
            <p:nvPr/>
          </p:nvSpPr>
          <p:spPr bwMode="auto">
            <a:xfrm>
              <a:off x="5241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0077" name="Oval 29"/>
            <p:cNvSpPr>
              <a:spLocks noChangeArrowheads="1"/>
            </p:cNvSpPr>
            <p:nvPr/>
          </p:nvSpPr>
          <p:spPr bwMode="auto">
            <a:xfrm>
              <a:off x="5420" y="2600"/>
              <a:ext cx="127" cy="128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0078" name="Oval 30"/>
            <p:cNvSpPr>
              <a:spLocks noChangeArrowheads="1"/>
            </p:cNvSpPr>
            <p:nvPr/>
          </p:nvSpPr>
          <p:spPr bwMode="auto">
            <a:xfrm>
              <a:off x="4704" y="2779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0079" name="Oval 31"/>
            <p:cNvSpPr>
              <a:spLocks noChangeArrowheads="1"/>
            </p:cNvSpPr>
            <p:nvPr/>
          </p:nvSpPr>
          <p:spPr bwMode="auto">
            <a:xfrm>
              <a:off x="4883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0080" name="Oval 32"/>
            <p:cNvSpPr>
              <a:spLocks noChangeArrowheads="1"/>
            </p:cNvSpPr>
            <p:nvPr/>
          </p:nvSpPr>
          <p:spPr bwMode="auto">
            <a:xfrm>
              <a:off x="5062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0081" name="Oval 33"/>
            <p:cNvSpPr>
              <a:spLocks noChangeArrowheads="1"/>
            </p:cNvSpPr>
            <p:nvPr/>
          </p:nvSpPr>
          <p:spPr bwMode="auto">
            <a:xfrm>
              <a:off x="5241" y="2779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0082" name="Oval 34"/>
            <p:cNvSpPr>
              <a:spLocks noChangeArrowheads="1"/>
            </p:cNvSpPr>
            <p:nvPr/>
          </p:nvSpPr>
          <p:spPr bwMode="auto">
            <a:xfrm>
              <a:off x="4704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0083" name="Oval 35"/>
            <p:cNvSpPr>
              <a:spLocks noChangeArrowheads="1"/>
            </p:cNvSpPr>
            <p:nvPr/>
          </p:nvSpPr>
          <p:spPr bwMode="auto">
            <a:xfrm>
              <a:off x="4883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0084" name="Oval 36"/>
            <p:cNvSpPr>
              <a:spLocks noChangeArrowheads="1"/>
            </p:cNvSpPr>
            <p:nvPr/>
          </p:nvSpPr>
          <p:spPr bwMode="auto">
            <a:xfrm>
              <a:off x="5062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0085" name="Oval 37"/>
            <p:cNvSpPr>
              <a:spLocks noChangeArrowheads="1"/>
            </p:cNvSpPr>
            <p:nvPr/>
          </p:nvSpPr>
          <p:spPr bwMode="auto">
            <a:xfrm>
              <a:off x="5241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0086" name="Oval 38"/>
            <p:cNvSpPr>
              <a:spLocks noChangeArrowheads="1"/>
            </p:cNvSpPr>
            <p:nvPr/>
          </p:nvSpPr>
          <p:spPr bwMode="auto">
            <a:xfrm>
              <a:off x="4883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0087" name="Oval 39"/>
            <p:cNvSpPr>
              <a:spLocks noChangeArrowheads="1"/>
            </p:cNvSpPr>
            <p:nvPr/>
          </p:nvSpPr>
          <p:spPr bwMode="auto">
            <a:xfrm>
              <a:off x="5241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130088" name="Line 40"/>
          <p:cNvSpPr>
            <a:spLocks noChangeShapeType="1"/>
          </p:cNvSpPr>
          <p:nvPr/>
        </p:nvSpPr>
        <p:spPr bwMode="auto">
          <a:xfrm>
            <a:off x="304800" y="2819400"/>
            <a:ext cx="82296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130090" name="Picture 42" descr="NJU-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90800" cy="1049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9E53EF0-F8CD-4709-AD7C-33C5E03F2478}" type="datetime1">
              <a:rPr lang="zh-CN" altLang="en-US"/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228D4C-7E40-436E-A6D2-B7BA9E31F67A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122238"/>
            <a:ext cx="2057400" cy="5973762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2238"/>
            <a:ext cx="6019800" cy="5973762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4090016-3078-4669-9365-34F41EDDF279}" type="datetime1">
              <a:rPr lang="zh-CN" altLang="en-US"/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390950-5B1E-40FD-99A1-38F551746FCC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31C3529-F40D-4CD1-8AF2-05A534851B02}" type="datetime1">
              <a:rPr lang="zh-CN" altLang="en-US"/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E213D0-4A4E-4963-9BAA-5F8E110DB99F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038600" cy="48768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038600" cy="48768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AE2D4A9-E04C-482E-B624-F26A84521E0D}" type="datetime1">
              <a:rPr lang="zh-CN" altLang="en-US"/>
            </a:fld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CD66CA-CCA6-44F7-96E2-50DB8DF1ACFE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1286D70-6D5D-4D58-883A-24285CFBD1D4}" type="datetime1">
              <a:rPr lang="zh-CN" altLang="en-US"/>
            </a:fld>
            <a:endParaRPr lang="en-US" altLang="zh-CN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9C2FDF-A278-4115-AEDB-D1336454973A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5A1593C-CC38-477B-B1F8-D329D56FF316}" type="datetime1">
              <a:rPr lang="zh-CN" altLang="en-US"/>
            </a:fld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3CE814-F4AB-4903-8603-E2B144E27001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7E4DB73-6BAD-4768-9B01-4ED08F4AEEEE}" type="datetime1">
              <a:rPr lang="zh-CN" altLang="en-US"/>
            </a:fld>
            <a:endParaRPr lang="en-US" altLang="zh-CN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C62C57-2193-4A51-917B-0446124D0B0A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C6B9652-4F23-4801-9EA5-00653018274F}" type="datetime1">
              <a:rPr lang="zh-CN" altLang="en-US"/>
            </a:fld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088F82-B92D-4396-8DDB-4FDD58602FE7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9978D15-86A1-4C37-AB28-1D5B3BCB09C4}" type="datetime1">
              <a:rPr lang="zh-CN" altLang="en-US"/>
            </a:fld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86F6C8-0C9E-4B18-BB48-C7D302FB2C62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2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944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29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19200"/>
            <a:ext cx="82296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290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000">
                <a:latin typeface="+mn-lt"/>
                <a:ea typeface="宋体" panose="02010600030101010101" pitchFamily="2" charset="-122"/>
              </a:defRPr>
            </a:lvl1pPr>
          </a:lstStyle>
          <a:p>
            <a:fld id="{A02EC1B3-1343-46EA-8A02-E90DE70DD832}" type="datetime1">
              <a:rPr lang="zh-CN" altLang="en-US"/>
            </a:fld>
            <a:endParaRPr lang="en-US" altLang="zh-CN"/>
          </a:p>
        </p:txBody>
      </p:sp>
      <p:sp>
        <p:nvSpPr>
          <p:cNvPr id="129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000">
                <a:latin typeface="+mn-lt"/>
                <a:ea typeface="宋体" panose="02010600030101010101" pitchFamily="2" charset="-122"/>
              </a:defRPr>
            </a:lvl1pPr>
          </a:lstStyle>
          <a:p>
            <a:endParaRPr lang="zh-CN" altLang="zh-CN"/>
          </a:p>
        </p:txBody>
      </p:sp>
      <p:sp>
        <p:nvSpPr>
          <p:cNvPr id="129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000">
                <a:latin typeface="+mn-lt"/>
                <a:ea typeface="宋体" panose="02010600030101010101" pitchFamily="2" charset="-122"/>
              </a:defRPr>
            </a:lvl1pPr>
          </a:lstStyle>
          <a:p>
            <a:fld id="{DB797AA1-9143-4D5A-B607-C9300FFBBA5B}" type="slidenum">
              <a:rPr lang="en-US" altLang="zh-CN"/>
            </a:fld>
            <a:endParaRPr lang="en-US" altLang="zh-CN"/>
          </a:p>
        </p:txBody>
      </p:sp>
      <p:pic>
        <p:nvPicPr>
          <p:cNvPr id="129065" name="Picture 41" descr="nju_badge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228600"/>
            <a:ext cx="785813" cy="92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rtl="0" fontAlgn="base">
        <a:spcBef>
          <a:spcPct val="0"/>
        </a:spcBef>
        <a:spcAft>
          <a:spcPct val="0"/>
        </a:spcAft>
        <a:defRPr sz="36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  <a:ea typeface="黑体" panose="02010609060101010101" pitchFamily="49" charset="-122"/>
          <a:cs typeface="宋体" panose="02010600030101010101" pitchFamily="2" charset="-122"/>
        </a:defRPr>
      </a:lvl2pPr>
      <a:lvl3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  <a:ea typeface="黑体" panose="02010609060101010101" pitchFamily="49" charset="-122"/>
          <a:cs typeface="宋体" panose="02010600030101010101" pitchFamily="2" charset="-122"/>
        </a:defRPr>
      </a:lvl3pPr>
      <a:lvl4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  <a:ea typeface="黑体" panose="02010609060101010101" pitchFamily="49" charset="-122"/>
          <a:cs typeface="宋体" panose="02010600030101010101" pitchFamily="2" charset="-122"/>
        </a:defRPr>
      </a:lvl4pPr>
      <a:lvl5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  <a:ea typeface="黑体" panose="02010609060101010101" pitchFamily="49" charset="-122"/>
          <a:cs typeface="宋体" panose="02010600030101010101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  <a:ea typeface="黑体" panose="02010609060101010101" pitchFamily="49" charset="-122"/>
          <a:cs typeface="宋体" panose="02010600030101010101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  <a:ea typeface="黑体" panose="02010609060101010101" pitchFamily="49" charset="-122"/>
          <a:cs typeface="宋体" panose="02010600030101010101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  <a:ea typeface="黑体" panose="02010609060101010101" pitchFamily="49" charset="-122"/>
          <a:cs typeface="宋体" panose="02010600030101010101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  <a:ea typeface="黑体" panose="02010609060101010101" pitchFamily="49" charset="-122"/>
          <a:cs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40000"/>
        </a:spcBef>
        <a:spcAft>
          <a:spcPct val="20000"/>
        </a:spcAft>
        <a:buClr>
          <a:schemeClr val="tx2"/>
        </a:buClr>
        <a:buSzPct val="70000"/>
        <a:buFont typeface="Wingdings" panose="05000000000000000000" pitchFamily="2" charset="2"/>
        <a:buChar char="l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98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Ø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87425" indent="-294005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Ø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81430" indent="-2921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Ø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598930" indent="-31623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Wingdings" panose="05000000000000000000" pitchFamily="2" charset="2"/>
        <a:buChar char="Ø"/>
        <a:defRPr sz="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3.png"/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5.png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9.png"/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7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8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9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0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9" Type="http://schemas.openxmlformats.org/officeDocument/2006/relationships/tags" Target="../tags/tag20.xml"/><Relationship Id="rId8" Type="http://schemas.openxmlformats.org/officeDocument/2006/relationships/tags" Target="../tags/tag19.xml"/><Relationship Id="rId7" Type="http://schemas.openxmlformats.org/officeDocument/2006/relationships/image" Target="../media/image34.png"/><Relationship Id="rId6" Type="http://schemas.openxmlformats.org/officeDocument/2006/relationships/tags" Target="../tags/tag18.xml"/><Relationship Id="rId5" Type="http://schemas.openxmlformats.org/officeDocument/2006/relationships/tags" Target="../tags/tag17.xml"/><Relationship Id="rId4" Type="http://schemas.openxmlformats.org/officeDocument/2006/relationships/image" Target="../media/image33.png"/><Relationship Id="rId39" Type="http://schemas.openxmlformats.org/officeDocument/2006/relationships/slideLayout" Target="../slideLayouts/slideLayout2.xml"/><Relationship Id="rId38" Type="http://schemas.openxmlformats.org/officeDocument/2006/relationships/image" Target="../media/image40.png"/><Relationship Id="rId37" Type="http://schemas.openxmlformats.org/officeDocument/2006/relationships/tags" Target="../tags/tag43.xml"/><Relationship Id="rId36" Type="http://schemas.openxmlformats.org/officeDocument/2006/relationships/tags" Target="../tags/tag42.xml"/><Relationship Id="rId35" Type="http://schemas.openxmlformats.org/officeDocument/2006/relationships/image" Target="../media/image39.png"/><Relationship Id="rId34" Type="http://schemas.openxmlformats.org/officeDocument/2006/relationships/tags" Target="../tags/tag41.xml"/><Relationship Id="rId33" Type="http://schemas.openxmlformats.org/officeDocument/2006/relationships/tags" Target="../tags/tag40.xml"/><Relationship Id="rId32" Type="http://schemas.openxmlformats.org/officeDocument/2006/relationships/image" Target="../media/image38.png"/><Relationship Id="rId31" Type="http://schemas.openxmlformats.org/officeDocument/2006/relationships/image" Target="../media/image37.png"/><Relationship Id="rId30" Type="http://schemas.openxmlformats.org/officeDocument/2006/relationships/image" Target="../media/image36.png"/><Relationship Id="rId3" Type="http://schemas.openxmlformats.org/officeDocument/2006/relationships/tags" Target="../tags/tag16.xml"/><Relationship Id="rId29" Type="http://schemas.openxmlformats.org/officeDocument/2006/relationships/tags" Target="../tags/tag39.xml"/><Relationship Id="rId28" Type="http://schemas.openxmlformats.org/officeDocument/2006/relationships/tags" Target="../tags/tag38.xml"/><Relationship Id="rId27" Type="http://schemas.openxmlformats.org/officeDocument/2006/relationships/tags" Target="../tags/tag37.xml"/><Relationship Id="rId26" Type="http://schemas.openxmlformats.org/officeDocument/2006/relationships/tags" Target="../tags/tag36.xml"/><Relationship Id="rId25" Type="http://schemas.openxmlformats.org/officeDocument/2006/relationships/tags" Target="../tags/tag35.xml"/><Relationship Id="rId24" Type="http://schemas.openxmlformats.org/officeDocument/2006/relationships/tags" Target="../tags/tag34.xml"/><Relationship Id="rId23" Type="http://schemas.openxmlformats.org/officeDocument/2006/relationships/tags" Target="../tags/tag33.xml"/><Relationship Id="rId22" Type="http://schemas.openxmlformats.org/officeDocument/2006/relationships/tags" Target="../tags/tag32.xml"/><Relationship Id="rId21" Type="http://schemas.openxmlformats.org/officeDocument/2006/relationships/tags" Target="../tags/tag31.xml"/><Relationship Id="rId20" Type="http://schemas.openxmlformats.org/officeDocument/2006/relationships/tags" Target="../tags/tag30.xml"/><Relationship Id="rId2" Type="http://schemas.openxmlformats.org/officeDocument/2006/relationships/tags" Target="../tags/tag15.xml"/><Relationship Id="rId19" Type="http://schemas.openxmlformats.org/officeDocument/2006/relationships/tags" Target="../tags/tag29.xml"/><Relationship Id="rId18" Type="http://schemas.openxmlformats.org/officeDocument/2006/relationships/tags" Target="../tags/tag28.xml"/><Relationship Id="rId17" Type="http://schemas.openxmlformats.org/officeDocument/2006/relationships/tags" Target="../tags/tag27.xml"/><Relationship Id="rId16" Type="http://schemas.openxmlformats.org/officeDocument/2006/relationships/tags" Target="../tags/tag26.xml"/><Relationship Id="rId15" Type="http://schemas.openxmlformats.org/officeDocument/2006/relationships/tags" Target="../tags/tag25.xml"/><Relationship Id="rId14" Type="http://schemas.openxmlformats.org/officeDocument/2006/relationships/tags" Target="../tags/tag24.xml"/><Relationship Id="rId13" Type="http://schemas.openxmlformats.org/officeDocument/2006/relationships/tags" Target="../tags/tag23.xml"/><Relationship Id="rId12" Type="http://schemas.openxmlformats.org/officeDocument/2006/relationships/tags" Target="../tags/tag22.xml"/><Relationship Id="rId11" Type="http://schemas.openxmlformats.org/officeDocument/2006/relationships/tags" Target="../tags/tag21.xml"/><Relationship Id="rId10" Type="http://schemas.openxmlformats.org/officeDocument/2006/relationships/image" Target="../media/image35.png"/><Relationship Id="rId1" Type="http://schemas.openxmlformats.org/officeDocument/2006/relationships/image" Target="../media/image32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1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2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3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4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5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6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7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8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9" Type="http://schemas.openxmlformats.org/officeDocument/2006/relationships/tags" Target="../tags/tag49.xml"/><Relationship Id="rId8" Type="http://schemas.openxmlformats.org/officeDocument/2006/relationships/tags" Target="../tags/tag48.xml"/><Relationship Id="rId7" Type="http://schemas.openxmlformats.org/officeDocument/2006/relationships/image" Target="../media/image34.png"/><Relationship Id="rId6" Type="http://schemas.openxmlformats.org/officeDocument/2006/relationships/tags" Target="../tags/tag47.xml"/><Relationship Id="rId57" Type="http://schemas.openxmlformats.org/officeDocument/2006/relationships/slideLayout" Target="../slideLayouts/slideLayout2.xml"/><Relationship Id="rId56" Type="http://schemas.openxmlformats.org/officeDocument/2006/relationships/image" Target="../media/image59.png"/><Relationship Id="rId55" Type="http://schemas.openxmlformats.org/officeDocument/2006/relationships/tags" Target="../tags/tag86.xml"/><Relationship Id="rId54" Type="http://schemas.openxmlformats.org/officeDocument/2006/relationships/tags" Target="../tags/tag85.xml"/><Relationship Id="rId53" Type="http://schemas.openxmlformats.org/officeDocument/2006/relationships/image" Target="../media/image58.png"/><Relationship Id="rId52" Type="http://schemas.openxmlformats.org/officeDocument/2006/relationships/tags" Target="../tags/tag84.xml"/><Relationship Id="rId51" Type="http://schemas.openxmlformats.org/officeDocument/2006/relationships/tags" Target="../tags/tag83.xml"/><Relationship Id="rId50" Type="http://schemas.openxmlformats.org/officeDocument/2006/relationships/image" Target="../media/image57.png"/><Relationship Id="rId5" Type="http://schemas.openxmlformats.org/officeDocument/2006/relationships/tags" Target="../tags/tag46.xml"/><Relationship Id="rId49" Type="http://schemas.openxmlformats.org/officeDocument/2006/relationships/tags" Target="../tags/tag82.xml"/><Relationship Id="rId48" Type="http://schemas.openxmlformats.org/officeDocument/2006/relationships/tags" Target="../tags/tag81.xml"/><Relationship Id="rId47" Type="http://schemas.openxmlformats.org/officeDocument/2006/relationships/image" Target="../media/image56.png"/><Relationship Id="rId46" Type="http://schemas.openxmlformats.org/officeDocument/2006/relationships/tags" Target="../tags/tag80.xml"/><Relationship Id="rId45" Type="http://schemas.openxmlformats.org/officeDocument/2006/relationships/tags" Target="../tags/tag79.xml"/><Relationship Id="rId44" Type="http://schemas.openxmlformats.org/officeDocument/2006/relationships/image" Target="../media/image55.png"/><Relationship Id="rId43" Type="http://schemas.openxmlformats.org/officeDocument/2006/relationships/tags" Target="../tags/tag78.xml"/><Relationship Id="rId42" Type="http://schemas.openxmlformats.org/officeDocument/2006/relationships/tags" Target="../tags/tag77.xml"/><Relationship Id="rId41" Type="http://schemas.openxmlformats.org/officeDocument/2006/relationships/image" Target="../media/image54.png"/><Relationship Id="rId40" Type="http://schemas.openxmlformats.org/officeDocument/2006/relationships/tags" Target="../tags/tag76.xml"/><Relationship Id="rId4" Type="http://schemas.openxmlformats.org/officeDocument/2006/relationships/image" Target="../media/image33.png"/><Relationship Id="rId39" Type="http://schemas.openxmlformats.org/officeDocument/2006/relationships/tags" Target="../tags/tag75.xml"/><Relationship Id="rId38" Type="http://schemas.openxmlformats.org/officeDocument/2006/relationships/image" Target="../media/image53.png"/><Relationship Id="rId37" Type="http://schemas.openxmlformats.org/officeDocument/2006/relationships/tags" Target="../tags/tag74.xml"/><Relationship Id="rId36" Type="http://schemas.openxmlformats.org/officeDocument/2006/relationships/tags" Target="../tags/tag73.xml"/><Relationship Id="rId35" Type="http://schemas.openxmlformats.org/officeDocument/2006/relationships/image" Target="../media/image52.png"/><Relationship Id="rId34" Type="http://schemas.openxmlformats.org/officeDocument/2006/relationships/tags" Target="../tags/tag72.xml"/><Relationship Id="rId33" Type="http://schemas.openxmlformats.org/officeDocument/2006/relationships/tags" Target="../tags/tag71.xml"/><Relationship Id="rId32" Type="http://schemas.openxmlformats.org/officeDocument/2006/relationships/image" Target="../media/image51.png"/><Relationship Id="rId31" Type="http://schemas.openxmlformats.org/officeDocument/2006/relationships/tags" Target="../tags/tag70.xml"/><Relationship Id="rId30" Type="http://schemas.openxmlformats.org/officeDocument/2006/relationships/tags" Target="../tags/tag69.xml"/><Relationship Id="rId3" Type="http://schemas.openxmlformats.org/officeDocument/2006/relationships/tags" Target="../tags/tag45.xml"/><Relationship Id="rId29" Type="http://schemas.openxmlformats.org/officeDocument/2006/relationships/tags" Target="../tags/tag68.xml"/><Relationship Id="rId28" Type="http://schemas.openxmlformats.org/officeDocument/2006/relationships/tags" Target="../tags/tag67.xml"/><Relationship Id="rId27" Type="http://schemas.openxmlformats.org/officeDocument/2006/relationships/tags" Target="../tags/tag66.xml"/><Relationship Id="rId26" Type="http://schemas.openxmlformats.org/officeDocument/2006/relationships/tags" Target="../tags/tag65.xml"/><Relationship Id="rId25" Type="http://schemas.openxmlformats.org/officeDocument/2006/relationships/tags" Target="../tags/tag64.xml"/><Relationship Id="rId24" Type="http://schemas.openxmlformats.org/officeDocument/2006/relationships/tags" Target="../tags/tag63.xml"/><Relationship Id="rId23" Type="http://schemas.openxmlformats.org/officeDocument/2006/relationships/tags" Target="../tags/tag62.xml"/><Relationship Id="rId22" Type="http://schemas.openxmlformats.org/officeDocument/2006/relationships/tags" Target="../tags/tag61.xml"/><Relationship Id="rId21" Type="http://schemas.openxmlformats.org/officeDocument/2006/relationships/tags" Target="../tags/tag60.xml"/><Relationship Id="rId20" Type="http://schemas.openxmlformats.org/officeDocument/2006/relationships/tags" Target="../tags/tag59.xml"/><Relationship Id="rId2" Type="http://schemas.openxmlformats.org/officeDocument/2006/relationships/tags" Target="../tags/tag44.xml"/><Relationship Id="rId19" Type="http://schemas.openxmlformats.org/officeDocument/2006/relationships/tags" Target="../tags/tag58.xml"/><Relationship Id="rId18" Type="http://schemas.openxmlformats.org/officeDocument/2006/relationships/tags" Target="../tags/tag57.xml"/><Relationship Id="rId17" Type="http://schemas.openxmlformats.org/officeDocument/2006/relationships/tags" Target="../tags/tag56.xml"/><Relationship Id="rId16" Type="http://schemas.openxmlformats.org/officeDocument/2006/relationships/tags" Target="../tags/tag55.xml"/><Relationship Id="rId15" Type="http://schemas.openxmlformats.org/officeDocument/2006/relationships/tags" Target="../tags/tag54.xml"/><Relationship Id="rId14" Type="http://schemas.openxmlformats.org/officeDocument/2006/relationships/tags" Target="../tags/tag53.xml"/><Relationship Id="rId13" Type="http://schemas.openxmlformats.org/officeDocument/2006/relationships/tags" Target="../tags/tag52.xml"/><Relationship Id="rId12" Type="http://schemas.openxmlformats.org/officeDocument/2006/relationships/tags" Target="../tags/tag51.xml"/><Relationship Id="rId11" Type="http://schemas.openxmlformats.org/officeDocument/2006/relationships/tags" Target="../tags/tag50.xml"/><Relationship Id="rId10" Type="http://schemas.openxmlformats.org/officeDocument/2006/relationships/image" Target="../media/image35.png"/><Relationship Id="rId1" Type="http://schemas.openxmlformats.org/officeDocument/2006/relationships/image" Target="../media/image50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0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1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2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3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4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5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7.png"/></Relationships>
</file>

<file path=ppt/slides/_rels/slide5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69.png"/><Relationship Id="rId2" Type="http://schemas.openxmlformats.org/officeDocument/2006/relationships/tags" Target="../tags/tag87.xml"/><Relationship Id="rId1" Type="http://schemas.openxmlformats.org/officeDocument/2006/relationships/image" Target="../media/image68.png"/></Relationships>
</file>

<file path=ppt/slides/_rels/slide52.xml.rels><?xml version="1.0" encoding="UTF-8" standalone="yes"?>
<Relationships xmlns="http://schemas.openxmlformats.org/package/2006/relationships"><Relationship Id="rId9" Type="http://schemas.openxmlformats.org/officeDocument/2006/relationships/image" Target="../media/image71.png"/><Relationship Id="rId8" Type="http://schemas.openxmlformats.org/officeDocument/2006/relationships/tags" Target="../tags/tag93.xml"/><Relationship Id="rId7" Type="http://schemas.openxmlformats.org/officeDocument/2006/relationships/tags" Target="../tags/tag92.xml"/><Relationship Id="rId6" Type="http://schemas.openxmlformats.org/officeDocument/2006/relationships/tags" Target="../tags/tag91.xml"/><Relationship Id="rId5" Type="http://schemas.openxmlformats.org/officeDocument/2006/relationships/tags" Target="../tags/tag90.xml"/><Relationship Id="rId4" Type="http://schemas.openxmlformats.org/officeDocument/2006/relationships/tags" Target="../tags/tag89.xml"/><Relationship Id="rId3" Type="http://schemas.openxmlformats.org/officeDocument/2006/relationships/image" Target="../media/image69.png"/><Relationship Id="rId2" Type="http://schemas.openxmlformats.org/officeDocument/2006/relationships/tags" Target="../tags/tag88.xml"/><Relationship Id="rId10" Type="http://schemas.openxmlformats.org/officeDocument/2006/relationships/slideLayout" Target="../slideLayouts/slideLayout2.xml"/><Relationship Id="rId1" Type="http://schemas.openxmlformats.org/officeDocument/2006/relationships/image" Target="../media/image70.png"/></Relationships>
</file>

<file path=ppt/slides/_rels/slide5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73.png"/><Relationship Id="rId7" Type="http://schemas.openxmlformats.org/officeDocument/2006/relationships/image" Target="../media/image72.png"/><Relationship Id="rId6" Type="http://schemas.openxmlformats.org/officeDocument/2006/relationships/tags" Target="../tags/tag97.xml"/><Relationship Id="rId5" Type="http://schemas.openxmlformats.org/officeDocument/2006/relationships/tags" Target="../tags/tag96.xml"/><Relationship Id="rId4" Type="http://schemas.openxmlformats.org/officeDocument/2006/relationships/tags" Target="../tags/tag95.xml"/><Relationship Id="rId3" Type="http://schemas.openxmlformats.org/officeDocument/2006/relationships/image" Target="../media/image69.png"/><Relationship Id="rId2" Type="http://schemas.openxmlformats.org/officeDocument/2006/relationships/tags" Target="../tags/tag94.xml"/><Relationship Id="rId1" Type="http://schemas.openxmlformats.org/officeDocument/2006/relationships/image" Target="../media/image70.png"/></Relationships>
</file>

<file path=ppt/slides/_rels/slide54.xml.rels><?xml version="1.0" encoding="UTF-8" standalone="yes"?>
<Relationships xmlns="http://schemas.openxmlformats.org/package/2006/relationships"><Relationship Id="rId9" Type="http://schemas.openxmlformats.org/officeDocument/2006/relationships/image" Target="../media/image74.png"/><Relationship Id="rId8" Type="http://schemas.openxmlformats.org/officeDocument/2006/relationships/tags" Target="../tags/tag103.xml"/><Relationship Id="rId7" Type="http://schemas.openxmlformats.org/officeDocument/2006/relationships/tags" Target="../tags/tag102.xml"/><Relationship Id="rId6" Type="http://schemas.openxmlformats.org/officeDocument/2006/relationships/tags" Target="../tags/tag101.xml"/><Relationship Id="rId5" Type="http://schemas.openxmlformats.org/officeDocument/2006/relationships/tags" Target="../tags/tag100.xml"/><Relationship Id="rId4" Type="http://schemas.openxmlformats.org/officeDocument/2006/relationships/tags" Target="../tags/tag99.xml"/><Relationship Id="rId3" Type="http://schemas.openxmlformats.org/officeDocument/2006/relationships/image" Target="../media/image69.png"/><Relationship Id="rId2" Type="http://schemas.openxmlformats.org/officeDocument/2006/relationships/tags" Target="../tags/tag98.xml"/><Relationship Id="rId11" Type="http://schemas.openxmlformats.org/officeDocument/2006/relationships/slideLayout" Target="../slideLayouts/slideLayout2.xml"/><Relationship Id="rId10" Type="http://schemas.openxmlformats.org/officeDocument/2006/relationships/image" Target="../media/image75.png"/><Relationship Id="rId1" Type="http://schemas.openxmlformats.org/officeDocument/2006/relationships/image" Target="../media/image70.png"/></Relationships>
</file>

<file path=ppt/slides/_rels/slide55.xml.rels><?xml version="1.0" encoding="UTF-8" standalone="yes"?>
<Relationships xmlns="http://schemas.openxmlformats.org/package/2006/relationships"><Relationship Id="rId9" Type="http://schemas.openxmlformats.org/officeDocument/2006/relationships/image" Target="../media/image76.png"/><Relationship Id="rId8" Type="http://schemas.openxmlformats.org/officeDocument/2006/relationships/tags" Target="../tags/tag109.xml"/><Relationship Id="rId7" Type="http://schemas.openxmlformats.org/officeDocument/2006/relationships/tags" Target="../tags/tag108.xml"/><Relationship Id="rId6" Type="http://schemas.openxmlformats.org/officeDocument/2006/relationships/tags" Target="../tags/tag107.xml"/><Relationship Id="rId5" Type="http://schemas.openxmlformats.org/officeDocument/2006/relationships/tags" Target="../tags/tag106.xml"/><Relationship Id="rId4" Type="http://schemas.openxmlformats.org/officeDocument/2006/relationships/tags" Target="../tags/tag105.xml"/><Relationship Id="rId3" Type="http://schemas.openxmlformats.org/officeDocument/2006/relationships/image" Target="../media/image69.png"/><Relationship Id="rId2" Type="http://schemas.openxmlformats.org/officeDocument/2006/relationships/tags" Target="../tags/tag104.xml"/><Relationship Id="rId11" Type="http://schemas.openxmlformats.org/officeDocument/2006/relationships/slideLayout" Target="../slideLayouts/slideLayout2.xml"/><Relationship Id="rId10" Type="http://schemas.openxmlformats.org/officeDocument/2006/relationships/image" Target="../media/image77.png"/><Relationship Id="rId1" Type="http://schemas.openxmlformats.org/officeDocument/2006/relationships/image" Target="../media/image70.pn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8.pn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9.png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0.png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9" Type="http://schemas.openxmlformats.org/officeDocument/2006/relationships/tags" Target="../tags/tag115.xml"/><Relationship Id="rId8" Type="http://schemas.openxmlformats.org/officeDocument/2006/relationships/tags" Target="../tags/tag114.xml"/><Relationship Id="rId7" Type="http://schemas.openxmlformats.org/officeDocument/2006/relationships/image" Target="../media/image34.png"/><Relationship Id="rId6" Type="http://schemas.openxmlformats.org/officeDocument/2006/relationships/tags" Target="../tags/tag113.xml"/><Relationship Id="rId57" Type="http://schemas.openxmlformats.org/officeDocument/2006/relationships/slideLayout" Target="../slideLayouts/slideLayout2.xml"/><Relationship Id="rId56" Type="http://schemas.openxmlformats.org/officeDocument/2006/relationships/image" Target="../media/image59.png"/><Relationship Id="rId55" Type="http://schemas.openxmlformats.org/officeDocument/2006/relationships/tags" Target="../tags/tag152.xml"/><Relationship Id="rId54" Type="http://schemas.openxmlformats.org/officeDocument/2006/relationships/tags" Target="../tags/tag151.xml"/><Relationship Id="rId53" Type="http://schemas.openxmlformats.org/officeDocument/2006/relationships/image" Target="../media/image58.png"/><Relationship Id="rId52" Type="http://schemas.openxmlformats.org/officeDocument/2006/relationships/tags" Target="../tags/tag150.xml"/><Relationship Id="rId51" Type="http://schemas.openxmlformats.org/officeDocument/2006/relationships/tags" Target="../tags/tag149.xml"/><Relationship Id="rId50" Type="http://schemas.openxmlformats.org/officeDocument/2006/relationships/image" Target="../media/image57.png"/><Relationship Id="rId5" Type="http://schemas.openxmlformats.org/officeDocument/2006/relationships/tags" Target="../tags/tag112.xml"/><Relationship Id="rId49" Type="http://schemas.openxmlformats.org/officeDocument/2006/relationships/tags" Target="../tags/tag148.xml"/><Relationship Id="rId48" Type="http://schemas.openxmlformats.org/officeDocument/2006/relationships/tags" Target="../tags/tag147.xml"/><Relationship Id="rId47" Type="http://schemas.openxmlformats.org/officeDocument/2006/relationships/image" Target="../media/image56.png"/><Relationship Id="rId46" Type="http://schemas.openxmlformats.org/officeDocument/2006/relationships/tags" Target="../tags/tag146.xml"/><Relationship Id="rId45" Type="http://schemas.openxmlformats.org/officeDocument/2006/relationships/tags" Target="../tags/tag145.xml"/><Relationship Id="rId44" Type="http://schemas.openxmlformats.org/officeDocument/2006/relationships/image" Target="../media/image55.png"/><Relationship Id="rId43" Type="http://schemas.openxmlformats.org/officeDocument/2006/relationships/tags" Target="../tags/tag144.xml"/><Relationship Id="rId42" Type="http://schemas.openxmlformats.org/officeDocument/2006/relationships/tags" Target="../tags/tag143.xml"/><Relationship Id="rId41" Type="http://schemas.openxmlformats.org/officeDocument/2006/relationships/image" Target="../media/image54.png"/><Relationship Id="rId40" Type="http://schemas.openxmlformats.org/officeDocument/2006/relationships/tags" Target="../tags/tag142.xml"/><Relationship Id="rId4" Type="http://schemas.openxmlformats.org/officeDocument/2006/relationships/image" Target="../media/image33.png"/><Relationship Id="rId39" Type="http://schemas.openxmlformats.org/officeDocument/2006/relationships/tags" Target="../tags/tag141.xml"/><Relationship Id="rId38" Type="http://schemas.openxmlformats.org/officeDocument/2006/relationships/image" Target="../media/image53.png"/><Relationship Id="rId37" Type="http://schemas.openxmlformats.org/officeDocument/2006/relationships/tags" Target="../tags/tag140.xml"/><Relationship Id="rId36" Type="http://schemas.openxmlformats.org/officeDocument/2006/relationships/tags" Target="../tags/tag139.xml"/><Relationship Id="rId35" Type="http://schemas.openxmlformats.org/officeDocument/2006/relationships/image" Target="../media/image52.png"/><Relationship Id="rId34" Type="http://schemas.openxmlformats.org/officeDocument/2006/relationships/tags" Target="../tags/tag138.xml"/><Relationship Id="rId33" Type="http://schemas.openxmlformats.org/officeDocument/2006/relationships/tags" Target="../tags/tag137.xml"/><Relationship Id="rId32" Type="http://schemas.openxmlformats.org/officeDocument/2006/relationships/image" Target="../media/image51.png"/><Relationship Id="rId31" Type="http://schemas.openxmlformats.org/officeDocument/2006/relationships/tags" Target="../tags/tag136.xml"/><Relationship Id="rId30" Type="http://schemas.openxmlformats.org/officeDocument/2006/relationships/tags" Target="../tags/tag135.xml"/><Relationship Id="rId3" Type="http://schemas.openxmlformats.org/officeDocument/2006/relationships/tags" Target="../tags/tag111.xml"/><Relationship Id="rId29" Type="http://schemas.openxmlformats.org/officeDocument/2006/relationships/tags" Target="../tags/tag134.xml"/><Relationship Id="rId28" Type="http://schemas.openxmlformats.org/officeDocument/2006/relationships/tags" Target="../tags/tag133.xml"/><Relationship Id="rId27" Type="http://schemas.openxmlformats.org/officeDocument/2006/relationships/tags" Target="../tags/tag132.xml"/><Relationship Id="rId26" Type="http://schemas.openxmlformats.org/officeDocument/2006/relationships/tags" Target="../tags/tag131.xml"/><Relationship Id="rId25" Type="http://schemas.openxmlformats.org/officeDocument/2006/relationships/tags" Target="../tags/tag130.xml"/><Relationship Id="rId24" Type="http://schemas.openxmlformats.org/officeDocument/2006/relationships/tags" Target="../tags/tag129.xml"/><Relationship Id="rId23" Type="http://schemas.openxmlformats.org/officeDocument/2006/relationships/tags" Target="../tags/tag128.xml"/><Relationship Id="rId22" Type="http://schemas.openxmlformats.org/officeDocument/2006/relationships/tags" Target="../tags/tag127.xml"/><Relationship Id="rId21" Type="http://schemas.openxmlformats.org/officeDocument/2006/relationships/tags" Target="../tags/tag126.xml"/><Relationship Id="rId20" Type="http://schemas.openxmlformats.org/officeDocument/2006/relationships/tags" Target="../tags/tag125.xml"/><Relationship Id="rId2" Type="http://schemas.openxmlformats.org/officeDocument/2006/relationships/tags" Target="../tags/tag110.xml"/><Relationship Id="rId19" Type="http://schemas.openxmlformats.org/officeDocument/2006/relationships/tags" Target="../tags/tag124.xml"/><Relationship Id="rId18" Type="http://schemas.openxmlformats.org/officeDocument/2006/relationships/tags" Target="../tags/tag123.xml"/><Relationship Id="rId17" Type="http://schemas.openxmlformats.org/officeDocument/2006/relationships/tags" Target="../tags/tag122.xml"/><Relationship Id="rId16" Type="http://schemas.openxmlformats.org/officeDocument/2006/relationships/tags" Target="../tags/tag121.xml"/><Relationship Id="rId15" Type="http://schemas.openxmlformats.org/officeDocument/2006/relationships/tags" Target="../tags/tag120.xml"/><Relationship Id="rId14" Type="http://schemas.openxmlformats.org/officeDocument/2006/relationships/tags" Target="../tags/tag119.xml"/><Relationship Id="rId13" Type="http://schemas.openxmlformats.org/officeDocument/2006/relationships/tags" Target="../tags/tag118.xml"/><Relationship Id="rId12" Type="http://schemas.openxmlformats.org/officeDocument/2006/relationships/tags" Target="../tags/tag117.xml"/><Relationship Id="rId11" Type="http://schemas.openxmlformats.org/officeDocument/2006/relationships/tags" Target="../tags/tag116.xml"/><Relationship Id="rId10" Type="http://schemas.openxmlformats.org/officeDocument/2006/relationships/image" Target="../media/image35.png"/><Relationship Id="rId1" Type="http://schemas.openxmlformats.org/officeDocument/2006/relationships/image" Target="../media/image82.png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3.png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4.png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5.png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6.png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7.png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8.png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9.png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53.xml"/><Relationship Id="rId1" Type="http://schemas.openxmlformats.org/officeDocument/2006/relationships/image" Target="../media/image91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54.xml"/><Relationship Id="rId1" Type="http://schemas.openxmlformats.org/officeDocument/2006/relationships/image" Target="../media/image92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55.xml"/><Relationship Id="rId1" Type="http://schemas.openxmlformats.org/officeDocument/2006/relationships/image" Target="../media/image93.png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4.png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5.png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7.png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8.png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9.png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0.png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1.png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2.png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/>
          <a:p>
            <a:fld id="{C121441E-D649-40A1-8EB9-D2DA45108A4A}" type="datetime1">
              <a:rPr lang="zh-CN" altLang="en-US"/>
            </a:fld>
            <a:endParaRPr lang="en-US" altLang="zh-CN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/>
          <a:p>
            <a:fld id="{E431D1EE-F8D4-4C8E-943E-51C6A46108D1}" type="slidenum">
              <a:rPr lang="en-US" altLang="zh-CN"/>
            </a:fld>
            <a:endParaRPr lang="en-US" altLang="zh-CN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533400" y="1828800"/>
            <a:ext cx="6792913" cy="1066800"/>
          </a:xfrm>
        </p:spPr>
        <p:txBody>
          <a:bodyPr/>
          <a:lstStyle/>
          <a:p>
            <a:pPr algn="ctr"/>
            <a:r>
              <a:rPr lang="zh-CN" sz="4600" dirty="0">
                <a:latin typeface="Comic Sans MS" panose="030F0702030302020204" pitchFamily="66" charset="0"/>
              </a:rPr>
              <a:t>命题逻辑（一）</a:t>
            </a:r>
            <a:endParaRPr lang="zh-CN" sz="4600" dirty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合取联结词</a:t>
            </a:r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altLang="en-US" b="1"/>
                  <a:t>定义</a:t>
                </a:r>
                <a:r>
                  <a:rPr lang="en-US" altLang="zh-CN" b="1"/>
                  <a:t>1.2.  </a:t>
                </a:r>
                <a:r>
                  <a:rPr lang="zh-CN" altLang="en-US"/>
                  <a:t>设</a:t>
                </a:r>
                <a:r>
                  <a:rPr lang="en-US" altLang="zh-CN"/>
                  <a:t>p</a:t>
                </a:r>
                <a:r>
                  <a:rPr lang="zh-CN" altLang="en-US"/>
                  <a:t>、</a:t>
                </a:r>
                <a:r>
                  <a:rPr lang="en-US" altLang="zh-CN"/>
                  <a:t>q</a:t>
                </a:r>
                <a:r>
                  <a:rPr lang="zh-CN" altLang="en-US"/>
                  <a:t>为两个命题，复合命题</a:t>
                </a:r>
                <a:r>
                  <a:rPr lang="en-US" altLang="zh-CN"/>
                  <a:t>“p</a:t>
                </a:r>
                <a:r>
                  <a:rPr lang="zh-CN" altLang="en-US"/>
                  <a:t>且</a:t>
                </a:r>
                <a:r>
                  <a:rPr lang="en-US" altLang="zh-CN"/>
                  <a:t>q”</a:t>
                </a:r>
                <a:r>
                  <a:rPr lang="zh-CN" altLang="en-US"/>
                  <a:t>称为</a:t>
                </a:r>
                <a:r>
                  <a:rPr lang="en-US" altLang="zh-CN"/>
                  <a:t>p</a:t>
                </a:r>
                <a:r>
                  <a:rPr lang="zh-CN" altLang="en-US"/>
                  <a:t>、</a:t>
                </a:r>
                <a:r>
                  <a:rPr lang="en-US" altLang="zh-CN"/>
                  <a:t>q</a:t>
                </a:r>
                <a:r>
                  <a:rPr lang="zh-CN" altLang="en-US"/>
                  <a:t>的</a:t>
                </a:r>
                <a:r>
                  <a:rPr lang="zh-CN" altLang="en-US" b="1">
                    <a:solidFill>
                      <a:schemeClr val="accent5"/>
                    </a:solidFill>
                  </a:rPr>
                  <a:t>合取</a:t>
                </a:r>
                <a:r>
                  <a:rPr lang="zh-CN" altLang="en-US" b="1">
                    <a:solidFill>
                      <a:schemeClr val="accent5"/>
                    </a:solidFill>
                    <a:sym typeface="+mn-ea"/>
                  </a:rPr>
                  <a:t>式</a:t>
                </a:r>
                <a:r>
                  <a:rPr lang="zh-CN" altLang="en-US">
                    <a:sym typeface="+mn-ea"/>
                  </a:rPr>
                  <a:t>（简称</a:t>
                </a:r>
                <a:r>
                  <a:rPr lang="zh-CN" altLang="en-US" b="1">
                    <a:solidFill>
                      <a:schemeClr val="accent5"/>
                    </a:solidFill>
                    <a:sym typeface="+mn-ea"/>
                  </a:rPr>
                  <a:t>合取</a:t>
                </a:r>
                <a:r>
                  <a:rPr lang="zh-CN" altLang="en-US">
                    <a:sym typeface="+mn-ea"/>
                  </a:rPr>
                  <a:t>）</a:t>
                </a:r>
                <a:r>
                  <a:rPr lang="zh-CN" altLang="en-US"/>
                  <a:t>，记为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𝑝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∧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𝑞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，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“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∧</m:t>
                    </m:r>
                  </m:oMath>
                </a14:m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”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称为合取联结词。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表格 5"/>
              <p:cNvGraphicFramePr/>
              <p:nvPr>
                <p:custDataLst>
                  <p:tags r:id="rId2"/>
                </p:custDataLst>
              </p:nvPr>
            </p:nvGraphicFramePr>
            <p:xfrm>
              <a:off x="2574608" y="2947035"/>
              <a:ext cx="3846195" cy="22860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82065"/>
                    <a:gridCol w="1282065"/>
                    <a:gridCol w="1282065"/>
                  </a:tblGrid>
                  <a:tr h="457200"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 sz="1800"/>
                            <a:t>p</a:t>
                          </a:r>
                          <a:endParaRPr lang="en-US" altLang="zh-CN" sz="180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 sz="1800"/>
                            <a:t>q</a:t>
                          </a:r>
                          <a:endParaRPr lang="en-US" altLang="zh-CN" sz="180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8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𝑝</m:t>
                                </m:r>
                                <m:r>
                                  <a:rPr lang="en-US" altLang="zh-CN" sz="18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∧</m:t>
                                </m:r>
                                <m:r>
                                  <a:rPr lang="en-US" altLang="zh-CN" sz="18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𝑞</m:t>
                                </m:r>
                              </m:oMath>
                            </m:oMathPara>
                          </a14:m>
                          <a:endParaRPr lang="zh-CN" altLang="en-US" sz="1800"/>
                        </a:p>
                      </a:txBody>
                      <a:tcPr marL="68580" marR="68580" marT="34290" marB="34290"/>
                    </a:tc>
                  </a:tr>
                  <a:tr h="457200"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 sz="1800"/>
                            <a:t>0</a:t>
                          </a:r>
                          <a:endParaRPr lang="en-US" altLang="zh-CN" sz="180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 sz="1800"/>
                            <a:t>0</a:t>
                          </a:r>
                          <a:endParaRPr lang="en-US" altLang="zh-CN" sz="180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 sz="1800"/>
                            <a:t>0</a:t>
                          </a:r>
                          <a:endParaRPr lang="en-US" altLang="zh-CN" sz="1800"/>
                        </a:p>
                      </a:txBody>
                      <a:tcPr marL="68580" marR="68580" marT="34290" marB="34290"/>
                    </a:tc>
                  </a:tr>
                  <a:tr h="457200"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 sz="1800"/>
                            <a:t>0</a:t>
                          </a:r>
                          <a:endParaRPr lang="en-US" altLang="zh-CN" sz="180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 sz="1800"/>
                            <a:t>1</a:t>
                          </a:r>
                          <a:endParaRPr lang="en-US" altLang="zh-CN" sz="180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 sz="1800"/>
                            <a:t>0</a:t>
                          </a:r>
                          <a:endParaRPr lang="en-US" altLang="zh-CN" sz="1800"/>
                        </a:p>
                      </a:txBody>
                      <a:tcPr marL="68580" marR="68580" marT="34290" marB="34290"/>
                    </a:tc>
                  </a:tr>
                  <a:tr h="457200"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 sz="1800"/>
                            <a:t>1</a:t>
                          </a:r>
                          <a:endParaRPr lang="en-US" altLang="zh-CN" sz="180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 sz="1800"/>
                            <a:t>0</a:t>
                          </a:r>
                          <a:endParaRPr lang="en-US" altLang="zh-CN" sz="180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 sz="1800"/>
                            <a:t>0</a:t>
                          </a:r>
                          <a:endParaRPr lang="en-US" altLang="zh-CN" sz="1800"/>
                        </a:p>
                      </a:txBody>
                      <a:tcPr marL="68580" marR="68580" marT="34290" marB="34290"/>
                    </a:tc>
                  </a:tr>
                  <a:tr h="457200"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 sz="1800"/>
                            <a:t>1</a:t>
                          </a:r>
                          <a:endParaRPr lang="en-US" altLang="zh-CN" sz="180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 sz="1800"/>
                            <a:t>1</a:t>
                          </a:r>
                          <a:endParaRPr lang="en-US" altLang="zh-CN" sz="180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 sz="1800"/>
                            <a:t>1</a:t>
                          </a:r>
                          <a:endParaRPr lang="en-US" altLang="zh-CN" sz="1800"/>
                        </a:p>
                      </a:txBody>
                      <a:tcPr marL="68580" marR="68580" marT="34290" marB="34290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表格 5"/>
              <p:cNvGraphicFramePr/>
              <p:nvPr>
                <p:custDataLst>
                  <p:tags r:id="rId3"/>
                </p:custDataLst>
              </p:nvPr>
            </p:nvGraphicFramePr>
            <p:xfrm>
              <a:off x="2574608" y="2947035"/>
              <a:ext cx="3846195" cy="22860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82065"/>
                    <a:gridCol w="1282065"/>
                    <a:gridCol w="1282065"/>
                  </a:tblGrid>
                  <a:tr h="457200"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 sz="1800"/>
                            <a:t>p</a:t>
                          </a:r>
                          <a:endParaRPr lang="en-US" altLang="zh-CN" sz="180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 sz="1800"/>
                            <a:t>q</a:t>
                          </a:r>
                          <a:endParaRPr lang="en-US" altLang="zh-CN" sz="180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8580" marR="68580" marT="34290" marB="34290">
                        <a:blipFill>
                          <a:blip r:embed="rId4"/>
                        </a:blipFill>
                      </a:tcPr>
                    </a:tc>
                  </a:tr>
                  <a:tr h="457200"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 sz="1800"/>
                            <a:t>0</a:t>
                          </a:r>
                          <a:endParaRPr lang="en-US" altLang="zh-CN" sz="180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 sz="1800"/>
                            <a:t>0</a:t>
                          </a:r>
                          <a:endParaRPr lang="en-US" altLang="zh-CN" sz="180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 sz="1800"/>
                            <a:t>0</a:t>
                          </a:r>
                          <a:endParaRPr lang="en-US" altLang="zh-CN" sz="1800"/>
                        </a:p>
                      </a:txBody>
                      <a:tcPr marL="68580" marR="68580" marT="34290" marB="34290"/>
                    </a:tc>
                  </a:tr>
                  <a:tr h="457200"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 sz="1800"/>
                            <a:t>0</a:t>
                          </a:r>
                          <a:endParaRPr lang="en-US" altLang="zh-CN" sz="180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 sz="1800"/>
                            <a:t>1</a:t>
                          </a:r>
                          <a:endParaRPr lang="en-US" altLang="zh-CN" sz="180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 sz="1800"/>
                            <a:t>0</a:t>
                          </a:r>
                          <a:endParaRPr lang="en-US" altLang="zh-CN" sz="1800"/>
                        </a:p>
                      </a:txBody>
                      <a:tcPr marL="68580" marR="68580" marT="34290" marB="34290"/>
                    </a:tc>
                  </a:tr>
                  <a:tr h="457200"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 sz="1800"/>
                            <a:t>1</a:t>
                          </a:r>
                          <a:endParaRPr lang="en-US" altLang="zh-CN" sz="180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 sz="1800"/>
                            <a:t>0</a:t>
                          </a:r>
                          <a:endParaRPr lang="en-US" altLang="zh-CN" sz="180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 sz="1800"/>
                            <a:t>0</a:t>
                          </a:r>
                          <a:endParaRPr lang="en-US" altLang="zh-CN" sz="1800"/>
                        </a:p>
                      </a:txBody>
                      <a:tcPr marL="68580" marR="68580" marT="34290" marB="34290"/>
                    </a:tc>
                  </a:tr>
                  <a:tr h="457200"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 sz="1800"/>
                            <a:t>1</a:t>
                          </a:r>
                          <a:endParaRPr lang="en-US" altLang="zh-CN" sz="180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 sz="1800"/>
                            <a:t>1</a:t>
                          </a:r>
                          <a:endParaRPr lang="en-US" altLang="zh-CN" sz="180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 sz="1800"/>
                            <a:t>1</a:t>
                          </a:r>
                          <a:endParaRPr lang="en-US" altLang="zh-CN" sz="1800"/>
                        </a:p>
                      </a:txBody>
                      <a:tcPr marL="68580" marR="68580" marT="34290" marB="34290"/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文本框 3"/>
              <p:cNvSpPr txBox="1"/>
              <p:nvPr/>
            </p:nvSpPr>
            <p:spPr>
              <a:xfrm>
                <a:off x="6146800" y="3547110"/>
                <a:ext cx="2163445" cy="6451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algn="ctr"/>
                <a14:m>
                  <m:oMath xmlns:m="http://schemas.openxmlformats.org/officeDocument/2006/math">
                    <m:r>
                      <a:rPr lang="en-US" altLang="zh-CN" sz="1800" i="1">
                        <a:latin typeface="Cambria Math" panose="02040503050406030204" charset="0"/>
                        <a:cs typeface="Cambria Math" panose="02040503050406030204" charset="0"/>
                      </a:rPr>
                      <m:t>𝑝</m:t>
                    </m:r>
                    <m:r>
                      <a:rPr lang="en-US" altLang="zh-CN" sz="1800" i="1">
                        <a:latin typeface="Cambria Math" panose="02040503050406030204" charset="0"/>
                        <a:cs typeface="Cambria Math" panose="02040503050406030204" charset="0"/>
                      </a:rPr>
                      <m:t>∧</m:t>
                    </m:r>
                    <m:r>
                      <a:rPr lang="en-US" altLang="zh-CN" sz="1800" i="1">
                        <a:latin typeface="Cambria Math" panose="02040503050406030204" charset="0"/>
                        <a:cs typeface="Cambria Math" panose="02040503050406030204" charset="0"/>
                      </a:rPr>
                      <m:t>𝑞</m:t>
                    </m:r>
                  </m:oMath>
                </a14:m>
                <a:r>
                  <a:rPr lang="zh-CN" altLang="en-US" sz="1800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为真当且仅当</a:t>
                </a:r>
                <a:r>
                  <a:rPr lang="en-US" altLang="zh-CN" sz="1800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p</a:t>
                </a:r>
                <a:r>
                  <a:rPr lang="zh-CN" altLang="en-US" sz="1800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和</a:t>
                </a:r>
                <a:r>
                  <a:rPr lang="en-US" altLang="zh-CN" sz="1800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q</a:t>
                </a:r>
                <a:r>
                  <a:rPr lang="zh-CN" altLang="en-US" sz="1800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均为真</a:t>
                </a:r>
                <a:endParaRPr lang="zh-CN" altLang="en-US" sz="1800"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</p:txBody>
          </p:sp>
        </mc:Choice>
        <mc:Fallback>
          <p:sp>
            <p:nvSpPr>
              <p:cNvPr id="4" name="文本框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6800" y="3547110"/>
                <a:ext cx="2163445" cy="64516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  <p:bldLst>
      <p:bldP spid="4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析取联结词</a:t>
            </a:r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altLang="en-US" b="1"/>
                  <a:t>定义</a:t>
                </a:r>
                <a:r>
                  <a:rPr lang="en-US" altLang="zh-CN" b="1"/>
                  <a:t>1.3.  </a:t>
                </a:r>
                <a:r>
                  <a:rPr lang="zh-CN" altLang="en-US"/>
                  <a:t>设</a:t>
                </a:r>
                <a:r>
                  <a:rPr lang="en-US" altLang="zh-CN"/>
                  <a:t>p</a:t>
                </a:r>
                <a:r>
                  <a:rPr lang="zh-CN" altLang="en-US"/>
                  <a:t>、</a:t>
                </a:r>
                <a:r>
                  <a:rPr lang="en-US" altLang="zh-CN"/>
                  <a:t>q</a:t>
                </a:r>
                <a:r>
                  <a:rPr lang="zh-CN" altLang="en-US"/>
                  <a:t>为两个命题，复合命题</a:t>
                </a:r>
                <a:r>
                  <a:rPr lang="en-US" altLang="zh-CN"/>
                  <a:t>“p</a:t>
                </a:r>
                <a:r>
                  <a:rPr lang="zh-CN" altLang="en-US"/>
                  <a:t>或</a:t>
                </a:r>
                <a:r>
                  <a:rPr lang="en-US" altLang="zh-CN"/>
                  <a:t>q”</a:t>
                </a:r>
                <a:r>
                  <a:rPr lang="zh-CN" altLang="en-US"/>
                  <a:t>称为</a:t>
                </a:r>
                <a:r>
                  <a:rPr lang="en-US" altLang="zh-CN"/>
                  <a:t>p</a:t>
                </a:r>
                <a:r>
                  <a:rPr lang="zh-CN" altLang="en-US"/>
                  <a:t>、</a:t>
                </a:r>
                <a:r>
                  <a:rPr lang="en-US" altLang="zh-CN"/>
                  <a:t>q</a:t>
                </a:r>
                <a:r>
                  <a:rPr lang="zh-CN" altLang="en-US"/>
                  <a:t>的</a:t>
                </a:r>
                <a:r>
                  <a:rPr lang="zh-CN" altLang="en-US" b="1">
                    <a:solidFill>
                      <a:schemeClr val="accent5"/>
                    </a:solidFill>
                  </a:rPr>
                  <a:t>析取</a:t>
                </a:r>
                <a:r>
                  <a:rPr lang="zh-CN" altLang="en-US" b="1">
                    <a:solidFill>
                      <a:schemeClr val="accent5"/>
                    </a:solidFill>
                    <a:sym typeface="+mn-ea"/>
                  </a:rPr>
                  <a:t>式</a:t>
                </a:r>
                <a:r>
                  <a:rPr lang="zh-CN" altLang="en-US">
                    <a:sym typeface="+mn-ea"/>
                  </a:rPr>
                  <a:t>（简称</a:t>
                </a:r>
                <a:r>
                  <a:rPr lang="zh-CN" altLang="en-US" b="1">
                    <a:solidFill>
                      <a:schemeClr val="accent5"/>
                    </a:solidFill>
                    <a:sym typeface="+mn-ea"/>
                  </a:rPr>
                  <a:t>析取</a:t>
                </a:r>
                <a:r>
                  <a:rPr lang="zh-CN" altLang="en-US">
                    <a:sym typeface="+mn-ea"/>
                  </a:rPr>
                  <a:t>）</a:t>
                </a:r>
                <a:r>
                  <a:rPr lang="zh-CN" altLang="en-US"/>
                  <a:t>，记为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𝑝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∨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𝑞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，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“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∨</m:t>
                    </m:r>
                  </m:oMath>
                </a14:m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”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称为析取联结词。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表格 5"/>
              <p:cNvGraphicFramePr/>
              <p:nvPr>
                <p:custDataLst>
                  <p:tags r:id="rId2"/>
                </p:custDataLst>
              </p:nvPr>
            </p:nvGraphicFramePr>
            <p:xfrm>
              <a:off x="2574608" y="2947035"/>
              <a:ext cx="3846195" cy="22860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82065"/>
                    <a:gridCol w="1282065"/>
                    <a:gridCol w="1282065"/>
                  </a:tblGrid>
                  <a:tr h="457200"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 sz="1800"/>
                            <a:t>p</a:t>
                          </a:r>
                          <a:endParaRPr lang="en-US" altLang="zh-CN" sz="180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 sz="1800"/>
                            <a:t>q</a:t>
                          </a:r>
                          <a:endParaRPr lang="en-US" altLang="zh-CN" sz="180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8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𝑝</m:t>
                                </m:r>
                                <m:r>
                                  <a:rPr lang="en-US" altLang="zh-CN" sz="18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∨</m:t>
                                </m:r>
                                <m:r>
                                  <a:rPr lang="en-US" altLang="zh-CN" sz="18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𝑞</m:t>
                                </m:r>
                              </m:oMath>
                            </m:oMathPara>
                          </a14:m>
                          <a:endParaRPr lang="zh-CN" altLang="en-US" sz="1800"/>
                        </a:p>
                      </a:txBody>
                      <a:tcPr marL="68580" marR="68580" marT="34290" marB="34290"/>
                    </a:tc>
                  </a:tr>
                  <a:tr h="457200"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 sz="1800"/>
                            <a:t>0</a:t>
                          </a:r>
                          <a:endParaRPr lang="en-US" altLang="zh-CN" sz="180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 sz="1800"/>
                            <a:t>0</a:t>
                          </a:r>
                          <a:endParaRPr lang="en-US" altLang="zh-CN" sz="180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 sz="1800"/>
                            <a:t>0</a:t>
                          </a:r>
                          <a:endParaRPr lang="en-US" altLang="zh-CN" sz="1800"/>
                        </a:p>
                      </a:txBody>
                      <a:tcPr marL="68580" marR="68580" marT="34290" marB="34290"/>
                    </a:tc>
                  </a:tr>
                  <a:tr h="457200"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 sz="1800"/>
                            <a:t>0</a:t>
                          </a:r>
                          <a:endParaRPr lang="en-US" altLang="zh-CN" sz="180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 sz="1800"/>
                            <a:t>1</a:t>
                          </a:r>
                          <a:endParaRPr lang="en-US" altLang="zh-CN" sz="180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 sz="1800"/>
                            <a:t>1</a:t>
                          </a:r>
                          <a:endParaRPr lang="en-US" altLang="zh-CN" sz="1800"/>
                        </a:p>
                      </a:txBody>
                      <a:tcPr marL="68580" marR="68580" marT="34290" marB="34290"/>
                    </a:tc>
                  </a:tr>
                  <a:tr h="457200"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 sz="1800"/>
                            <a:t>1</a:t>
                          </a:r>
                          <a:endParaRPr lang="en-US" altLang="zh-CN" sz="180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 sz="1800"/>
                            <a:t>0</a:t>
                          </a:r>
                          <a:endParaRPr lang="en-US" altLang="zh-CN" sz="180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 sz="1800"/>
                            <a:t>1</a:t>
                          </a:r>
                          <a:endParaRPr lang="en-US" altLang="zh-CN" sz="1800"/>
                        </a:p>
                      </a:txBody>
                      <a:tcPr marL="68580" marR="68580" marT="34290" marB="34290"/>
                    </a:tc>
                  </a:tr>
                  <a:tr h="457200"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 sz="1800"/>
                            <a:t>1</a:t>
                          </a:r>
                          <a:endParaRPr lang="en-US" altLang="zh-CN" sz="180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 sz="1800"/>
                            <a:t>1</a:t>
                          </a:r>
                          <a:endParaRPr lang="en-US" altLang="zh-CN" sz="180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 sz="1800"/>
                            <a:t>1</a:t>
                          </a:r>
                          <a:endParaRPr lang="en-US" altLang="zh-CN" sz="1800"/>
                        </a:p>
                      </a:txBody>
                      <a:tcPr marL="68580" marR="68580" marT="34290" marB="34290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表格 5"/>
              <p:cNvGraphicFramePr/>
              <p:nvPr>
                <p:custDataLst>
                  <p:tags r:id="rId3"/>
                </p:custDataLst>
              </p:nvPr>
            </p:nvGraphicFramePr>
            <p:xfrm>
              <a:off x="2574608" y="2947035"/>
              <a:ext cx="3846195" cy="22860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82065"/>
                    <a:gridCol w="1282065"/>
                    <a:gridCol w="1282065"/>
                  </a:tblGrid>
                  <a:tr h="457200"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 sz="1800"/>
                            <a:t>p</a:t>
                          </a:r>
                          <a:endParaRPr lang="en-US" altLang="zh-CN" sz="180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 sz="1800"/>
                            <a:t>q</a:t>
                          </a:r>
                          <a:endParaRPr lang="en-US" altLang="zh-CN" sz="180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8580" marR="68580" marT="34290" marB="34290">
                        <a:blipFill>
                          <a:blip r:embed="rId4"/>
                        </a:blipFill>
                      </a:tcPr>
                    </a:tc>
                  </a:tr>
                  <a:tr h="457200"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 sz="1800"/>
                            <a:t>0</a:t>
                          </a:r>
                          <a:endParaRPr lang="en-US" altLang="zh-CN" sz="180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 sz="1800"/>
                            <a:t>0</a:t>
                          </a:r>
                          <a:endParaRPr lang="en-US" altLang="zh-CN" sz="180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 sz="1800"/>
                            <a:t>0</a:t>
                          </a:r>
                          <a:endParaRPr lang="en-US" altLang="zh-CN" sz="1800"/>
                        </a:p>
                      </a:txBody>
                      <a:tcPr marL="68580" marR="68580" marT="34290" marB="34290"/>
                    </a:tc>
                  </a:tr>
                  <a:tr h="457200"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 sz="1800"/>
                            <a:t>0</a:t>
                          </a:r>
                          <a:endParaRPr lang="en-US" altLang="zh-CN" sz="180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 sz="1800"/>
                            <a:t>1</a:t>
                          </a:r>
                          <a:endParaRPr lang="en-US" altLang="zh-CN" sz="180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 sz="1800"/>
                            <a:t>1</a:t>
                          </a:r>
                          <a:endParaRPr lang="en-US" altLang="zh-CN" sz="1800"/>
                        </a:p>
                      </a:txBody>
                      <a:tcPr marL="68580" marR="68580" marT="34290" marB="34290"/>
                    </a:tc>
                  </a:tr>
                  <a:tr h="457200"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 sz="1800"/>
                            <a:t>1</a:t>
                          </a:r>
                          <a:endParaRPr lang="en-US" altLang="zh-CN" sz="180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 sz="1800"/>
                            <a:t>0</a:t>
                          </a:r>
                          <a:endParaRPr lang="en-US" altLang="zh-CN" sz="180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 sz="1800"/>
                            <a:t>1</a:t>
                          </a:r>
                          <a:endParaRPr lang="en-US" altLang="zh-CN" sz="1800"/>
                        </a:p>
                      </a:txBody>
                      <a:tcPr marL="68580" marR="68580" marT="34290" marB="34290"/>
                    </a:tc>
                  </a:tr>
                  <a:tr h="457200"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 sz="1800"/>
                            <a:t>1</a:t>
                          </a:r>
                          <a:endParaRPr lang="en-US" altLang="zh-CN" sz="180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 sz="1800"/>
                            <a:t>1</a:t>
                          </a:r>
                          <a:endParaRPr lang="en-US" altLang="zh-CN" sz="180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 sz="1800"/>
                            <a:t>1</a:t>
                          </a:r>
                          <a:endParaRPr lang="en-US" altLang="zh-CN" sz="1800"/>
                        </a:p>
                      </a:txBody>
                      <a:tcPr marL="68580" marR="68580" marT="34290" marB="34290"/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文本框 3"/>
              <p:cNvSpPr txBox="1"/>
              <p:nvPr/>
            </p:nvSpPr>
            <p:spPr>
              <a:xfrm>
                <a:off x="6248400" y="3581400"/>
                <a:ext cx="2081530" cy="6451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algn="ctr"/>
                <a14:m>
                  <m:oMath xmlns:m="http://schemas.openxmlformats.org/officeDocument/2006/math">
                    <m:r>
                      <a:rPr lang="en-US" altLang="zh-CN" sz="1800" i="1">
                        <a:latin typeface="Cambria Math" panose="02040503050406030204" charset="0"/>
                        <a:cs typeface="Cambria Math" panose="02040503050406030204" charset="0"/>
                      </a:rPr>
                      <m:t>𝑝</m:t>
                    </m:r>
                    <m:r>
                      <a:rPr lang="en-US" altLang="zh-CN" sz="1800" i="1">
                        <a:latin typeface="Cambria Math" panose="02040503050406030204" charset="0"/>
                        <a:cs typeface="Cambria Math" panose="02040503050406030204" charset="0"/>
                      </a:rPr>
                      <m:t>∨</m:t>
                    </m:r>
                    <m:r>
                      <a:rPr lang="en-US" altLang="zh-CN" sz="1800" i="1">
                        <a:latin typeface="Cambria Math" panose="02040503050406030204" charset="0"/>
                        <a:cs typeface="Cambria Math" panose="02040503050406030204" charset="0"/>
                      </a:rPr>
                      <m:t>𝑞</m:t>
                    </m:r>
                  </m:oMath>
                </a14:m>
                <a:r>
                  <a:rPr lang="zh-CN" altLang="en-US" sz="1800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为真当</a:t>
                </a:r>
                <a:r>
                  <a:rPr lang="en-US" altLang="zh-CN" sz="1800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p</a:t>
                </a:r>
                <a:r>
                  <a:rPr lang="zh-CN" altLang="en-US" sz="1800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与</a:t>
                </a:r>
                <a:r>
                  <a:rPr lang="en-US" altLang="zh-CN" sz="1800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q</a:t>
                </a:r>
                <a:r>
                  <a:rPr lang="zh-CN" altLang="en-US" sz="1800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中至少一个为真</a:t>
                </a:r>
                <a:endParaRPr lang="zh-CN" altLang="en-US" sz="1800"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</p:txBody>
          </p:sp>
        </mc:Choice>
        <mc:Fallback>
          <p:sp>
            <p:nvSpPr>
              <p:cNvPr id="4" name="文本框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8400" y="3581400"/>
                <a:ext cx="2081530" cy="64516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  <p:bldLst>
      <p:bldP spid="4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“</a:t>
            </a:r>
            <a:r>
              <a:rPr lang="zh-CN" altLang="en-US"/>
              <a:t>或</a:t>
            </a:r>
            <a:r>
              <a:rPr lang="en-US" altLang="zh-CN"/>
              <a:t>”</a:t>
            </a:r>
            <a:r>
              <a:rPr lang="zh-CN" altLang="en-US"/>
              <a:t>与</a:t>
            </a:r>
            <a:r>
              <a:rPr lang="en-US" altLang="zh-CN"/>
              <a:t>“</a:t>
            </a:r>
            <a:r>
              <a:rPr lang="zh-CN" altLang="en-US"/>
              <a:t>异或</a:t>
            </a:r>
            <a:r>
              <a:rPr lang="en-US" altLang="zh-CN"/>
              <a:t>”</a:t>
            </a:r>
            <a:endParaRPr lang="en-US" altLang="zh-CN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p>
                <a:r>
                  <a:rPr lang="zh-CN" altLang="en-US"/>
                  <a:t>日常用语中</a:t>
                </a:r>
                <a:r>
                  <a:rPr lang="en-US" altLang="zh-CN"/>
                  <a:t>“</a:t>
                </a:r>
                <a:r>
                  <a:rPr lang="zh-CN" altLang="en-US"/>
                  <a:t>或</a:t>
                </a:r>
                <a:r>
                  <a:rPr lang="en-US" altLang="zh-CN"/>
                  <a:t>”</a:t>
                </a:r>
                <a:r>
                  <a:rPr lang="zh-CN" altLang="en-US"/>
                  <a:t>有两种含义，如：</a:t>
                </a:r>
                <a:endParaRPr lang="zh-CN" altLang="en-US"/>
              </a:p>
              <a:p>
                <a:pPr lvl="1"/>
                <a:r>
                  <a:rPr lang="zh-CN" altLang="en-US"/>
                  <a:t>下周在一食堂或二食堂吃饭；</a:t>
                </a:r>
                <a:endParaRPr lang="zh-CN" altLang="en-US"/>
              </a:p>
              <a:p>
                <a:pPr lvl="1"/>
                <a:r>
                  <a:rPr lang="zh-CN" altLang="en-US"/>
                  <a:t>下一餐在一食堂或二食堂吃。</a:t>
                </a:r>
                <a:endParaRPr lang="zh-CN" altLang="en-US"/>
              </a:p>
              <a:p>
                <a:r>
                  <a:rPr lang="zh-CN" altLang="en-US"/>
                  <a:t>当构成它们的简单命题均为真时，前者为真，后者为假。</a:t>
                </a:r>
                <a:endParaRPr lang="zh-CN" altLang="en-US"/>
              </a:p>
              <a:p>
                <a:r>
                  <a:rPr lang="zh-CN" altLang="en-US"/>
                  <a:t>前者称为</a:t>
                </a:r>
                <a:r>
                  <a:rPr lang="en-US" altLang="zh-CN"/>
                  <a:t>“</a:t>
                </a:r>
                <a:r>
                  <a:rPr lang="zh-CN" altLang="en-US"/>
                  <a:t>相容或</a:t>
                </a:r>
                <a:r>
                  <a:rPr lang="en-US" altLang="zh-CN"/>
                  <a:t>”</a:t>
                </a:r>
                <a:r>
                  <a:rPr lang="zh-CN" altLang="en-US"/>
                  <a:t>，即析取；后者称为</a:t>
                </a:r>
                <a:r>
                  <a:rPr lang="en-US" altLang="zh-CN"/>
                  <a:t>“</a:t>
                </a:r>
                <a:r>
                  <a:rPr lang="zh-CN" altLang="en-US"/>
                  <a:t>相异或</a:t>
                </a:r>
                <a:r>
                  <a:rPr lang="en-US" altLang="zh-CN"/>
                  <a:t>”</a:t>
                </a:r>
                <a:r>
                  <a:rPr lang="zh-CN" altLang="en-US"/>
                  <a:t>，也称异或</a:t>
                </a:r>
                <a:r>
                  <a:rPr lang="en-US" altLang="zh-CN"/>
                  <a:t> (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𝑝</m:t>
                    </m:r>
                    <m:r>
                      <a:rPr lang="en-US" altLang="zh-CN" b="1" i="1">
                        <a:latin typeface="Cambria Math" panose="02040503050406030204" charset="0"/>
                        <a:cs typeface="Cambria Math" panose="02040503050406030204" charset="0"/>
                      </a:rPr>
                      <m:t>⨁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𝑞</m:t>
                    </m:r>
                  </m:oMath>
                </a14:m>
                <a:r>
                  <a:rPr lang="en-US" altLang="zh-CN"/>
                  <a:t>)</a:t>
                </a:r>
                <a:r>
                  <a:rPr lang="zh-CN" altLang="en-US"/>
                  <a:t>。</a:t>
                </a:r>
                <a:endParaRPr lang="zh-CN" altLang="en-US"/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表格 5"/>
              <p:cNvGraphicFramePr/>
              <p:nvPr>
                <p:custDataLst>
                  <p:tags r:id="rId2"/>
                </p:custDataLst>
              </p:nvPr>
            </p:nvGraphicFramePr>
            <p:xfrm>
              <a:off x="2580323" y="3947160"/>
              <a:ext cx="3846195" cy="22860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82065"/>
                    <a:gridCol w="1282065"/>
                    <a:gridCol w="1282065"/>
                  </a:tblGrid>
                  <a:tr h="457200"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 sz="1800"/>
                            <a:t>p</a:t>
                          </a:r>
                          <a:endParaRPr lang="en-US" altLang="zh-CN" sz="180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 sz="1800"/>
                            <a:t>q</a:t>
                          </a:r>
                          <a:endParaRPr lang="en-US" altLang="zh-CN" sz="180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8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𝑝</m:t>
                                </m:r>
                                <m:r>
                                  <a:rPr lang="en-US" altLang="zh-CN" sz="1800" b="1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⨁</m:t>
                                </m:r>
                                <m:r>
                                  <a:rPr lang="en-US" altLang="zh-CN" sz="18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𝑞</m:t>
                                </m:r>
                              </m:oMath>
                            </m:oMathPara>
                          </a14:m>
                          <a:endParaRPr lang="zh-CN" altLang="en-US" sz="1800"/>
                        </a:p>
                      </a:txBody>
                      <a:tcPr marL="68580" marR="68580" marT="34290" marB="34290"/>
                    </a:tc>
                  </a:tr>
                  <a:tr h="457200"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 sz="1800"/>
                            <a:t>0</a:t>
                          </a:r>
                          <a:endParaRPr lang="en-US" altLang="zh-CN" sz="180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 sz="1800"/>
                            <a:t>0</a:t>
                          </a:r>
                          <a:endParaRPr lang="en-US" altLang="zh-CN" sz="180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 sz="1800"/>
                            <a:t>0</a:t>
                          </a:r>
                          <a:endParaRPr lang="en-US" altLang="zh-CN" sz="1800"/>
                        </a:p>
                      </a:txBody>
                      <a:tcPr marL="68580" marR="68580" marT="34290" marB="34290"/>
                    </a:tc>
                  </a:tr>
                  <a:tr h="457200"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 sz="1800"/>
                            <a:t>0</a:t>
                          </a:r>
                          <a:endParaRPr lang="en-US" altLang="zh-CN" sz="180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 sz="1800"/>
                            <a:t>1</a:t>
                          </a:r>
                          <a:endParaRPr lang="en-US" altLang="zh-CN" sz="180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 sz="1800"/>
                            <a:t>1</a:t>
                          </a:r>
                          <a:endParaRPr lang="en-US" altLang="zh-CN" sz="1800"/>
                        </a:p>
                      </a:txBody>
                      <a:tcPr marL="68580" marR="68580" marT="34290" marB="34290"/>
                    </a:tc>
                  </a:tr>
                  <a:tr h="457200"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 sz="1800"/>
                            <a:t>1</a:t>
                          </a:r>
                          <a:endParaRPr lang="en-US" altLang="zh-CN" sz="180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 sz="1800"/>
                            <a:t>0</a:t>
                          </a:r>
                          <a:endParaRPr lang="en-US" altLang="zh-CN" sz="180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 sz="1800"/>
                            <a:t>1</a:t>
                          </a:r>
                          <a:endParaRPr lang="en-US" altLang="zh-CN" sz="1800"/>
                        </a:p>
                      </a:txBody>
                      <a:tcPr marL="68580" marR="68580" marT="34290" marB="34290"/>
                    </a:tc>
                  </a:tr>
                  <a:tr h="457200"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 sz="1800"/>
                            <a:t>1</a:t>
                          </a:r>
                          <a:endParaRPr lang="en-US" altLang="zh-CN" sz="180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 sz="1800"/>
                            <a:t>1</a:t>
                          </a:r>
                          <a:endParaRPr lang="en-US" altLang="zh-CN" sz="180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 sz="1800"/>
                            <a:t>0</a:t>
                          </a:r>
                          <a:endParaRPr lang="en-US" altLang="zh-CN" sz="1800"/>
                        </a:p>
                      </a:txBody>
                      <a:tcPr marL="68580" marR="68580" marT="34290" marB="34290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表格 5"/>
              <p:cNvGraphicFramePr/>
              <p:nvPr>
                <p:custDataLst>
                  <p:tags r:id="rId3"/>
                </p:custDataLst>
              </p:nvPr>
            </p:nvGraphicFramePr>
            <p:xfrm>
              <a:off x="2580323" y="3947160"/>
              <a:ext cx="3846195" cy="22860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82065"/>
                    <a:gridCol w="1282065"/>
                    <a:gridCol w="1282065"/>
                  </a:tblGrid>
                  <a:tr h="457200"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 sz="1800"/>
                            <a:t>p</a:t>
                          </a:r>
                          <a:endParaRPr lang="en-US" altLang="zh-CN" sz="180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 sz="1800"/>
                            <a:t>q</a:t>
                          </a:r>
                          <a:endParaRPr lang="en-US" altLang="zh-CN" sz="180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8580" marR="68580" marT="34290" marB="34290">
                        <a:blipFill>
                          <a:blip r:embed="rId4"/>
                        </a:blipFill>
                      </a:tcPr>
                    </a:tc>
                  </a:tr>
                  <a:tr h="457200"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 sz="1800"/>
                            <a:t>0</a:t>
                          </a:r>
                          <a:endParaRPr lang="en-US" altLang="zh-CN" sz="180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 sz="1800"/>
                            <a:t>0</a:t>
                          </a:r>
                          <a:endParaRPr lang="en-US" altLang="zh-CN" sz="180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 sz="1800"/>
                            <a:t>0</a:t>
                          </a:r>
                          <a:endParaRPr lang="en-US" altLang="zh-CN" sz="1800"/>
                        </a:p>
                      </a:txBody>
                      <a:tcPr marL="68580" marR="68580" marT="34290" marB="34290"/>
                    </a:tc>
                  </a:tr>
                  <a:tr h="457200"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 sz="1800"/>
                            <a:t>0</a:t>
                          </a:r>
                          <a:endParaRPr lang="en-US" altLang="zh-CN" sz="180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 sz="1800"/>
                            <a:t>1</a:t>
                          </a:r>
                          <a:endParaRPr lang="en-US" altLang="zh-CN" sz="180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 sz="1800"/>
                            <a:t>1</a:t>
                          </a:r>
                          <a:endParaRPr lang="en-US" altLang="zh-CN" sz="1800"/>
                        </a:p>
                      </a:txBody>
                      <a:tcPr marL="68580" marR="68580" marT="34290" marB="34290"/>
                    </a:tc>
                  </a:tr>
                  <a:tr h="457200"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 sz="1800"/>
                            <a:t>1</a:t>
                          </a:r>
                          <a:endParaRPr lang="en-US" altLang="zh-CN" sz="180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 sz="1800"/>
                            <a:t>0</a:t>
                          </a:r>
                          <a:endParaRPr lang="en-US" altLang="zh-CN" sz="180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 sz="1800"/>
                            <a:t>1</a:t>
                          </a:r>
                          <a:endParaRPr lang="en-US" altLang="zh-CN" sz="1800"/>
                        </a:p>
                      </a:txBody>
                      <a:tcPr marL="68580" marR="68580" marT="34290" marB="34290"/>
                    </a:tc>
                  </a:tr>
                  <a:tr h="457200"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 sz="1800"/>
                            <a:t>1</a:t>
                          </a:r>
                          <a:endParaRPr lang="en-US" altLang="zh-CN" sz="180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 sz="1800"/>
                            <a:t>1</a:t>
                          </a:r>
                          <a:endParaRPr lang="en-US" altLang="zh-CN" sz="180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 sz="1800"/>
                            <a:t>0</a:t>
                          </a:r>
                          <a:endParaRPr lang="en-US" altLang="zh-CN" sz="1800"/>
                        </a:p>
                      </a:txBody>
                      <a:tcPr marL="68580" marR="68580" marT="34290" marB="34290"/>
                    </a:tc>
                  </a:tr>
                </a:tbl>
              </a:graphicData>
            </a:graphic>
          </p:graphicFrame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蕴含联结词</a:t>
            </a:r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altLang="en-US" b="1"/>
                  <a:t>定义</a:t>
                </a:r>
                <a:r>
                  <a:rPr lang="en-US" altLang="zh-CN" b="1"/>
                  <a:t>1.4.  </a:t>
                </a:r>
                <a:r>
                  <a:rPr lang="zh-CN" altLang="en-US"/>
                  <a:t>设</a:t>
                </a:r>
                <a:r>
                  <a:rPr lang="en-US" altLang="zh-CN"/>
                  <a:t>p</a:t>
                </a:r>
                <a:r>
                  <a:rPr lang="zh-CN" altLang="en-US"/>
                  <a:t>、</a:t>
                </a:r>
                <a:r>
                  <a:rPr lang="en-US" altLang="zh-CN"/>
                  <a:t>q</a:t>
                </a:r>
                <a:r>
                  <a:rPr lang="zh-CN" altLang="en-US"/>
                  <a:t>为命题，复合命题</a:t>
                </a:r>
                <a:r>
                  <a:rPr lang="en-US" altLang="zh-CN"/>
                  <a:t>“</a:t>
                </a:r>
                <a:r>
                  <a:rPr lang="zh-CN" altLang="en-US"/>
                  <a:t>如果</a:t>
                </a:r>
                <a:r>
                  <a:rPr lang="en-US" altLang="zh-CN"/>
                  <a:t>p</a:t>
                </a:r>
                <a:r>
                  <a:rPr lang="zh-CN" altLang="en-US"/>
                  <a:t>，则</a:t>
                </a:r>
                <a:r>
                  <a:rPr lang="en-US" altLang="zh-CN"/>
                  <a:t>q”</a:t>
                </a:r>
                <a:r>
                  <a:rPr lang="zh-CN" altLang="en-US"/>
                  <a:t>称为</a:t>
                </a:r>
                <a:r>
                  <a:rPr lang="en-US" altLang="zh-CN"/>
                  <a:t>p</a:t>
                </a:r>
                <a:r>
                  <a:rPr lang="zh-CN" altLang="en-US"/>
                  <a:t>对</a:t>
                </a:r>
                <a:r>
                  <a:rPr lang="en-US" altLang="zh-CN"/>
                  <a:t>q</a:t>
                </a:r>
                <a:r>
                  <a:rPr lang="zh-CN" altLang="en-US"/>
                  <a:t>的</a:t>
                </a:r>
                <a:r>
                  <a:rPr lang="zh-CN" altLang="en-US" b="1">
                    <a:solidFill>
                      <a:schemeClr val="accent5"/>
                    </a:solidFill>
                  </a:rPr>
                  <a:t>蕴含式</a:t>
                </a:r>
                <a:r>
                  <a:rPr lang="zh-CN" altLang="en-US">
                    <a:sym typeface="+mn-ea"/>
                  </a:rPr>
                  <a:t>（简称</a:t>
                </a:r>
                <a:r>
                  <a:rPr lang="zh-CN" altLang="en-US" b="1">
                    <a:solidFill>
                      <a:schemeClr val="accent5"/>
                    </a:solidFill>
                    <a:sym typeface="+mn-ea"/>
                  </a:rPr>
                  <a:t>蕴含</a:t>
                </a:r>
                <a:r>
                  <a:rPr lang="zh-CN" altLang="en-US">
                    <a:sym typeface="+mn-ea"/>
                  </a:rPr>
                  <a:t>）</a:t>
                </a:r>
                <a:r>
                  <a:rPr lang="zh-CN" altLang="en-US"/>
                  <a:t>，记作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𝑝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→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𝑞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，其中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p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为此蕴含式的</a:t>
                </a:r>
                <a:r>
                  <a:rPr lang="zh-CN" altLang="en-US" b="1">
                    <a:solidFill>
                      <a:schemeClr val="accent5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前件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，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q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为</a:t>
                </a:r>
                <a:r>
                  <a:rPr lang="zh-CN" altLang="en-US" b="1">
                    <a:solidFill>
                      <a:schemeClr val="accent5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后件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，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“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→</m:t>
                    </m:r>
                  </m:oMath>
                </a14:m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”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称为蕴含联结词。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表格 5"/>
              <p:cNvGraphicFramePr/>
              <p:nvPr>
                <p:custDataLst>
                  <p:tags r:id="rId2"/>
                </p:custDataLst>
              </p:nvPr>
            </p:nvGraphicFramePr>
            <p:xfrm>
              <a:off x="2580323" y="3261360"/>
              <a:ext cx="3846195" cy="22860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82065"/>
                    <a:gridCol w="1282065"/>
                    <a:gridCol w="1282065"/>
                  </a:tblGrid>
                  <a:tr h="457200"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 sz="1800"/>
                            <a:t>p</a:t>
                          </a:r>
                          <a:endParaRPr lang="en-US" altLang="zh-CN" sz="180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 sz="1800"/>
                            <a:t>q</a:t>
                          </a:r>
                          <a:endParaRPr lang="en-US" altLang="zh-CN" sz="180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8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𝑝</m:t>
                                </m:r>
                                <m:r>
                                  <a:rPr lang="en-US" altLang="zh-CN" sz="18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→</m:t>
                                </m:r>
                                <m:r>
                                  <a:rPr lang="en-US" altLang="zh-CN" sz="18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𝑞</m:t>
                                </m:r>
                              </m:oMath>
                            </m:oMathPara>
                          </a14:m>
                          <a:endParaRPr lang="zh-CN" altLang="en-US" sz="1800"/>
                        </a:p>
                      </a:txBody>
                      <a:tcPr marL="68580" marR="68580" marT="34290" marB="34290"/>
                    </a:tc>
                  </a:tr>
                  <a:tr h="457200"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 sz="1800"/>
                            <a:t>0</a:t>
                          </a:r>
                          <a:endParaRPr lang="en-US" altLang="zh-CN" sz="180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 sz="1800"/>
                            <a:t>0</a:t>
                          </a:r>
                          <a:endParaRPr lang="en-US" altLang="zh-CN" sz="180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 sz="1800"/>
                            <a:t>1</a:t>
                          </a:r>
                          <a:endParaRPr lang="en-US" altLang="zh-CN" sz="1800"/>
                        </a:p>
                      </a:txBody>
                      <a:tcPr marL="68580" marR="68580" marT="34290" marB="34290"/>
                    </a:tc>
                  </a:tr>
                  <a:tr h="457200"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 sz="1800"/>
                            <a:t>0</a:t>
                          </a:r>
                          <a:endParaRPr lang="en-US" altLang="zh-CN" sz="180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 sz="1800"/>
                            <a:t>1</a:t>
                          </a:r>
                          <a:endParaRPr lang="en-US" altLang="zh-CN" sz="180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 sz="1800"/>
                            <a:t>1</a:t>
                          </a:r>
                          <a:endParaRPr lang="en-US" altLang="zh-CN" sz="1800"/>
                        </a:p>
                      </a:txBody>
                      <a:tcPr marL="68580" marR="68580" marT="34290" marB="34290"/>
                    </a:tc>
                  </a:tr>
                  <a:tr h="457200"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 sz="1800"/>
                            <a:t>1</a:t>
                          </a:r>
                          <a:endParaRPr lang="en-US" altLang="zh-CN" sz="180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 sz="1800"/>
                            <a:t>0</a:t>
                          </a:r>
                          <a:endParaRPr lang="en-US" altLang="zh-CN" sz="180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 sz="1800"/>
                            <a:t>0</a:t>
                          </a:r>
                          <a:endParaRPr lang="en-US" altLang="zh-CN" sz="1800"/>
                        </a:p>
                      </a:txBody>
                      <a:tcPr marL="68580" marR="68580" marT="34290" marB="34290"/>
                    </a:tc>
                  </a:tr>
                  <a:tr h="457200"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 sz="1800"/>
                            <a:t>1</a:t>
                          </a:r>
                          <a:endParaRPr lang="en-US" altLang="zh-CN" sz="180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 sz="1800"/>
                            <a:t>1</a:t>
                          </a:r>
                          <a:endParaRPr lang="en-US" altLang="zh-CN" sz="180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 sz="1800"/>
                            <a:t>1</a:t>
                          </a:r>
                          <a:endParaRPr lang="en-US" altLang="zh-CN" sz="1800"/>
                        </a:p>
                      </a:txBody>
                      <a:tcPr marL="68580" marR="68580" marT="34290" marB="34290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表格 5"/>
              <p:cNvGraphicFramePr/>
              <p:nvPr>
                <p:custDataLst>
                  <p:tags r:id="rId3"/>
                </p:custDataLst>
              </p:nvPr>
            </p:nvGraphicFramePr>
            <p:xfrm>
              <a:off x="2580323" y="3261360"/>
              <a:ext cx="3846195" cy="22860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82065"/>
                    <a:gridCol w="1282065"/>
                    <a:gridCol w="1282065"/>
                  </a:tblGrid>
                  <a:tr h="457200"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 sz="1800"/>
                            <a:t>p</a:t>
                          </a:r>
                          <a:endParaRPr lang="en-US" altLang="zh-CN" sz="180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 sz="1800"/>
                            <a:t>q</a:t>
                          </a:r>
                          <a:endParaRPr lang="en-US" altLang="zh-CN" sz="180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8580" marR="68580" marT="34290" marB="34290">
                        <a:blipFill>
                          <a:blip r:embed="rId4"/>
                        </a:blipFill>
                      </a:tcPr>
                    </a:tc>
                  </a:tr>
                  <a:tr h="457200"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 sz="1800"/>
                            <a:t>0</a:t>
                          </a:r>
                          <a:endParaRPr lang="en-US" altLang="zh-CN" sz="180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 sz="1800"/>
                            <a:t>0</a:t>
                          </a:r>
                          <a:endParaRPr lang="en-US" altLang="zh-CN" sz="180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 sz="1800"/>
                            <a:t>1</a:t>
                          </a:r>
                          <a:endParaRPr lang="en-US" altLang="zh-CN" sz="1800"/>
                        </a:p>
                      </a:txBody>
                      <a:tcPr marL="68580" marR="68580" marT="34290" marB="34290"/>
                    </a:tc>
                  </a:tr>
                  <a:tr h="457200"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 sz="1800"/>
                            <a:t>0</a:t>
                          </a:r>
                          <a:endParaRPr lang="en-US" altLang="zh-CN" sz="180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 sz="1800"/>
                            <a:t>1</a:t>
                          </a:r>
                          <a:endParaRPr lang="en-US" altLang="zh-CN" sz="180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 sz="1800"/>
                            <a:t>1</a:t>
                          </a:r>
                          <a:endParaRPr lang="en-US" altLang="zh-CN" sz="1800"/>
                        </a:p>
                      </a:txBody>
                      <a:tcPr marL="68580" marR="68580" marT="34290" marB="34290"/>
                    </a:tc>
                  </a:tr>
                  <a:tr h="457200"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 sz="1800"/>
                            <a:t>1</a:t>
                          </a:r>
                          <a:endParaRPr lang="en-US" altLang="zh-CN" sz="180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 sz="1800"/>
                            <a:t>0</a:t>
                          </a:r>
                          <a:endParaRPr lang="en-US" altLang="zh-CN" sz="180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 sz="1800"/>
                            <a:t>0</a:t>
                          </a:r>
                          <a:endParaRPr lang="en-US" altLang="zh-CN" sz="1800"/>
                        </a:p>
                      </a:txBody>
                      <a:tcPr marL="68580" marR="68580" marT="34290" marB="34290"/>
                    </a:tc>
                  </a:tr>
                  <a:tr h="457200"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 sz="1800"/>
                            <a:t>1</a:t>
                          </a:r>
                          <a:endParaRPr lang="en-US" altLang="zh-CN" sz="180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 sz="1800"/>
                            <a:t>1</a:t>
                          </a:r>
                          <a:endParaRPr lang="en-US" altLang="zh-CN" sz="180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 sz="1800"/>
                            <a:t>1</a:t>
                          </a:r>
                          <a:endParaRPr lang="en-US" altLang="zh-CN" sz="1800"/>
                        </a:p>
                      </a:txBody>
                      <a:tcPr marL="68580" marR="68580" marT="34290" marB="34290"/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文本框 3"/>
              <p:cNvSpPr txBox="1"/>
              <p:nvPr/>
            </p:nvSpPr>
            <p:spPr>
              <a:xfrm>
                <a:off x="6203156" y="3964305"/>
                <a:ext cx="2490311" cy="6451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algn="ctr"/>
                <a14:m>
                  <m:oMath xmlns:m="http://schemas.openxmlformats.org/officeDocument/2006/math">
                    <m:r>
                      <a:rPr lang="en-US" altLang="zh-CN" sz="1800" i="1">
                        <a:latin typeface="Cambria Math" panose="02040503050406030204" charset="0"/>
                        <a:cs typeface="Cambria Math" panose="02040503050406030204" charset="0"/>
                      </a:rPr>
                      <m:t>𝑝</m:t>
                    </m:r>
                    <m:r>
                      <a:rPr lang="en-US" altLang="zh-CN" sz="1800" i="1">
                        <a:latin typeface="Cambria Math" panose="02040503050406030204" charset="0"/>
                        <a:cs typeface="Cambria Math" panose="02040503050406030204" charset="0"/>
                      </a:rPr>
                      <m:t>→</m:t>
                    </m:r>
                    <m:r>
                      <a:rPr lang="en-US" altLang="zh-CN" sz="1800" i="1">
                        <a:latin typeface="Cambria Math" panose="02040503050406030204" charset="0"/>
                        <a:cs typeface="Cambria Math" panose="02040503050406030204" charset="0"/>
                      </a:rPr>
                      <m:t>𝑞</m:t>
                    </m:r>
                  </m:oMath>
                </a14:m>
                <a:r>
                  <a:rPr lang="zh-CN" altLang="en-US" sz="1800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为假当且仅当</a:t>
                </a:r>
                <a:r>
                  <a:rPr lang="en-US" altLang="zh-CN" sz="1800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p</a:t>
                </a:r>
                <a:r>
                  <a:rPr lang="zh-CN" altLang="en-US" sz="1800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为真</a:t>
                </a:r>
                <a:r>
                  <a:rPr lang="en-US" altLang="zh-CN" sz="1800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q</a:t>
                </a:r>
                <a:r>
                  <a:rPr lang="zh-CN" altLang="en-US" sz="1800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为假</a:t>
                </a:r>
                <a:endParaRPr lang="zh-CN" altLang="en-US" sz="1800"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</p:txBody>
          </p:sp>
        </mc:Choice>
        <mc:Fallback>
          <p:sp>
            <p:nvSpPr>
              <p:cNvPr id="4" name="文本框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3156" y="3964305"/>
                <a:ext cx="2490311" cy="645160"/>
              </a:xfrm>
              <a:prstGeom prst="rect">
                <a:avLst/>
              </a:prstGeom>
              <a:blipFill rotWithShape="1">
                <a:blip r:embed="rId5"/>
                <a:stretch>
                  <a:fillRect l="-19" r="1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sym typeface="+mn-ea"/>
              </a:rPr>
              <a:t>蕴含联结词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/>
              <a:t>日常用语中</a:t>
            </a:r>
            <a:r>
              <a:rPr lang="en-US" altLang="zh-CN"/>
              <a:t>“</a:t>
            </a:r>
            <a:r>
              <a:rPr lang="zh-CN" altLang="en-US"/>
              <a:t>如果</a:t>
            </a:r>
            <a:r>
              <a:rPr lang="en-US" altLang="zh-CN"/>
              <a:t>…</a:t>
            </a:r>
            <a:r>
              <a:rPr lang="zh-CN" altLang="en-US"/>
              <a:t>那么</a:t>
            </a:r>
            <a:r>
              <a:rPr lang="en-US" altLang="zh-CN"/>
              <a:t>…”</a:t>
            </a:r>
            <a:r>
              <a:rPr lang="zh-CN" altLang="en-US"/>
              <a:t>有时指它们所联结的两个命题之间的某种关系，可能具有很多涵义，不在我们所讨论的范围内。</a:t>
            </a:r>
            <a:endParaRPr lang="zh-CN" altLang="en-US"/>
          </a:p>
          <a:p>
            <a:pPr lvl="1"/>
            <a:r>
              <a:rPr lang="zh-CN">
                <a:sym typeface="+mn-ea"/>
              </a:rPr>
              <a:t>如果他来，那么太阳从西边升起了。</a:t>
            </a:r>
            <a:endParaRPr lang="zh-CN">
              <a:sym typeface="+mn-ea"/>
            </a:endParaRPr>
          </a:p>
          <a:p>
            <a:endParaRPr lang="zh-CN">
              <a:sym typeface="+mn-ea"/>
            </a:endParaRPr>
          </a:p>
          <a:p>
            <a:r>
              <a:rPr lang="zh-CN">
                <a:sym typeface="+mn-ea"/>
              </a:rPr>
              <a:t>人们可能会觉得，</a:t>
            </a:r>
            <a:r>
              <a:rPr lang="en-US" altLang="zh-CN">
                <a:sym typeface="+mn-ea"/>
              </a:rPr>
              <a:t>p</a:t>
            </a:r>
            <a:r>
              <a:rPr lang="zh-CN" altLang="en-US">
                <a:sym typeface="+mn-ea"/>
              </a:rPr>
              <a:t>为假的时候，</a:t>
            </a:r>
            <a:r>
              <a:rPr lang="en-US" altLang="zh-CN">
                <a:sym typeface="+mn-ea"/>
              </a:rPr>
              <a:t>“p</a:t>
            </a:r>
            <a:r>
              <a:rPr lang="zh-CN" altLang="en-US">
                <a:sym typeface="+mn-ea"/>
              </a:rPr>
              <a:t>蕴含</a:t>
            </a:r>
            <a:r>
              <a:rPr lang="en-US" altLang="zh-CN">
                <a:sym typeface="+mn-ea"/>
              </a:rPr>
              <a:t>q”</a:t>
            </a:r>
            <a:r>
              <a:rPr lang="zh-CN" altLang="en-US">
                <a:sym typeface="+mn-ea"/>
              </a:rPr>
              <a:t>是没有真假值的，或者这个命题是没有意义的。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sym typeface="+mn-ea"/>
              </a:rPr>
              <a:t>蕴含联结词</a:t>
            </a:r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p>
                <a:r>
                  <a:rPr lang="zh-CN" altLang="en-US">
                    <a:sym typeface="+mn-ea"/>
                  </a:rPr>
                  <a:t>在此处，</a:t>
                </a:r>
                <a:r>
                  <a:rPr lang="en-US" altLang="zh-CN">
                    <a:sym typeface="+mn-ea"/>
                  </a:rPr>
                  <a:t>“p</a:t>
                </a:r>
                <a:r>
                  <a:rPr lang="zh-CN" altLang="en-US">
                    <a:sym typeface="+mn-ea"/>
                  </a:rPr>
                  <a:t>蕴含</a:t>
                </a:r>
                <a:r>
                  <a:rPr lang="en-US" altLang="zh-CN">
                    <a:sym typeface="+mn-ea"/>
                  </a:rPr>
                  <a:t>q”</a:t>
                </a:r>
                <a:r>
                  <a:rPr lang="zh-CN" altLang="en-US">
                    <a:sym typeface="+mn-ea"/>
                  </a:rPr>
                  <a:t>的涵义为</a:t>
                </a:r>
                <a:r>
                  <a:rPr lang="en-US" altLang="zh-CN">
                    <a:sym typeface="+mn-ea"/>
                  </a:rPr>
                  <a:t>“p</a:t>
                </a:r>
                <a:r>
                  <a:rPr lang="zh-CN" altLang="en-US">
                    <a:sym typeface="+mn-ea"/>
                  </a:rPr>
                  <a:t>的真蕴含</a:t>
                </a:r>
                <a:r>
                  <a:rPr lang="en-US" altLang="zh-CN">
                    <a:sym typeface="+mn-ea"/>
                  </a:rPr>
                  <a:t>q</a:t>
                </a:r>
                <a:r>
                  <a:rPr lang="zh-CN" altLang="en-US">
                    <a:sym typeface="+mn-ea"/>
                  </a:rPr>
                  <a:t>的真</a:t>
                </a:r>
                <a:r>
                  <a:rPr lang="en-US" altLang="zh-CN">
                    <a:sym typeface="+mn-ea"/>
                  </a:rPr>
                  <a:t>”</a:t>
                </a:r>
                <a:r>
                  <a:rPr lang="zh-CN" altLang="en-US">
                    <a:sym typeface="+mn-ea"/>
                  </a:rPr>
                  <a:t>，或者</a:t>
                </a:r>
                <a:r>
                  <a:rPr lang="en-US" altLang="zh-CN">
                    <a:sym typeface="+mn-ea"/>
                  </a:rPr>
                  <a:t>“</a:t>
                </a:r>
                <a:r>
                  <a:rPr lang="zh-CN" altLang="en-US">
                    <a:sym typeface="+mn-ea"/>
                  </a:rPr>
                  <a:t>并非</a:t>
                </a:r>
                <a:r>
                  <a:rPr lang="en-US" altLang="zh-CN">
                    <a:sym typeface="+mn-ea"/>
                  </a:rPr>
                  <a:t>p</a:t>
                </a:r>
                <a:r>
                  <a:rPr lang="zh-CN" altLang="en-US">
                    <a:sym typeface="+mn-ea"/>
                  </a:rPr>
                  <a:t>真</a:t>
                </a:r>
                <a:r>
                  <a:rPr lang="en-US" altLang="zh-CN">
                    <a:sym typeface="+mn-ea"/>
                  </a:rPr>
                  <a:t>q</a:t>
                </a:r>
                <a:r>
                  <a:rPr lang="zh-CN" altLang="en-US">
                    <a:sym typeface="+mn-ea"/>
                  </a:rPr>
                  <a:t>假</a:t>
                </a:r>
                <a:r>
                  <a:rPr lang="en-US" altLang="zh-CN">
                    <a:sym typeface="+mn-ea"/>
                  </a:rPr>
                  <a:t>”</a:t>
                </a:r>
                <a:r>
                  <a:rPr lang="zh-CN" altLang="en-US">
                    <a:sym typeface="+mn-ea"/>
                  </a:rPr>
                  <a:t>。</a:t>
                </a:r>
                <a:endParaRPr lang="zh-CN" altLang="en-US">
                  <a:sym typeface="+mn-ea"/>
                </a:endParaRPr>
              </a:p>
              <a:p>
                <a:pPr lvl="1"/>
                <a:r>
                  <a:rPr lang="zh-CN" altLang="en-US"/>
                  <a:t>如果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𝑥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&gt;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3</m:t>
                    </m:r>
                  </m:oMath>
                </a14:m>
                <a:r>
                  <a:rPr lang="zh-CN" altLang="en-US"/>
                  <a:t>，则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𝑥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2</m:t>
                        </m:r>
                      </m:sup>
                    </m:sSup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&gt;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9</m:t>
                    </m:r>
                  </m:oMath>
                </a14:m>
                <a:endParaRPr lang="zh-CN" altLang="en-US"/>
              </a:p>
              <a:p>
                <a:endParaRPr lang="zh-CN" altLang="en-US"/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表格 5"/>
              <p:cNvGraphicFramePr/>
              <p:nvPr>
                <p:custDataLst>
                  <p:tags r:id="rId2"/>
                </p:custDataLst>
              </p:nvPr>
            </p:nvGraphicFramePr>
            <p:xfrm>
              <a:off x="2580323" y="3261360"/>
              <a:ext cx="3846195" cy="22860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82065"/>
                    <a:gridCol w="1282065"/>
                    <a:gridCol w="1282065"/>
                  </a:tblGrid>
                  <a:tr h="457200"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 sz="1800"/>
                            <a:t>p</a:t>
                          </a:r>
                          <a:endParaRPr lang="en-US" altLang="zh-CN" sz="180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 sz="1800"/>
                            <a:t>q</a:t>
                          </a:r>
                          <a:endParaRPr lang="en-US" altLang="zh-CN" sz="180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8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𝑝</m:t>
                                </m:r>
                                <m:r>
                                  <a:rPr lang="en-US" altLang="zh-CN" sz="18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→</m:t>
                                </m:r>
                                <m:r>
                                  <a:rPr lang="en-US" altLang="zh-CN" sz="18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𝑞</m:t>
                                </m:r>
                              </m:oMath>
                            </m:oMathPara>
                          </a14:m>
                          <a:endParaRPr lang="zh-CN" altLang="en-US" sz="1800"/>
                        </a:p>
                      </a:txBody>
                      <a:tcPr marL="68580" marR="68580" marT="34290" marB="34290"/>
                    </a:tc>
                  </a:tr>
                  <a:tr h="457200"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 sz="1800"/>
                            <a:t>0</a:t>
                          </a:r>
                          <a:endParaRPr lang="en-US" altLang="zh-CN" sz="180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 sz="1800"/>
                            <a:t>0</a:t>
                          </a:r>
                          <a:endParaRPr lang="en-US" altLang="zh-CN" sz="180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 sz="1800"/>
                            <a:t>1</a:t>
                          </a:r>
                          <a:endParaRPr lang="en-US" altLang="zh-CN" sz="1800"/>
                        </a:p>
                      </a:txBody>
                      <a:tcPr marL="68580" marR="68580" marT="34290" marB="34290"/>
                    </a:tc>
                  </a:tr>
                  <a:tr h="457200"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 sz="1800"/>
                            <a:t>0</a:t>
                          </a:r>
                          <a:endParaRPr lang="en-US" altLang="zh-CN" sz="180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 sz="1800"/>
                            <a:t>1</a:t>
                          </a:r>
                          <a:endParaRPr lang="en-US" altLang="zh-CN" sz="180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 sz="1800"/>
                            <a:t>1</a:t>
                          </a:r>
                          <a:endParaRPr lang="en-US" altLang="zh-CN" sz="1800"/>
                        </a:p>
                      </a:txBody>
                      <a:tcPr marL="68580" marR="68580" marT="34290" marB="34290"/>
                    </a:tc>
                  </a:tr>
                  <a:tr h="457200"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 sz="1800"/>
                            <a:t>1</a:t>
                          </a:r>
                          <a:endParaRPr lang="en-US" altLang="zh-CN" sz="180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 sz="1800"/>
                            <a:t>0</a:t>
                          </a:r>
                          <a:endParaRPr lang="en-US" altLang="zh-CN" sz="180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 sz="1800"/>
                            <a:t>0</a:t>
                          </a:r>
                          <a:endParaRPr lang="en-US" altLang="zh-CN" sz="1800"/>
                        </a:p>
                      </a:txBody>
                      <a:tcPr marL="68580" marR="68580" marT="34290" marB="34290"/>
                    </a:tc>
                  </a:tr>
                  <a:tr h="457200"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 sz="1800"/>
                            <a:t>1</a:t>
                          </a:r>
                          <a:endParaRPr lang="en-US" altLang="zh-CN" sz="180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 sz="1800"/>
                            <a:t>1</a:t>
                          </a:r>
                          <a:endParaRPr lang="en-US" altLang="zh-CN" sz="180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 sz="1800"/>
                            <a:t>1</a:t>
                          </a:r>
                          <a:endParaRPr lang="en-US" altLang="zh-CN" sz="1800"/>
                        </a:p>
                      </a:txBody>
                      <a:tcPr marL="68580" marR="68580" marT="34290" marB="34290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表格 5"/>
              <p:cNvGraphicFramePr/>
              <p:nvPr>
                <p:custDataLst>
                  <p:tags r:id="rId3"/>
                </p:custDataLst>
              </p:nvPr>
            </p:nvGraphicFramePr>
            <p:xfrm>
              <a:off x="2580323" y="3261360"/>
              <a:ext cx="3846195" cy="22860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82065"/>
                    <a:gridCol w="1282065"/>
                    <a:gridCol w="1282065"/>
                  </a:tblGrid>
                  <a:tr h="457200"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 sz="1800"/>
                            <a:t>p</a:t>
                          </a:r>
                          <a:endParaRPr lang="en-US" altLang="zh-CN" sz="180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 sz="1800"/>
                            <a:t>q</a:t>
                          </a:r>
                          <a:endParaRPr lang="en-US" altLang="zh-CN" sz="180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8580" marR="68580" marT="34290" marB="34290">
                        <a:blipFill>
                          <a:blip r:embed="rId4"/>
                        </a:blipFill>
                      </a:tcPr>
                    </a:tc>
                  </a:tr>
                  <a:tr h="457200"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 sz="1800"/>
                            <a:t>0</a:t>
                          </a:r>
                          <a:endParaRPr lang="en-US" altLang="zh-CN" sz="180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 sz="1800"/>
                            <a:t>0</a:t>
                          </a:r>
                          <a:endParaRPr lang="en-US" altLang="zh-CN" sz="180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 sz="1800"/>
                            <a:t>1</a:t>
                          </a:r>
                          <a:endParaRPr lang="en-US" altLang="zh-CN" sz="1800"/>
                        </a:p>
                      </a:txBody>
                      <a:tcPr marL="68580" marR="68580" marT="34290" marB="34290"/>
                    </a:tc>
                  </a:tr>
                  <a:tr h="457200"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 sz="1800"/>
                            <a:t>0</a:t>
                          </a:r>
                          <a:endParaRPr lang="en-US" altLang="zh-CN" sz="180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 sz="1800"/>
                            <a:t>1</a:t>
                          </a:r>
                          <a:endParaRPr lang="en-US" altLang="zh-CN" sz="180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 sz="1800"/>
                            <a:t>1</a:t>
                          </a:r>
                          <a:endParaRPr lang="en-US" altLang="zh-CN" sz="1800"/>
                        </a:p>
                      </a:txBody>
                      <a:tcPr marL="68580" marR="68580" marT="34290" marB="34290"/>
                    </a:tc>
                  </a:tr>
                  <a:tr h="457200"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 sz="1800"/>
                            <a:t>1</a:t>
                          </a:r>
                          <a:endParaRPr lang="en-US" altLang="zh-CN" sz="180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 sz="1800"/>
                            <a:t>0</a:t>
                          </a:r>
                          <a:endParaRPr lang="en-US" altLang="zh-CN" sz="180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 sz="1800"/>
                            <a:t>0</a:t>
                          </a:r>
                          <a:endParaRPr lang="en-US" altLang="zh-CN" sz="1800"/>
                        </a:p>
                      </a:txBody>
                      <a:tcPr marL="68580" marR="68580" marT="34290" marB="34290"/>
                    </a:tc>
                  </a:tr>
                  <a:tr h="457200"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 sz="1800"/>
                            <a:t>1</a:t>
                          </a:r>
                          <a:endParaRPr lang="en-US" altLang="zh-CN" sz="180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 sz="1800"/>
                            <a:t>1</a:t>
                          </a:r>
                          <a:endParaRPr lang="en-US" altLang="zh-CN" sz="180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 sz="1800"/>
                            <a:t>1</a:t>
                          </a:r>
                          <a:endParaRPr lang="en-US" altLang="zh-CN" sz="1800"/>
                        </a:p>
                      </a:txBody>
                      <a:tcPr marL="68580" marR="68580" marT="34290" marB="34290"/>
                    </a:tc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等价联结词</a:t>
            </a:r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altLang="en-US" b="1"/>
                  <a:t>定义</a:t>
                </a:r>
                <a:r>
                  <a:rPr lang="en-US" altLang="zh-CN" b="1"/>
                  <a:t>1.5.</a:t>
                </a:r>
                <a:r>
                  <a:rPr lang="en-US" altLang="zh-CN"/>
                  <a:t>  </a:t>
                </a:r>
                <a:r>
                  <a:rPr lang="zh-CN" altLang="en-US"/>
                  <a:t>设</a:t>
                </a:r>
                <a:r>
                  <a:rPr lang="en-US" altLang="zh-CN"/>
                  <a:t>p</a:t>
                </a:r>
                <a:r>
                  <a:rPr lang="zh-CN" altLang="en-US"/>
                  <a:t>、</a:t>
                </a:r>
                <a:r>
                  <a:rPr lang="en-US" altLang="zh-CN"/>
                  <a:t>q</a:t>
                </a:r>
                <a:r>
                  <a:rPr lang="zh-CN" altLang="en-US"/>
                  <a:t>为命题，复合命题</a:t>
                </a:r>
                <a:r>
                  <a:rPr lang="en-US" altLang="zh-CN"/>
                  <a:t>“p</a:t>
                </a:r>
                <a:r>
                  <a:rPr lang="zh-CN" altLang="en-US"/>
                  <a:t>当且仅当</a:t>
                </a:r>
                <a:r>
                  <a:rPr lang="en-US" altLang="zh-CN"/>
                  <a:t>q”</a:t>
                </a:r>
                <a:r>
                  <a:rPr lang="zh-CN" altLang="en-US"/>
                  <a:t>称为</a:t>
                </a:r>
                <a:r>
                  <a:rPr lang="en-US" altLang="zh-CN"/>
                  <a:t>p</a:t>
                </a:r>
                <a:r>
                  <a:rPr lang="zh-CN" altLang="en-US"/>
                  <a:t>、</a:t>
                </a:r>
                <a:r>
                  <a:rPr lang="en-US" altLang="zh-CN"/>
                  <a:t>q</a:t>
                </a:r>
                <a:r>
                  <a:rPr lang="zh-CN" altLang="en-US"/>
                  <a:t>的</a:t>
                </a:r>
                <a:r>
                  <a:rPr lang="zh-CN" altLang="en-US" b="1">
                    <a:solidFill>
                      <a:schemeClr val="accent5"/>
                    </a:solidFill>
                  </a:rPr>
                  <a:t>等值式</a:t>
                </a:r>
                <a:r>
                  <a:rPr lang="zh-CN" altLang="en-US">
                    <a:sym typeface="+mn-ea"/>
                  </a:rPr>
                  <a:t>（简称</a:t>
                </a:r>
                <a:r>
                  <a:rPr lang="zh-CN" altLang="en-US" b="1">
                    <a:solidFill>
                      <a:schemeClr val="accent5"/>
                    </a:solidFill>
                    <a:sym typeface="+mn-ea"/>
                  </a:rPr>
                  <a:t>等值</a:t>
                </a:r>
                <a:r>
                  <a:rPr lang="zh-CN" altLang="en-US">
                    <a:sym typeface="+mn-ea"/>
                  </a:rPr>
                  <a:t>）</a:t>
                </a:r>
                <a:r>
                  <a:rPr lang="zh-CN" altLang="en-US"/>
                  <a:t>，记作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𝑝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↔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𝑞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，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“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↔</m:t>
                    </m:r>
                  </m:oMath>
                </a14:m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”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称为等价联结词。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表格 5"/>
              <p:cNvGraphicFramePr/>
              <p:nvPr>
                <p:custDataLst>
                  <p:tags r:id="rId2"/>
                </p:custDataLst>
              </p:nvPr>
            </p:nvGraphicFramePr>
            <p:xfrm>
              <a:off x="2580323" y="3261360"/>
              <a:ext cx="3846195" cy="22860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82065"/>
                    <a:gridCol w="1282065"/>
                    <a:gridCol w="1282065"/>
                  </a:tblGrid>
                  <a:tr h="457200"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 sz="1800"/>
                            <a:t>p</a:t>
                          </a:r>
                          <a:endParaRPr lang="en-US" altLang="zh-CN" sz="180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 sz="1800"/>
                            <a:t>q</a:t>
                          </a:r>
                          <a:endParaRPr lang="en-US" altLang="zh-CN" sz="180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8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𝑝</m:t>
                                </m:r>
                                <m:r>
                                  <a:rPr lang="en-US" altLang="zh-CN" sz="18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↔</m:t>
                                </m:r>
                                <m:r>
                                  <a:rPr lang="en-US" altLang="zh-CN" sz="18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𝑞</m:t>
                                </m:r>
                              </m:oMath>
                            </m:oMathPara>
                          </a14:m>
                          <a:endParaRPr lang="zh-CN" altLang="en-US" sz="1800"/>
                        </a:p>
                      </a:txBody>
                      <a:tcPr marL="68580" marR="68580" marT="34290" marB="34290"/>
                    </a:tc>
                  </a:tr>
                  <a:tr h="457200"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 sz="1800"/>
                            <a:t>0</a:t>
                          </a:r>
                          <a:endParaRPr lang="en-US" altLang="zh-CN" sz="180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 sz="1800"/>
                            <a:t>0</a:t>
                          </a:r>
                          <a:endParaRPr lang="en-US" altLang="zh-CN" sz="180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 sz="1800"/>
                            <a:t>1</a:t>
                          </a:r>
                          <a:endParaRPr lang="en-US" altLang="zh-CN" sz="1800"/>
                        </a:p>
                      </a:txBody>
                      <a:tcPr marL="68580" marR="68580" marT="34290" marB="34290"/>
                    </a:tc>
                  </a:tr>
                  <a:tr h="457200"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 sz="1800"/>
                            <a:t>0</a:t>
                          </a:r>
                          <a:endParaRPr lang="en-US" altLang="zh-CN" sz="180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 sz="1800"/>
                            <a:t>1</a:t>
                          </a:r>
                          <a:endParaRPr lang="en-US" altLang="zh-CN" sz="180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 sz="1800"/>
                            <a:t>0</a:t>
                          </a:r>
                          <a:endParaRPr lang="en-US" altLang="zh-CN" sz="1800"/>
                        </a:p>
                      </a:txBody>
                      <a:tcPr marL="68580" marR="68580" marT="34290" marB="34290"/>
                    </a:tc>
                  </a:tr>
                  <a:tr h="457200"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 sz="1800"/>
                            <a:t>1</a:t>
                          </a:r>
                          <a:endParaRPr lang="en-US" altLang="zh-CN" sz="180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 sz="1800"/>
                            <a:t>0</a:t>
                          </a:r>
                          <a:endParaRPr lang="en-US" altLang="zh-CN" sz="180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 sz="1800"/>
                            <a:t>0</a:t>
                          </a:r>
                          <a:endParaRPr lang="en-US" altLang="zh-CN" sz="1800"/>
                        </a:p>
                      </a:txBody>
                      <a:tcPr marL="68580" marR="68580" marT="34290" marB="34290"/>
                    </a:tc>
                  </a:tr>
                  <a:tr h="457200"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 sz="1800"/>
                            <a:t>1</a:t>
                          </a:r>
                          <a:endParaRPr lang="en-US" altLang="zh-CN" sz="180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 sz="1800"/>
                            <a:t>1</a:t>
                          </a:r>
                          <a:endParaRPr lang="en-US" altLang="zh-CN" sz="180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 sz="1800"/>
                            <a:t>1</a:t>
                          </a:r>
                          <a:endParaRPr lang="en-US" altLang="zh-CN" sz="1800"/>
                        </a:p>
                      </a:txBody>
                      <a:tcPr marL="68580" marR="68580" marT="34290" marB="34290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表格 5"/>
              <p:cNvGraphicFramePr/>
              <p:nvPr>
                <p:custDataLst>
                  <p:tags r:id="rId3"/>
                </p:custDataLst>
              </p:nvPr>
            </p:nvGraphicFramePr>
            <p:xfrm>
              <a:off x="2580323" y="3261360"/>
              <a:ext cx="3846195" cy="22860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82065"/>
                    <a:gridCol w="1282065"/>
                    <a:gridCol w="1282065"/>
                  </a:tblGrid>
                  <a:tr h="457200"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 sz="1800"/>
                            <a:t>p</a:t>
                          </a:r>
                          <a:endParaRPr lang="en-US" altLang="zh-CN" sz="180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 sz="1800"/>
                            <a:t>q</a:t>
                          </a:r>
                          <a:endParaRPr lang="en-US" altLang="zh-CN" sz="180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8580" marR="68580" marT="34290" marB="34290">
                        <a:blipFill>
                          <a:blip r:embed="rId4"/>
                        </a:blipFill>
                      </a:tcPr>
                    </a:tc>
                  </a:tr>
                  <a:tr h="457200"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 sz="1800"/>
                            <a:t>0</a:t>
                          </a:r>
                          <a:endParaRPr lang="en-US" altLang="zh-CN" sz="180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 sz="1800"/>
                            <a:t>0</a:t>
                          </a:r>
                          <a:endParaRPr lang="en-US" altLang="zh-CN" sz="180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 sz="1800"/>
                            <a:t>1</a:t>
                          </a:r>
                          <a:endParaRPr lang="en-US" altLang="zh-CN" sz="1800"/>
                        </a:p>
                      </a:txBody>
                      <a:tcPr marL="68580" marR="68580" marT="34290" marB="34290"/>
                    </a:tc>
                  </a:tr>
                  <a:tr h="457200"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 sz="1800"/>
                            <a:t>0</a:t>
                          </a:r>
                          <a:endParaRPr lang="en-US" altLang="zh-CN" sz="180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 sz="1800"/>
                            <a:t>1</a:t>
                          </a:r>
                          <a:endParaRPr lang="en-US" altLang="zh-CN" sz="180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 sz="1800"/>
                            <a:t>0</a:t>
                          </a:r>
                          <a:endParaRPr lang="en-US" altLang="zh-CN" sz="1800"/>
                        </a:p>
                      </a:txBody>
                      <a:tcPr marL="68580" marR="68580" marT="34290" marB="34290"/>
                    </a:tc>
                  </a:tr>
                  <a:tr h="457200"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 sz="1800"/>
                            <a:t>1</a:t>
                          </a:r>
                          <a:endParaRPr lang="en-US" altLang="zh-CN" sz="180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 sz="1800"/>
                            <a:t>0</a:t>
                          </a:r>
                          <a:endParaRPr lang="en-US" altLang="zh-CN" sz="180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 sz="1800"/>
                            <a:t>0</a:t>
                          </a:r>
                          <a:endParaRPr lang="en-US" altLang="zh-CN" sz="1800"/>
                        </a:p>
                      </a:txBody>
                      <a:tcPr marL="68580" marR="68580" marT="34290" marB="34290"/>
                    </a:tc>
                  </a:tr>
                  <a:tr h="457200"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 sz="1800"/>
                            <a:t>1</a:t>
                          </a:r>
                          <a:endParaRPr lang="en-US" altLang="zh-CN" sz="180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 sz="1800"/>
                            <a:t>1</a:t>
                          </a:r>
                          <a:endParaRPr lang="en-US" altLang="zh-CN" sz="180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 sz="1800"/>
                            <a:t>1</a:t>
                          </a:r>
                          <a:endParaRPr lang="en-US" altLang="zh-CN" sz="1800"/>
                        </a:p>
                      </a:txBody>
                      <a:tcPr marL="68580" marR="68580" marT="34290" marB="34290"/>
                    </a:tc>
                  </a:tr>
                </a:tbl>
              </a:graphicData>
            </a:graphic>
          </p:graphicFrame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p>
            <a:r>
              <a:rPr lang="zh-CN" altLang="en-US"/>
              <a:t>联结词和复合命题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/>
              <a:t>注意：</a:t>
            </a:r>
            <a:endParaRPr lang="zh-CN" altLang="en-US"/>
          </a:p>
          <a:p>
            <a:pPr lvl="1"/>
            <a:r>
              <a:rPr lang="zh-CN" altLang="en-US"/>
              <a:t>上述联结词来源于日常用语的词汇，但并不完全一致。</a:t>
            </a:r>
            <a:endParaRPr lang="zh-CN" altLang="en-US"/>
          </a:p>
          <a:p>
            <a:pPr lvl="1"/>
            <a:r>
              <a:rPr lang="zh-CN" altLang="en-US"/>
              <a:t>我们主要关心命题的真假值的关系，而不关心命题的内容。</a:t>
            </a:r>
            <a:endParaRPr lang="zh-CN" altLang="en-US"/>
          </a:p>
          <a:p>
            <a:endParaRPr lang="zh-CN" altLang="en-US"/>
          </a:p>
          <a:p>
            <a:endParaRPr lang="zh-CN" alt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字母表</a:t>
            </a:r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p>
                <a:pPr marL="0" indent="0">
                  <a:buNone/>
                </a:pPr>
                <a:r>
                  <a:rPr lang="zh-CN" altLang="en-US" b="1"/>
                  <a:t>定义</a:t>
                </a:r>
                <a:r>
                  <a:rPr lang="en-US" altLang="zh-CN" b="1"/>
                  <a:t>1.6</a:t>
                </a:r>
                <a:r>
                  <a:rPr lang="zh-CN" altLang="en-US" b="1"/>
                  <a:t>（字母表）</a:t>
                </a:r>
                <a:r>
                  <a:rPr lang="en-US" altLang="zh-CN" b="1"/>
                  <a:t>.</a:t>
                </a:r>
                <a:r>
                  <a:rPr lang="en-US" altLang="zh-CN"/>
                  <a:t>  </a:t>
                </a:r>
                <a:r>
                  <a:rPr lang="zh-CN" altLang="en-US"/>
                  <a:t>命题逻辑的字母表含三类符号：</a:t>
                </a:r>
                <a:endParaRPr lang="zh-CN" altLang="en-US"/>
              </a:p>
              <a:p>
                <a:pPr marL="0" indent="0">
                  <a:buNone/>
                </a:pPr>
                <a:r>
                  <a:rPr lang="en-US" altLang="zh-CN"/>
                  <a:t>  (1) </a:t>
                </a:r>
                <a:r>
                  <a:rPr lang="zh-CN" altLang="en-US"/>
                  <a:t>命题符号：</a:t>
                </a:r>
                <a:endParaRPr lang="zh-CN" altLang="en-US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𝑝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     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𝑞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     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𝑟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     . . .</m:t>
                      </m:r>
                    </m:oMath>
                  </m:oMathPara>
                </a14:m>
                <a:endParaRPr lang="zh-CN" altLang="en-US"/>
              </a:p>
              <a:p>
                <a:pPr marL="0" indent="0">
                  <a:buNone/>
                </a:pPr>
                <a:r>
                  <a:rPr lang="en-US" altLang="zh-CN"/>
                  <a:t>  (2) </a:t>
                </a:r>
                <a:r>
                  <a:rPr lang="zh-CN" altLang="en-US"/>
                  <a:t>联结符号（联结词）：</a:t>
                </a:r>
                <a:endParaRPr lang="zh-CN" altLang="en-US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¬     ∧     ∨     →</m:t>
                      </m:r>
                    </m:oMath>
                  </m:oMathPara>
                </a14:m>
                <a:endParaRPr lang="en-US" altLang="zh-CN"/>
              </a:p>
              <a:p>
                <a:pPr marL="0" indent="0">
                  <a:buNone/>
                </a:pPr>
                <a:r>
                  <a:rPr lang="en-US" altLang="zh-CN"/>
                  <a:t>  (3) </a:t>
                </a:r>
                <a:r>
                  <a:rPr lang="zh-CN" altLang="en-US"/>
                  <a:t>辅助符号（标点符号）：</a:t>
                </a:r>
                <a:endParaRPr lang="zh-CN" altLang="en-US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（     ）</m:t>
                      </m:r>
                    </m:oMath>
                  </m:oMathPara>
                </a14:m>
                <a:endParaRPr lang="zh-CN" altLang="en-US"/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字母表</a:t>
            </a:r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p>
                <a:pPr marL="0" indent="0">
                  <a:buNone/>
                </a:pPr>
                <a:r>
                  <a:rPr lang="zh-CN" altLang="en-US" b="1"/>
                  <a:t>定义</a:t>
                </a:r>
                <a:r>
                  <a:rPr lang="en-US" altLang="zh-CN" b="1"/>
                  <a:t>1.6</a:t>
                </a:r>
                <a:r>
                  <a:rPr lang="zh-CN" altLang="en-US" b="1"/>
                  <a:t>（字母表）</a:t>
                </a:r>
                <a:r>
                  <a:rPr lang="en-US" altLang="zh-CN" b="1"/>
                  <a:t>.</a:t>
                </a:r>
                <a:r>
                  <a:rPr lang="en-US" altLang="zh-CN"/>
                  <a:t>  </a:t>
                </a:r>
                <a:r>
                  <a:rPr lang="zh-CN" altLang="en-US"/>
                  <a:t>命题逻辑的字母表含三类符号：</a:t>
                </a:r>
                <a:endParaRPr lang="zh-CN" altLang="en-US"/>
              </a:p>
              <a:p>
                <a:pPr marL="0" indent="0">
                  <a:buNone/>
                </a:pPr>
                <a:r>
                  <a:rPr lang="en-US" altLang="zh-CN"/>
                  <a:t>  (1) </a:t>
                </a:r>
                <a:r>
                  <a:rPr lang="zh-CN" altLang="en-US"/>
                  <a:t>命题符号：</a:t>
                </a:r>
                <a:endParaRPr lang="zh-CN" altLang="en-US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𝑝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     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𝑞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     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𝑟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     . . .</m:t>
                      </m:r>
                    </m:oMath>
                  </m:oMathPara>
                </a14:m>
                <a:endParaRPr lang="zh-CN" altLang="en-US"/>
              </a:p>
              <a:p>
                <a:pPr marL="0" indent="0">
                  <a:buNone/>
                </a:pPr>
                <a:r>
                  <a:rPr lang="en-US" altLang="zh-CN"/>
                  <a:t>  (2) </a:t>
                </a:r>
                <a:r>
                  <a:rPr lang="zh-CN" altLang="en-US"/>
                  <a:t>联结符号（联结词）：</a:t>
                </a:r>
                <a:endParaRPr lang="zh-CN" altLang="en-US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¬     ∧     ∨     →</m:t>
                      </m:r>
                    </m:oMath>
                  </m:oMathPara>
                </a14:m>
                <a:endParaRPr lang="en-US" altLang="zh-CN"/>
              </a:p>
              <a:p>
                <a:pPr marL="0" indent="0">
                  <a:buNone/>
                </a:pPr>
                <a:r>
                  <a:rPr lang="en-US" altLang="zh-CN"/>
                  <a:t>  (3) </a:t>
                </a:r>
                <a:r>
                  <a:rPr lang="zh-CN" altLang="en-US"/>
                  <a:t>辅助符号</a:t>
                </a:r>
                <a:r>
                  <a:rPr lang="zh-CN" altLang="en-US">
                    <a:sym typeface="+mn-ea"/>
                  </a:rPr>
                  <a:t>（标点符号）</a:t>
                </a:r>
                <a:r>
                  <a:rPr lang="zh-CN" altLang="en-US"/>
                  <a:t>：</a:t>
                </a:r>
                <a:endParaRPr lang="zh-CN" altLang="en-US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（     ）</m:t>
                      </m:r>
                    </m:oMath>
                  </m:oMathPara>
                </a14:m>
                <a:endParaRPr lang="en-US" altLang="zh-CN" i="1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indent="0">
                  <a:buNone/>
                </a:pPr>
                <a:endParaRPr lang="zh-CN" altLang="en-US"/>
              </a:p>
              <a:p>
                <a:pPr marL="0" indent="0">
                  <a:buNone/>
                </a:pPr>
                <a:r>
                  <a:rPr lang="zh-CN" altLang="en-US"/>
                  <a:t>注：有些教科书联结符号还包含其它联结词，如</a:t>
                </a:r>
                <a:r>
                  <a:rPr lang="en-US" altLang="zh-CN"/>
                  <a:t>“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↔</m:t>
                    </m:r>
                  </m:oMath>
                </a14:m>
                <a:r>
                  <a:rPr lang="en-US" altLang="zh-CN"/>
                  <a:t>”</a:t>
                </a:r>
                <a:r>
                  <a:rPr lang="zh-CN" altLang="en-US"/>
                  <a:t>。</a:t>
                </a:r>
                <a:endParaRPr lang="zh-CN" altLang="en-US"/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命题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 b="1"/>
              <a:t>定义</a:t>
            </a:r>
            <a:r>
              <a:rPr lang="en-US" altLang="zh-CN" b="1"/>
              <a:t>1.1</a:t>
            </a:r>
            <a:r>
              <a:rPr lang="zh-CN" altLang="en-US" b="1"/>
              <a:t>：</a:t>
            </a:r>
            <a:r>
              <a:rPr lang="zh-CN" altLang="en-US"/>
              <a:t>命题是一个能判断真假的陈述句。</a:t>
            </a:r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表达式</a:t>
            </a:r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p>
                <a:r>
                  <a:rPr lang="zh-CN" altLang="en-US" b="1">
                    <a:solidFill>
                      <a:schemeClr val="accent5"/>
                    </a:solidFill>
                  </a:rPr>
                  <a:t>表达式</a:t>
                </a:r>
                <a:r>
                  <a:rPr lang="zh-CN" altLang="en-US"/>
                  <a:t>是有限的符号串。</a:t>
                </a:r>
                <a:endParaRPr lang="zh-CN" altLang="en-US"/>
              </a:p>
              <a:p>
                <a:pPr lvl="1"/>
                <a:r>
                  <a:rPr lang="en-US" altLang="zh-CN"/>
                  <a:t>p</a:t>
                </a:r>
                <a:endParaRPr lang="en-US" altLang="zh-CN"/>
              </a:p>
              <a:p>
                <a:pPr lvl="1"/>
                <a:r>
                  <a:rPr lang="en-US" altLang="zh-CN"/>
                  <a:t>pq</a:t>
                </a:r>
                <a:endParaRPr lang="en-US" altLang="zh-CN"/>
              </a:p>
              <a:p>
                <a:pPr lvl="1"/>
                <a:r>
                  <a:rPr lang="en-US" altLang="zh-CN"/>
                  <a:t>(r)</a:t>
                </a:r>
                <a:endParaRPr lang="en-US" altLang="zh-CN"/>
              </a:p>
              <a:p>
                <a:pPr lvl="1"/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𝑝</m:t>
                    </m:r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∧→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𝑞</m:t>
                    </m:r>
                  </m:oMath>
                </a14:m>
                <a:endParaRPr lang="en-US" altLang="zh-CN"/>
              </a:p>
              <a:p>
                <a:pPr lvl="1"/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𝑝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∨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𝑞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endParaRPr lang="zh-CN" altLang="en-US"/>
              </a:p>
              <a:p>
                <a:endParaRPr lang="zh-CN" altLang="en-US"/>
              </a:p>
              <a:p>
                <a:r>
                  <a:rPr lang="zh-CN" altLang="en-US"/>
                  <a:t>表达式的</a:t>
                </a:r>
                <a:r>
                  <a:rPr lang="zh-CN" altLang="en-US" b="1">
                    <a:solidFill>
                      <a:schemeClr val="accent5"/>
                    </a:solidFill>
                  </a:rPr>
                  <a:t>长度</a:t>
                </a:r>
                <a:r>
                  <a:rPr lang="zh-CN" altLang="en-US"/>
                  <a:t>是其中符号出现的数目。</a:t>
                </a:r>
                <a:endParaRPr lang="zh-CN" altLang="en-US"/>
              </a:p>
              <a:p>
                <a:pPr lvl="1"/>
                <a:r>
                  <a:rPr lang="zh-CN" altLang="en-US"/>
                  <a:t>长度为</a:t>
                </a:r>
                <a:r>
                  <a:rPr lang="en-US" altLang="zh-CN"/>
                  <a:t>0</a:t>
                </a:r>
                <a:r>
                  <a:rPr lang="zh-CN" altLang="en-US"/>
                  <a:t>的表达式，称为</a:t>
                </a:r>
                <a:r>
                  <a:rPr lang="zh-CN" altLang="en-US" b="1">
                    <a:solidFill>
                      <a:schemeClr val="accent5"/>
                    </a:solidFill>
                  </a:rPr>
                  <a:t>空表达式</a:t>
                </a:r>
                <a:r>
                  <a:rPr lang="zh-CN" altLang="en-US">
                    <a:solidFill>
                      <a:schemeClr val="tx1"/>
                    </a:solidFill>
                  </a:rPr>
                  <a:t>，用记号</a:t>
                </a:r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∅</m:t>
                    </m:r>
                  </m:oMath>
                </a14:m>
                <a:r>
                  <a:rPr lang="zh-CN" altLang="en-US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表示。</a:t>
                </a:r>
                <a:endParaRPr lang="zh-CN" altLang="en-US"/>
              </a:p>
              <a:p>
                <a:endParaRPr lang="zh-CN" altLang="en-US"/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sym typeface="+mn-ea"/>
              </a:rPr>
              <a:t>表达式</a:t>
            </a:r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p>
                <a:r>
                  <a:rPr lang="zh-CN" altLang="en-US"/>
                  <a:t>两个表达式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𝑈</m:t>
                    </m:r>
                  </m:oMath>
                </a14:m>
                <a:r>
                  <a:rPr lang="zh-CN" altLang="en-US"/>
                  <a:t>和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𝑉</m:t>
                    </m:r>
                  </m:oMath>
                </a14:m>
                <a:r>
                  <a:rPr lang="zh-CN" altLang="en-US"/>
                  <a:t>是</a:t>
                </a:r>
                <a:r>
                  <a:rPr lang="zh-CN" altLang="en-US" b="1">
                    <a:solidFill>
                      <a:schemeClr val="accent5"/>
                    </a:solidFill>
                  </a:rPr>
                  <a:t>相等</a:t>
                </a:r>
                <a:r>
                  <a:rPr lang="zh-CN" altLang="en-US"/>
                  <a:t>的，记作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𝑈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=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𝑉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，当且仅当</a:t>
                </a:r>
                <a:r>
                  <a:rPr lang="zh-CN" altLang="en-US" u="sng">
                    <a:latin typeface="Cambria Math" panose="02040503050406030204" charset="0"/>
                    <a:cs typeface="Cambria Math" panose="02040503050406030204" charset="0"/>
                  </a:rPr>
                  <a:t>长度相同且依次有相同的符号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。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𝑈𝑉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表示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U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和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V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依次并列得到的表达式。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𝑈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∅=∅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𝑈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=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𝑈</m:t>
                    </m:r>
                  </m:oMath>
                </a14:m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sym typeface="+mn-ea"/>
              </a:rPr>
              <a:t>表达式</a:t>
            </a:r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p>
                <a:r>
                  <a:rPr lang="zh-CN" altLang="en-US"/>
                  <a:t>设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𝑈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,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𝑉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,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𝑊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1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,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𝑊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是表达式。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indent="0">
                  <a:buNone/>
                </a:pP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    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如果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𝑈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=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𝑊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1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𝑉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𝑊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，那么称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𝑉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是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𝑈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的</a:t>
                </a:r>
                <a:r>
                  <a:rPr lang="zh-CN" altLang="en-US" b="1">
                    <a:solidFill>
                      <a:schemeClr val="accent5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段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。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indent="0">
                  <a:buNone/>
                </a:pP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   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如果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𝑉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是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𝑈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的段，且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𝑉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≠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𝑈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，那么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𝑉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是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𝑈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的</a:t>
                </a:r>
                <a:r>
                  <a:rPr lang="zh-CN" altLang="en-US" b="1">
                    <a:solidFill>
                      <a:schemeClr val="accent5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真段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。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indent="457200">
                  <a:buNone/>
                </a:pP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indent="457200">
                  <a:buNone/>
                </a:pP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sym typeface="+mn-ea"/>
              </a:rPr>
              <a:t>表达式</a:t>
            </a:r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p>
                <a:r>
                  <a:rPr lang="zh-CN" altLang="en-US"/>
                  <a:t>设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𝑈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,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𝑉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,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𝑊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1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,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𝑊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是表达式。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indent="0">
                  <a:buNone/>
                </a:pP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    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如果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𝑈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=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𝑊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1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𝑉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𝑊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，那么称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𝑉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是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𝑈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的</a:t>
                </a:r>
                <a:r>
                  <a:rPr lang="zh-CN" altLang="en-US" b="1">
                    <a:solidFill>
                      <a:schemeClr val="accent5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段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。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indent="0">
                  <a:buNone/>
                </a:pP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   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如果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𝑉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是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𝑈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的段，且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𝑉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≠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𝑈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，那么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𝑉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是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𝑈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的</a:t>
                </a:r>
                <a:r>
                  <a:rPr lang="zh-CN" altLang="en-US" b="1">
                    <a:solidFill>
                      <a:schemeClr val="accent5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真段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。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indent="457200">
                  <a:buNone/>
                </a:pP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indent="457200">
                  <a:buNone/>
                </a:pP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例如，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𝑝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∨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𝑞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是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𝑝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∨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𝑞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的真段。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indent="457200">
                  <a:buNone/>
                </a:pP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任何表达式是它自己的段。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indent="457200">
                  <a:buNone/>
                </a:pP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空表达式是任何表达式的段。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indent="457200">
                  <a:buNone/>
                </a:pP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表达式</a:t>
            </a:r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p>
                <a:r>
                  <a:rPr lang="zh-CN" altLang="en-US"/>
                  <a:t>设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𝑈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,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𝑉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,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𝑊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是表达式。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indent="0">
                  <a:buNone/>
                </a:pP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    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如果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𝑈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=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𝑉𝑊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，那么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𝑉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是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𝑈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的</a:t>
                </a:r>
                <a:r>
                  <a:rPr lang="zh-CN" altLang="en-US" b="1">
                    <a:solidFill>
                      <a:schemeClr val="accent5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初始段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，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𝑊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是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𝑈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的</a:t>
                </a:r>
                <a:r>
                  <a:rPr lang="zh-CN" altLang="en-US" b="1">
                    <a:solidFill>
                      <a:schemeClr val="accent5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结尾段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。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indent="0">
                  <a:buNone/>
                </a:pP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   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如果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𝑊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≠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∅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，那么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𝑉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是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𝑈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的</a:t>
                </a:r>
                <a:r>
                  <a:rPr lang="zh-CN" altLang="en-US" b="1">
                    <a:solidFill>
                      <a:schemeClr val="accent5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真初始段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。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indent="0">
                  <a:buNone/>
                </a:pP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   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如果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𝑉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≠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∅</m:t>
                    </m:r>
                  </m:oMath>
                </a14:m>
                <a:r>
                  <a:rPr lang="zh-CN" altLang="en-US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，那么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𝑊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是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𝑈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的</a:t>
                </a:r>
                <a:r>
                  <a:rPr lang="zh-CN" altLang="en-US" b="1">
                    <a:solidFill>
                      <a:schemeClr val="accent5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真结尾段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。</a:t>
                </a:r>
                <a:endParaRPr lang="zh-CN" altLang="en-US"/>
              </a:p>
              <a:p>
                <a:endParaRPr lang="zh-CN" altLang="en-US"/>
              </a:p>
              <a:p>
                <a:pPr marL="0" indent="457200">
                  <a:buNone/>
                </a:pPr>
                <a:endParaRPr lang="zh-CN" altLang="en-US"/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表达式</a:t>
            </a:r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p>
                <a:r>
                  <a:rPr lang="zh-CN" altLang="en-US"/>
                  <a:t>设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𝑈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,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𝑉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,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𝑊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是表达式。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indent="0">
                  <a:buNone/>
                </a:pP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    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如果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𝑈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=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𝑉𝑊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，那么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𝑉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是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𝑈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的</a:t>
                </a:r>
                <a:r>
                  <a:rPr lang="zh-CN" altLang="en-US" b="1">
                    <a:solidFill>
                      <a:schemeClr val="accent5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初始段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，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𝑊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是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𝑈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的</a:t>
                </a:r>
                <a:r>
                  <a:rPr lang="zh-CN" altLang="en-US" b="1">
                    <a:solidFill>
                      <a:schemeClr val="accent5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结尾段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。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indent="0">
                  <a:buNone/>
                </a:pP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   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如果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𝑊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≠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∅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，那么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𝑉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是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𝑈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的</a:t>
                </a:r>
                <a:r>
                  <a:rPr lang="zh-CN" altLang="en-US" b="1">
                    <a:solidFill>
                      <a:schemeClr val="accent5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真初始段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。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indent="0">
                  <a:buNone/>
                </a:pP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   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如果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𝑉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≠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∅</m:t>
                    </m:r>
                  </m:oMath>
                </a14:m>
                <a:r>
                  <a:rPr lang="zh-CN" altLang="en-US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，那么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𝑊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是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𝑈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的</a:t>
                </a:r>
                <a:r>
                  <a:rPr lang="zh-CN" altLang="en-US" b="1">
                    <a:solidFill>
                      <a:schemeClr val="accent5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真结尾段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。</a:t>
                </a:r>
                <a:endParaRPr lang="zh-CN" altLang="en-US"/>
              </a:p>
              <a:p>
                <a:endParaRPr lang="zh-CN" altLang="en-US"/>
              </a:p>
              <a:p>
                <a:pPr marL="0" indent="457200">
                  <a:buNone/>
                </a:pP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例如，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𝑝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∨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𝑞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是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𝑝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∨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𝑞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的初始段和结尾段。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  <a:p>
                <a:pPr marL="0" indent="457200">
                  <a:buNone/>
                </a:pP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          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𝑝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是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𝑝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∨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𝑞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的真初始段。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indent="457200">
                  <a:buNone/>
                </a:pPr>
                <a:endParaRPr lang="zh-CN" altLang="en-US"/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sym typeface="+mn-ea"/>
              </a:rPr>
              <a:t>命题公式</a:t>
            </a:r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p>
                <a:r>
                  <a:rPr lang="zh-CN" altLang="en-US"/>
                  <a:t>命题逻辑的所有原子公式和公式的集分别记为</a:t>
                </a:r>
                <a14:m>
                  <m:oMath xmlns:m="http://schemas.openxmlformats.org/officeDocument/2006/math">
                    <m:r>
                      <a:rPr lang="en-US" altLang="zh-CN" b="1" i="1">
                        <a:solidFill>
                          <a:schemeClr val="accent5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𝑷𝑺</m:t>
                    </m:r>
                  </m:oMath>
                </a14:m>
                <a:r>
                  <a:rPr lang="zh-CN" altLang="en-US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（</a:t>
                </a:r>
                <a:r>
                  <a:rPr lang="zh-CN" altLang="en-US">
                    <a:solidFill>
                      <a:schemeClr val="accent5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命题符集合</a:t>
                </a:r>
                <a:r>
                  <a:rPr lang="zh-CN" altLang="en-US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）</a:t>
                </a:r>
                <a:r>
                  <a:rPr lang="zh-CN" altLang="en-US"/>
                  <a:t>和</a:t>
                </a:r>
                <a14:m>
                  <m:oMath xmlns:m="http://schemas.openxmlformats.org/officeDocument/2006/math">
                    <m:r>
                      <a:rPr lang="en-US" altLang="zh-CN" b="1" i="1">
                        <a:solidFill>
                          <a:schemeClr val="accent5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𝑷𝑹𝑶𝑷</m:t>
                    </m:r>
                  </m:oMath>
                </a14:m>
                <a:r>
                  <a:rPr lang="zh-CN" altLang="en-US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（</a:t>
                </a:r>
                <a:r>
                  <a:rPr lang="zh-CN" altLang="en-US">
                    <a:solidFill>
                      <a:schemeClr val="accent5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命题集</a:t>
                </a:r>
                <a:r>
                  <a:rPr lang="zh-CN" altLang="en-US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）</a:t>
                </a:r>
                <a:r>
                  <a:rPr lang="zh-CN" altLang="en-US"/>
                  <a:t>。</a:t>
                </a:r>
                <a:endParaRPr lang="zh-CN" altLang="en-US"/>
              </a:p>
              <a:p>
                <a:pPr lvl="1"/>
                <a:r>
                  <a:rPr lang="zh-CN" altLang="en-US"/>
                  <a:t>公式由表达式定义</a:t>
                </a:r>
                <a:endParaRPr lang="zh-CN" altLang="en-US"/>
              </a:p>
              <a:p>
                <a:pPr lvl="1"/>
                <a:r>
                  <a:rPr lang="zh-CN" altLang="en-US"/>
                  <a:t>公式相当于自然语言中符合语法规则的语句</a:t>
                </a:r>
                <a:endParaRPr lang="zh-CN" altLang="en-US"/>
              </a:p>
              <a:p>
                <a:endParaRPr lang="zh-CN" altLang="en-US"/>
              </a:p>
              <a:p>
                <a:endParaRPr lang="zh-CN" altLang="en-US"/>
              </a:p>
              <a:p>
                <a:endParaRPr lang="zh-CN" altLang="en-US"/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sym typeface="+mn-ea"/>
              </a:rPr>
              <a:t>命题公式</a:t>
            </a:r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p>
                <a:r>
                  <a:rPr lang="zh-CN" altLang="en-US"/>
                  <a:t>命题逻辑的所有原子公式和公式的集分别记为</a:t>
                </a:r>
                <a14:m>
                  <m:oMath xmlns:m="http://schemas.openxmlformats.org/officeDocument/2006/math">
                    <m:r>
                      <a:rPr lang="en-US" altLang="zh-CN" b="1" i="1">
                        <a:solidFill>
                          <a:schemeClr val="accent5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𝑷𝑺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（</a:t>
                </a:r>
                <a:r>
                  <a:rPr lang="zh-CN" altLang="en-US">
                    <a:solidFill>
                      <a:schemeClr val="accent5"/>
                    </a:solidFill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命题符集合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）</a:t>
                </a:r>
                <a:r>
                  <a:rPr lang="zh-CN" altLang="en-US"/>
                  <a:t>和</a:t>
                </a:r>
                <a14:m>
                  <m:oMath xmlns:m="http://schemas.openxmlformats.org/officeDocument/2006/math">
                    <m:r>
                      <a:rPr lang="en-US" altLang="zh-CN" b="1" i="1">
                        <a:solidFill>
                          <a:schemeClr val="accent5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𝑷𝑹𝑶𝑷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（</a:t>
                </a:r>
                <a:r>
                  <a:rPr lang="zh-CN" altLang="en-US">
                    <a:solidFill>
                      <a:schemeClr val="accent5"/>
                    </a:solidFill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命题集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）</a:t>
                </a:r>
                <a:r>
                  <a:rPr lang="zh-CN" altLang="en-US"/>
                  <a:t>。</a:t>
                </a:r>
                <a:endParaRPr lang="zh-CN" altLang="en-US"/>
              </a:p>
              <a:p>
                <a:pPr lvl="1"/>
                <a:r>
                  <a:rPr lang="zh-CN" altLang="en-US"/>
                  <a:t>公式由表达式定义</a:t>
                </a:r>
                <a:endParaRPr lang="zh-CN" altLang="en-US"/>
              </a:p>
              <a:p>
                <a:pPr lvl="1"/>
                <a:r>
                  <a:rPr lang="zh-CN" altLang="en-US"/>
                  <a:t>公式相当于自然语言中符合语法规则的语句</a:t>
                </a:r>
                <a:endParaRPr lang="zh-CN" altLang="en-US"/>
              </a:p>
              <a:p>
                <a:endParaRPr lang="zh-CN" altLang="en-US"/>
              </a:p>
              <a:p>
                <a:r>
                  <a:rPr lang="zh-CN" altLang="en-US"/>
                  <a:t>表达式不一定是公式</a:t>
                </a:r>
                <a:endParaRPr lang="zh-CN" altLang="en-US"/>
              </a:p>
              <a:p>
                <a:pPr lvl="1"/>
                <a:r>
                  <a:rPr lang="en-US" altLang="zh-CN">
                    <a:sym typeface="+mn-ea"/>
                  </a:rPr>
                  <a:t>p</a:t>
                </a:r>
                <a:endParaRPr lang="en-US" altLang="zh-CN"/>
              </a:p>
              <a:p>
                <a:pPr lvl="1"/>
                <a:r>
                  <a:rPr lang="en-US" altLang="zh-CN">
                    <a:sym typeface="+mn-ea"/>
                  </a:rPr>
                  <a:t>pq</a:t>
                </a:r>
                <a:endParaRPr lang="en-US" altLang="zh-CN"/>
              </a:p>
              <a:p>
                <a:pPr lvl="1"/>
                <a:r>
                  <a:rPr lang="en-US" altLang="zh-CN">
                    <a:sym typeface="+mn-ea"/>
                  </a:rPr>
                  <a:t>(r)</a:t>
                </a:r>
                <a:endParaRPr lang="en-US" altLang="zh-CN"/>
              </a:p>
              <a:p>
                <a:pPr lvl="1"/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𝑝</m:t>
                    </m:r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∧→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𝑞</m:t>
                    </m:r>
                  </m:oMath>
                </a14:m>
                <a:endParaRPr lang="en-US" altLang="zh-CN"/>
              </a:p>
              <a:p>
                <a:pPr lvl="1"/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𝑝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∨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𝑞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endParaRPr lang="zh-CN" altLang="en-US"/>
              </a:p>
              <a:p>
                <a:endParaRPr lang="zh-CN" altLang="en-US"/>
              </a:p>
              <a:p>
                <a:endParaRPr lang="zh-CN" altLang="en-US"/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1"/>
                <a:stretch>
                  <a:fillRect b="-1691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sym typeface="+mn-ea"/>
              </a:rPr>
              <a:t>命题公式</a:t>
            </a:r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altLang="en-US" b="1">
                    <a:sym typeface="+mn-ea"/>
                  </a:rPr>
                  <a:t>定义</a:t>
                </a:r>
                <a:r>
                  <a:rPr lang="en-US" altLang="zh-CN" b="1">
                    <a:sym typeface="+mn-ea"/>
                  </a:rPr>
                  <a:t>1.7</a:t>
                </a:r>
                <a:r>
                  <a:rPr lang="zh-CN" altLang="en-US" b="1">
                    <a:sym typeface="+mn-ea"/>
                  </a:rPr>
                  <a:t>（</a:t>
                </a:r>
                <a14:m>
                  <m:oMath xmlns:m="http://schemas.openxmlformats.org/officeDocument/2006/math">
                    <m:r>
                      <a:rPr lang="en-US" altLang="zh-CN" b="1" i="1">
                        <a:latin typeface="Cambria Math" panose="02040503050406030204" charset="0"/>
                        <a:cs typeface="Cambria Math" panose="02040503050406030204" charset="0"/>
                      </a:rPr>
                      <m:t>𝑷𝑺</m:t>
                    </m:r>
                  </m:oMath>
                </a14:m>
                <a:r>
                  <a:rPr lang="zh-CN" altLang="en-US" b="1">
                    <a:sym typeface="+mn-ea"/>
                  </a:rPr>
                  <a:t>）</a:t>
                </a:r>
                <a:r>
                  <a:rPr lang="en-US" altLang="zh-CN" b="1">
                    <a:sym typeface="+mn-ea"/>
                  </a:rPr>
                  <a:t>.  </a:t>
                </a:r>
                <a:r>
                  <a:rPr lang="zh-CN" altLang="en-US">
                    <a:sym typeface="+mn-ea"/>
                  </a:rPr>
                  <a:t>命题语言中的一个表达式是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𝑃𝑆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中的元，当且仅当它是单独的一个命题符号。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endParaRPr lang="zh-CN" altLang="en-US"/>
              </a:p>
              <a:p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注：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𝑃𝑆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是可数无穷集，即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|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𝑃𝑆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|=|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𝑁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|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。</a:t>
                </a:r>
                <a:endParaRPr lang="zh-CN" altLang="en-US"/>
              </a:p>
              <a:p>
                <a:endParaRPr lang="zh-CN" altLang="en-US"/>
              </a:p>
              <a:p>
                <a:endParaRPr lang="zh-CN" altLang="en-US"/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sym typeface="+mn-ea"/>
              </a:rPr>
              <a:t>命题的定义</a:t>
            </a:r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altLang="en-US" b="1"/>
                  <a:t>定义</a:t>
                </a:r>
                <a:r>
                  <a:rPr lang="en-US" altLang="zh-CN" b="1"/>
                  <a:t>1.8</a:t>
                </a:r>
                <a:r>
                  <a:rPr lang="zh-CN" altLang="en-US" b="1"/>
                  <a:t>（</a:t>
                </a:r>
                <a14:m>
                  <m:oMath xmlns:m="http://schemas.openxmlformats.org/officeDocument/2006/math">
                    <m:r>
                      <a:rPr lang="en-US" altLang="zh-CN" b="1" i="1">
                        <a:latin typeface="Cambria Math" panose="02040503050406030204" charset="0"/>
                        <a:cs typeface="Cambria Math" panose="02040503050406030204" charset="0"/>
                      </a:rPr>
                      <m:t>𝑷𝑹𝑶𝑷</m:t>
                    </m:r>
                  </m:oMath>
                </a14:m>
                <a:r>
                  <a:rPr lang="zh-CN" altLang="en-US" b="1">
                    <a:latin typeface="Cambria Math" panose="02040503050406030204" charset="0"/>
                    <a:cs typeface="Cambria Math" panose="02040503050406030204" charset="0"/>
                  </a:rPr>
                  <a:t>）</a:t>
                </a:r>
                <a:r>
                  <a:rPr lang="en-US" altLang="zh-CN" b="1">
                    <a:latin typeface="Cambria Math" panose="02040503050406030204" charset="0"/>
                    <a:cs typeface="Cambria Math" panose="02040503050406030204" charset="0"/>
                  </a:rPr>
                  <a:t>.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∈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𝑃𝑅𝑂𝑃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当且仅当它能</a:t>
                </a:r>
                <a:r>
                  <a:rPr lang="zh-CN" altLang="en-US" b="1">
                    <a:latin typeface="Cambria Math" panose="02040503050406030204" charset="0"/>
                    <a:cs typeface="Cambria Math" panose="02040503050406030204" charset="0"/>
                  </a:rPr>
                  <a:t>有限次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地由以下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(i)~(iii)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生成：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/>
                  <a:t>  (i)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𝑃𝑆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⊆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𝑃𝑅𝑂𝑃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；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/>
                  <a:t>  (ii) </a:t>
                </a:r>
                <a:r>
                  <a:rPr lang="zh-CN" altLang="en-US"/>
                  <a:t>如果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∈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𝑃𝑅𝑂𝑃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，则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(¬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)∈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𝑃𝑅𝑂𝑃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；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/>
                  <a:t>  (iii) </a:t>
                </a:r>
                <a:r>
                  <a:rPr lang="zh-CN" altLang="en-US"/>
                  <a:t>如果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,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𝐵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∈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𝑃𝑅𝑂𝑃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，则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∗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𝐵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)∈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𝑃𝑅𝑂𝑃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。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 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其中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∗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∈{∧,∨,→}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。</a:t>
                </a:r>
                <a:endParaRPr lang="zh-CN" altLang="en-US"/>
              </a:p>
              <a:p>
                <a:endParaRPr lang="zh-CN" altLang="en-US"/>
              </a:p>
              <a:p>
                <a:r>
                  <a:rPr lang="zh-CN" altLang="en-US"/>
                  <a:t>定义中的</a:t>
                </a:r>
                <a:r>
                  <a:rPr lang="en-US" altLang="zh-CN"/>
                  <a:t>(i)~(iii)</a:t>
                </a:r>
                <a:r>
                  <a:rPr lang="zh-CN" altLang="en-US"/>
                  <a:t>称为命题公式的</a:t>
                </a:r>
                <a:r>
                  <a:rPr lang="zh-CN" altLang="en-US" b="1">
                    <a:solidFill>
                      <a:schemeClr val="accent5"/>
                    </a:solidFill>
                  </a:rPr>
                  <a:t>形成规则</a:t>
                </a:r>
                <a:r>
                  <a:rPr lang="zh-CN" altLang="en-US"/>
                  <a:t>。</a:t>
                </a:r>
                <a:endParaRPr lang="zh-CN" altLang="en-US"/>
              </a:p>
              <a:p>
                <a:endParaRPr lang="zh-CN" altLang="en-US"/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1"/>
                <a:stretch>
                  <a:fillRect b="-325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命题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 b="1"/>
              <a:t>定义</a:t>
            </a:r>
            <a:r>
              <a:rPr lang="en-US" altLang="zh-CN" b="1"/>
              <a:t>1.1</a:t>
            </a:r>
            <a:r>
              <a:rPr lang="zh-CN" altLang="en-US" b="1"/>
              <a:t>：</a:t>
            </a:r>
            <a:r>
              <a:rPr lang="zh-CN" altLang="en-US"/>
              <a:t>命题是一个能判断真假的陈述句。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特征：</a:t>
            </a:r>
            <a:endParaRPr lang="zh-CN" altLang="en-US"/>
          </a:p>
          <a:p>
            <a:pPr lvl="1"/>
            <a:r>
              <a:rPr lang="zh-CN" altLang="en-US"/>
              <a:t>陈述客观外界发生事情的陈述句；</a:t>
            </a:r>
            <a:endParaRPr lang="zh-CN" altLang="en-US"/>
          </a:p>
          <a:p>
            <a:pPr lvl="1"/>
            <a:r>
              <a:rPr lang="zh-CN" altLang="en-US"/>
              <a:t>真假必居其一，且只能其一。</a:t>
            </a:r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sym typeface="+mn-ea"/>
              </a:rPr>
              <a:t>命题的定义</a:t>
            </a:r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p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例，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𝑝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∨(((¬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𝑝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)∧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𝑟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)∧(¬(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𝑞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∧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𝑟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))))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。</a:t>
                </a:r>
                <a:endParaRPr lang="zh-CN" altLang="en-US"/>
              </a:p>
              <a:p>
                <a:endParaRPr lang="zh-CN" altLang="en-US"/>
              </a:p>
              <a:p>
                <a:endParaRPr lang="zh-CN" altLang="en-US"/>
              </a:p>
              <a:p>
                <a:endParaRPr lang="zh-CN" altLang="en-US"/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  <p:grpSp>
        <p:nvGrpSpPr>
          <p:cNvPr id="25" name="组合 24"/>
          <p:cNvGrpSpPr/>
          <p:nvPr/>
        </p:nvGrpSpPr>
        <p:grpSpPr>
          <a:xfrm>
            <a:off x="2514600" y="1752759"/>
            <a:ext cx="3650933" cy="3804761"/>
            <a:chOff x="9332" y="1619"/>
            <a:chExt cx="7666" cy="7989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6" name="椭圆 5"/>
                <p:cNvSpPr/>
                <p:nvPr>
                  <p:custDataLst>
                    <p:tags r:id="rId2"/>
                  </p:custDataLst>
                </p:nvPr>
              </p:nvSpPr>
              <p:spPr>
                <a:xfrm>
                  <a:off x="11592" y="1619"/>
                  <a:ext cx="888" cy="887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5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∨</m:t>
                        </m:r>
                      </m:oMath>
                    </m:oMathPara>
                  </a14:m>
                  <a:endParaRPr lang="zh-CN" altLang="en-US" sz="1500"/>
                </a:p>
              </p:txBody>
            </p:sp>
          </mc:Choice>
          <mc:Fallback>
            <p:sp>
              <p:nvSpPr>
                <p:cNvPr id="6" name="椭圆 5"/>
                <p:cNvSpPr>
                  <a:spLocks noRot="1" noChangeAspect="1" noMove="1" noResize="1" noEditPoints="1" noAdjustHandles="1" noChangeArrowheads="1" noChangeShapeType="1" noTextEdit="1"/>
                </p:cNvSpPr>
                <p:nvPr>
                  <p:custDataLst>
                    <p:tags r:id="rId3"/>
                  </p:custDataLst>
                </p:nvPr>
              </p:nvSpPr>
              <p:spPr>
                <a:xfrm>
                  <a:off x="11592" y="1619"/>
                  <a:ext cx="888" cy="887"/>
                </a:xfrm>
                <a:prstGeom prst="ellipse">
                  <a:avLst/>
                </a:prstGeom>
                <a:blipFill rotWithShape="1">
                  <a:blip r:embed="rId4"/>
                </a:blip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7" name="椭圆 6"/>
                <p:cNvSpPr/>
                <p:nvPr>
                  <p:custDataLst>
                    <p:tags r:id="rId5"/>
                  </p:custDataLst>
                </p:nvPr>
              </p:nvSpPr>
              <p:spPr>
                <a:xfrm>
                  <a:off x="15102" y="6484"/>
                  <a:ext cx="888" cy="887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5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∧</m:t>
                        </m:r>
                      </m:oMath>
                    </m:oMathPara>
                  </a14:m>
                  <a:endParaRPr lang="zh-CN" altLang="en-US" sz="1500"/>
                </a:p>
              </p:txBody>
            </p:sp>
          </mc:Choice>
          <mc:Fallback>
            <p:sp>
              <p:nvSpPr>
                <p:cNvPr id="7" name="椭圆 6"/>
                <p:cNvSpPr>
                  <a:spLocks noRot="1" noChangeAspect="1" noMove="1" noResize="1" noEditPoints="1" noAdjustHandles="1" noChangeArrowheads="1" noChangeShapeType="1" noTextEdit="1"/>
                </p:cNvSpPr>
                <p:nvPr>
                  <p:custDataLst>
                    <p:tags r:id="rId6"/>
                  </p:custDataLst>
                </p:nvPr>
              </p:nvSpPr>
              <p:spPr>
                <a:xfrm>
                  <a:off x="15102" y="6484"/>
                  <a:ext cx="888" cy="887"/>
                </a:xfrm>
                <a:prstGeom prst="ellipse">
                  <a:avLst/>
                </a:prstGeom>
                <a:blipFill rotWithShape="1">
                  <a:blip r:embed="rId7"/>
                </a:blip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8" name="椭圆 7"/>
                <p:cNvSpPr/>
                <p:nvPr>
                  <p:custDataLst>
                    <p:tags r:id="rId8"/>
                  </p:custDataLst>
                </p:nvPr>
              </p:nvSpPr>
              <p:spPr>
                <a:xfrm>
                  <a:off x="15102" y="4863"/>
                  <a:ext cx="888" cy="887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5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¬</m:t>
                        </m:r>
                      </m:oMath>
                    </m:oMathPara>
                  </a14:m>
                  <a:endParaRPr lang="zh-CN" altLang="en-US" sz="1500"/>
                </a:p>
              </p:txBody>
            </p:sp>
          </mc:Choice>
          <mc:Fallback>
            <p:sp>
              <p:nvSpPr>
                <p:cNvPr id="8" name="椭圆 7"/>
                <p:cNvSpPr>
                  <a:spLocks noRot="1" noChangeAspect="1" noMove="1" noResize="1" noEditPoints="1" noAdjustHandles="1" noChangeArrowheads="1" noChangeShapeType="1" noTextEdit="1"/>
                </p:cNvSpPr>
                <p:nvPr>
                  <p:custDataLst>
                    <p:tags r:id="rId9"/>
                  </p:custDataLst>
                </p:nvPr>
              </p:nvSpPr>
              <p:spPr>
                <a:xfrm>
                  <a:off x="15102" y="4863"/>
                  <a:ext cx="888" cy="887"/>
                </a:xfrm>
                <a:prstGeom prst="ellipse">
                  <a:avLst/>
                </a:prstGeom>
                <a:blipFill rotWithShape="1">
                  <a:blip r:embed="rId10"/>
                </a:blip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9" name="椭圆 8"/>
                <p:cNvSpPr/>
                <p:nvPr>
                  <p:custDataLst>
                    <p:tags r:id="rId11"/>
                  </p:custDataLst>
                </p:nvPr>
              </p:nvSpPr>
              <p:spPr>
                <a:xfrm>
                  <a:off x="13804" y="3086"/>
                  <a:ext cx="888" cy="887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5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∧</m:t>
                        </m:r>
                      </m:oMath>
                    </m:oMathPara>
                  </a14:m>
                  <a:endParaRPr lang="zh-CN" altLang="en-US" sz="1500"/>
                </a:p>
              </p:txBody>
            </p:sp>
          </mc:Choice>
          <mc:Fallback>
            <p:sp>
              <p:nvSpPr>
                <p:cNvPr id="9" name="椭圆 8"/>
                <p:cNvSpPr>
                  <a:spLocks noRot="1" noChangeAspect="1" noMove="1" noResize="1" noEditPoints="1" noAdjustHandles="1" noChangeArrowheads="1" noChangeShapeType="1" noTextEdit="1"/>
                </p:cNvSpPr>
                <p:nvPr>
                  <p:custDataLst>
                    <p:tags r:id="rId12"/>
                  </p:custDataLst>
                </p:nvPr>
              </p:nvSpPr>
              <p:spPr>
                <a:xfrm>
                  <a:off x="13804" y="3086"/>
                  <a:ext cx="888" cy="887"/>
                </a:xfrm>
                <a:prstGeom prst="ellipse">
                  <a:avLst/>
                </a:prstGeom>
                <a:blipFill rotWithShape="1">
                  <a:blip r:embed="rId7"/>
                </a:blip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0" name="椭圆 9"/>
                <p:cNvSpPr/>
                <p:nvPr>
                  <p:custDataLst>
                    <p:tags r:id="rId13"/>
                  </p:custDataLst>
                </p:nvPr>
              </p:nvSpPr>
              <p:spPr>
                <a:xfrm>
                  <a:off x="12350" y="4863"/>
                  <a:ext cx="888" cy="887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5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∧</m:t>
                        </m:r>
                      </m:oMath>
                    </m:oMathPara>
                  </a14:m>
                  <a:endParaRPr lang="zh-CN" altLang="en-US" sz="1500"/>
                </a:p>
              </p:txBody>
            </p:sp>
          </mc:Choice>
          <mc:Fallback>
            <p:sp>
              <p:nvSpPr>
                <p:cNvPr id="10" name="椭圆 9"/>
                <p:cNvSpPr>
                  <a:spLocks noRot="1" noChangeAspect="1" noMove="1" noResize="1" noEditPoints="1" noAdjustHandles="1" noChangeArrowheads="1" noChangeShapeType="1" noTextEdit="1"/>
                </p:cNvSpPr>
                <p:nvPr>
                  <p:custDataLst>
                    <p:tags r:id="rId14"/>
                  </p:custDataLst>
                </p:nvPr>
              </p:nvSpPr>
              <p:spPr>
                <a:xfrm>
                  <a:off x="12350" y="4863"/>
                  <a:ext cx="888" cy="887"/>
                </a:xfrm>
                <a:prstGeom prst="ellipse">
                  <a:avLst/>
                </a:prstGeom>
                <a:blipFill rotWithShape="1">
                  <a:blip r:embed="rId7"/>
                </a:blip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" name="椭圆 10"/>
            <p:cNvSpPr/>
            <p:nvPr>
              <p:custDataLst>
                <p:tags r:id="rId15"/>
              </p:custDataLst>
            </p:nvPr>
          </p:nvSpPr>
          <p:spPr>
            <a:xfrm>
              <a:off x="9332" y="8721"/>
              <a:ext cx="888" cy="88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1500"/>
                <a:t>p</a:t>
              </a:r>
              <a:endParaRPr lang="en-US" altLang="zh-CN" sz="1500"/>
            </a:p>
          </p:txBody>
        </p:sp>
        <p:sp>
          <p:nvSpPr>
            <p:cNvPr id="12" name="椭圆 11"/>
            <p:cNvSpPr/>
            <p:nvPr>
              <p:custDataLst>
                <p:tags r:id="rId16"/>
              </p:custDataLst>
            </p:nvPr>
          </p:nvSpPr>
          <p:spPr>
            <a:xfrm>
              <a:off x="12916" y="8721"/>
              <a:ext cx="888" cy="88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1500"/>
                <a:t>q</a:t>
              </a:r>
              <a:endParaRPr lang="en-US" altLang="zh-CN" sz="1500"/>
            </a:p>
          </p:txBody>
        </p:sp>
        <p:sp>
          <p:nvSpPr>
            <p:cNvPr id="13" name="椭圆 12"/>
            <p:cNvSpPr/>
            <p:nvPr>
              <p:custDataLst>
                <p:tags r:id="rId17"/>
              </p:custDataLst>
            </p:nvPr>
          </p:nvSpPr>
          <p:spPr>
            <a:xfrm>
              <a:off x="16110" y="8721"/>
              <a:ext cx="888" cy="88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1500"/>
                <a:t>r</a:t>
              </a:r>
              <a:endParaRPr lang="en-US" altLang="zh-CN" sz="1500"/>
            </a:p>
          </p:txBody>
        </p:sp>
        <p:cxnSp>
          <p:nvCxnSpPr>
            <p:cNvPr id="14" name="直接箭头连接符 13"/>
            <p:cNvCxnSpPr>
              <a:stCxn id="6" idx="3"/>
              <a:endCxn id="11" idx="0"/>
            </p:cNvCxnSpPr>
            <p:nvPr>
              <p:custDataLst>
                <p:tags r:id="rId18"/>
              </p:custDataLst>
            </p:nvPr>
          </p:nvCxnSpPr>
          <p:spPr>
            <a:xfrm flipH="1">
              <a:off x="9776" y="2376"/>
              <a:ext cx="1946" cy="6345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箭头连接符 14"/>
            <p:cNvCxnSpPr>
              <a:stCxn id="6" idx="5"/>
              <a:endCxn id="9" idx="1"/>
            </p:cNvCxnSpPr>
            <p:nvPr>
              <p:custDataLst>
                <p:tags r:id="rId19"/>
              </p:custDataLst>
            </p:nvPr>
          </p:nvCxnSpPr>
          <p:spPr>
            <a:xfrm>
              <a:off x="12350" y="2376"/>
              <a:ext cx="1584" cy="84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箭头连接符 15"/>
            <p:cNvCxnSpPr>
              <a:stCxn id="9" idx="3"/>
              <a:endCxn id="10" idx="7"/>
            </p:cNvCxnSpPr>
            <p:nvPr>
              <p:custDataLst>
                <p:tags r:id="rId20"/>
              </p:custDataLst>
            </p:nvPr>
          </p:nvCxnSpPr>
          <p:spPr>
            <a:xfrm flipH="1">
              <a:off x="13108" y="3843"/>
              <a:ext cx="826" cy="115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箭头连接符 16"/>
            <p:cNvCxnSpPr>
              <a:stCxn id="10" idx="3"/>
              <a:endCxn id="23" idx="0"/>
            </p:cNvCxnSpPr>
            <p:nvPr>
              <p:custDataLst>
                <p:tags r:id="rId21"/>
              </p:custDataLst>
            </p:nvPr>
          </p:nvCxnSpPr>
          <p:spPr>
            <a:xfrm flipH="1">
              <a:off x="11702" y="5620"/>
              <a:ext cx="778" cy="979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箭头连接符 17"/>
            <p:cNvCxnSpPr>
              <a:stCxn id="10" idx="5"/>
              <a:endCxn id="13" idx="1"/>
            </p:cNvCxnSpPr>
            <p:nvPr>
              <p:custDataLst>
                <p:tags r:id="rId22"/>
              </p:custDataLst>
            </p:nvPr>
          </p:nvCxnSpPr>
          <p:spPr>
            <a:xfrm>
              <a:off x="13108" y="5620"/>
              <a:ext cx="3132" cy="3231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箭头连接符 18"/>
            <p:cNvCxnSpPr>
              <a:stCxn id="9" idx="5"/>
              <a:endCxn id="8" idx="1"/>
            </p:cNvCxnSpPr>
            <p:nvPr>
              <p:custDataLst>
                <p:tags r:id="rId23"/>
              </p:custDataLst>
            </p:nvPr>
          </p:nvCxnSpPr>
          <p:spPr>
            <a:xfrm>
              <a:off x="14562" y="3843"/>
              <a:ext cx="670" cy="115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箭头连接符 19"/>
            <p:cNvCxnSpPr>
              <a:stCxn id="8" idx="4"/>
              <a:endCxn id="7" idx="0"/>
            </p:cNvCxnSpPr>
            <p:nvPr>
              <p:custDataLst>
                <p:tags r:id="rId24"/>
              </p:custDataLst>
            </p:nvPr>
          </p:nvCxnSpPr>
          <p:spPr>
            <a:xfrm>
              <a:off x="15546" y="5750"/>
              <a:ext cx="0" cy="734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箭头连接符 20"/>
            <p:cNvCxnSpPr>
              <a:stCxn id="7" idx="3"/>
              <a:endCxn id="12" idx="7"/>
            </p:cNvCxnSpPr>
            <p:nvPr>
              <p:custDataLst>
                <p:tags r:id="rId25"/>
              </p:custDataLst>
            </p:nvPr>
          </p:nvCxnSpPr>
          <p:spPr>
            <a:xfrm flipH="1">
              <a:off x="13674" y="7241"/>
              <a:ext cx="1558" cy="161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箭头连接符 21"/>
            <p:cNvCxnSpPr>
              <a:stCxn id="7" idx="5"/>
              <a:endCxn id="13" idx="0"/>
            </p:cNvCxnSpPr>
            <p:nvPr>
              <p:custDataLst>
                <p:tags r:id="rId26"/>
              </p:custDataLst>
            </p:nvPr>
          </p:nvCxnSpPr>
          <p:spPr>
            <a:xfrm>
              <a:off x="15860" y="7241"/>
              <a:ext cx="694" cy="148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3" name="椭圆 22"/>
                <p:cNvSpPr/>
                <p:nvPr>
                  <p:custDataLst>
                    <p:tags r:id="rId27"/>
                  </p:custDataLst>
                </p:nvPr>
              </p:nvSpPr>
              <p:spPr>
                <a:xfrm>
                  <a:off x="11258" y="6599"/>
                  <a:ext cx="888" cy="887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5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¬</m:t>
                        </m:r>
                      </m:oMath>
                    </m:oMathPara>
                  </a14:m>
                  <a:endParaRPr lang="zh-CN" altLang="en-US" sz="1500"/>
                </a:p>
              </p:txBody>
            </p:sp>
          </mc:Choice>
          <mc:Fallback>
            <p:sp>
              <p:nvSpPr>
                <p:cNvPr id="23" name="椭圆 22"/>
                <p:cNvSpPr>
                  <a:spLocks noRot="1" noChangeAspect="1" noMove="1" noResize="1" noEditPoints="1" noAdjustHandles="1" noChangeArrowheads="1" noChangeShapeType="1" noTextEdit="1"/>
                </p:cNvSpPr>
                <p:nvPr>
                  <p:custDataLst>
                    <p:tags r:id="rId28"/>
                  </p:custDataLst>
                </p:nvPr>
              </p:nvSpPr>
              <p:spPr>
                <a:xfrm>
                  <a:off x="11258" y="6599"/>
                  <a:ext cx="888" cy="887"/>
                </a:xfrm>
                <a:prstGeom prst="ellipse">
                  <a:avLst/>
                </a:prstGeom>
                <a:blipFill rotWithShape="1">
                  <a:blip r:embed="rId10"/>
                </a:blip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4" name="直接箭头连接符 23"/>
            <p:cNvCxnSpPr>
              <a:stCxn id="23" idx="3"/>
              <a:endCxn id="11" idx="7"/>
            </p:cNvCxnSpPr>
            <p:nvPr>
              <p:custDataLst>
                <p:tags r:id="rId29"/>
              </p:custDataLst>
            </p:nvPr>
          </p:nvCxnSpPr>
          <p:spPr>
            <a:xfrm flipH="1">
              <a:off x="10090" y="7356"/>
              <a:ext cx="1298" cy="1495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7" name="文本框 26"/>
              <p:cNvSpPr txBox="1"/>
              <p:nvPr/>
            </p:nvSpPr>
            <p:spPr>
              <a:xfrm>
                <a:off x="4800600" y="2052955"/>
                <a:ext cx="3048000" cy="3987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((¬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𝑝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)∧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𝑟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)∧(¬(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𝑞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∧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𝑟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))</m:t>
                      </m:r>
                    </m:oMath>
                  </m:oMathPara>
                </a14:m>
                <a:endParaRPr lang="zh-CN" altLang="en-US"/>
              </a:p>
            </p:txBody>
          </p:sp>
        </mc:Choice>
        <mc:Fallback>
          <p:sp>
            <p:nvSpPr>
              <p:cNvPr id="27" name="文本框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0600" y="2052955"/>
                <a:ext cx="3048000" cy="398780"/>
              </a:xfrm>
              <a:prstGeom prst="rect">
                <a:avLst/>
              </a:prstGeom>
              <a:blipFill rotWithShape="1"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8" name="文本框 27"/>
              <p:cNvSpPr txBox="1"/>
              <p:nvPr/>
            </p:nvSpPr>
            <p:spPr>
              <a:xfrm>
                <a:off x="5612765" y="3183255"/>
                <a:ext cx="1369060" cy="3987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(¬(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𝑞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∧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𝑟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))</m:t>
                      </m:r>
                    </m:oMath>
                  </m:oMathPara>
                </a14:m>
                <a:endParaRPr lang="zh-CN" altLang="en-US"/>
              </a:p>
            </p:txBody>
          </p:sp>
        </mc:Choice>
        <mc:Fallback>
          <p:sp>
            <p:nvSpPr>
              <p:cNvPr id="28" name="文本框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2765" y="3183255"/>
                <a:ext cx="1369060" cy="398780"/>
              </a:xfrm>
              <a:prstGeom prst="rect">
                <a:avLst/>
              </a:prstGeom>
              <a:blipFill rotWithShape="1">
                <a:blip r:embed="rId3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9" name="文本框 28"/>
              <p:cNvSpPr txBox="1"/>
              <p:nvPr/>
            </p:nvSpPr>
            <p:spPr>
              <a:xfrm>
                <a:off x="3505200" y="2898775"/>
                <a:ext cx="1400810" cy="3987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((¬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𝑝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)∧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𝑟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)</m:t>
                      </m:r>
                    </m:oMath>
                  </m:oMathPara>
                </a14:m>
                <a:endParaRPr lang="zh-CN" altLang="en-US"/>
              </a:p>
            </p:txBody>
          </p:sp>
        </mc:Choice>
        <mc:Fallback>
          <p:sp>
            <p:nvSpPr>
              <p:cNvPr id="29" name="文本框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5200" y="2898775"/>
                <a:ext cx="1400810" cy="398780"/>
              </a:xfrm>
              <a:prstGeom prst="rect">
                <a:avLst/>
              </a:prstGeom>
              <a:blipFill rotWithShape="1">
                <a:blip r:embed="rId3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0" name="文本框 29"/>
              <p:cNvSpPr txBox="1"/>
              <p:nvPr>
                <p:custDataLst>
                  <p:tags r:id="rId33"/>
                </p:custDataLst>
              </p:nvPr>
            </p:nvSpPr>
            <p:spPr>
              <a:xfrm>
                <a:off x="5685790" y="3962400"/>
                <a:ext cx="922655" cy="3987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(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𝑞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∧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𝑟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)</m:t>
                      </m:r>
                    </m:oMath>
                  </m:oMathPara>
                </a14:m>
                <a:endParaRPr lang="zh-CN" altLang="en-US"/>
              </a:p>
            </p:txBody>
          </p:sp>
        </mc:Choice>
        <mc:Fallback>
          <p:sp>
            <p:nvSpPr>
              <p:cNvPr id="30" name="文本框 29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34"/>
                </p:custDataLst>
              </p:nvPr>
            </p:nvSpPr>
            <p:spPr>
              <a:xfrm>
                <a:off x="5685790" y="3962400"/>
                <a:ext cx="922655" cy="398780"/>
              </a:xfrm>
              <a:prstGeom prst="rect">
                <a:avLst/>
              </a:prstGeom>
              <a:blipFill rotWithShape="1">
                <a:blip r:embed="rId3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1" name="文本框 30"/>
              <p:cNvSpPr txBox="1"/>
              <p:nvPr>
                <p:custDataLst>
                  <p:tags r:id="rId36"/>
                </p:custDataLst>
              </p:nvPr>
            </p:nvSpPr>
            <p:spPr>
              <a:xfrm>
                <a:off x="3795395" y="3985260"/>
                <a:ext cx="736600" cy="3987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(¬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𝑝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)</m:t>
                      </m:r>
                    </m:oMath>
                  </m:oMathPara>
                </a14:m>
                <a:endParaRPr lang="zh-CN" altLang="en-US"/>
              </a:p>
            </p:txBody>
          </p:sp>
        </mc:Choice>
        <mc:Fallback>
          <p:sp>
            <p:nvSpPr>
              <p:cNvPr id="31" name="文本框 30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37"/>
                </p:custDataLst>
              </p:nvPr>
            </p:nvSpPr>
            <p:spPr>
              <a:xfrm>
                <a:off x="3795395" y="3985260"/>
                <a:ext cx="736600" cy="398780"/>
              </a:xfrm>
              <a:prstGeom prst="rect">
                <a:avLst/>
              </a:prstGeom>
              <a:blipFill rotWithShape="1">
                <a:blip r:embed="rId3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sym typeface="+mn-ea"/>
              </a:rPr>
              <a:t>命题的定义</a:t>
            </a:r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p>
                <a:pPr marL="0" indent="0">
                  <a:buNone/>
                </a:pPr>
                <a:r>
                  <a:rPr lang="zh-CN" altLang="en-US" b="1"/>
                  <a:t>定义</a:t>
                </a:r>
                <a:r>
                  <a:rPr lang="en-US" altLang="zh-CN" b="1"/>
                  <a:t>1.9</a:t>
                </a:r>
                <a:r>
                  <a:rPr lang="zh-CN" altLang="en-US" b="1"/>
                  <a:t>（命题）</a:t>
                </a:r>
                <a:r>
                  <a:rPr lang="en-US" altLang="zh-CN" b="1"/>
                  <a:t>.</a:t>
                </a:r>
                <a:r>
                  <a:rPr lang="en-US" altLang="zh-CN"/>
                  <a:t>  </a:t>
                </a:r>
                <a:endParaRPr lang="en-US" altLang="zh-CN"/>
              </a:p>
              <a:p>
                <a:pPr marL="0" indent="0">
                  <a:buNone/>
                </a:pPr>
                <a:r>
                  <a:rPr lang="en-US" altLang="zh-CN"/>
                  <a:t>  1. </a:t>
                </a:r>
                <a:r>
                  <a:rPr lang="zh-CN" altLang="en-US"/>
                  <a:t>命题符为命题；</a:t>
                </a:r>
                <a:endParaRPr lang="en-US" altLang="zh-CN"/>
              </a:p>
              <a:p>
                <a:pPr marL="0" indent="0">
                  <a:buNone/>
                </a:pPr>
                <a:r>
                  <a:rPr lang="en-US" altLang="zh-CN"/>
                  <a:t>  2. </a:t>
                </a:r>
                <a:r>
                  <a:rPr lang="zh-CN" altLang="en-US"/>
                  <a:t>若</a:t>
                </a:r>
                <a:r>
                  <a:rPr lang="en-US" altLang="zh-CN"/>
                  <a:t>A</a:t>
                </a:r>
                <a:r>
                  <a:rPr lang="zh-CN" altLang="en-US"/>
                  <a:t>，</a:t>
                </a:r>
                <a:r>
                  <a:rPr lang="en-US" altLang="zh-CN"/>
                  <a:t>B</a:t>
                </a:r>
                <a:r>
                  <a:rPr lang="zh-CN" altLang="en-US"/>
                  <a:t>为命题，则</a:t>
                </a:r>
                <a:endParaRPr lang="zh-CN" altLang="en-US"/>
              </a:p>
              <a:p>
                <a:pPr marL="0" indent="0">
                  <a:buNone/>
                </a:pP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        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¬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，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∧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𝐵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，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∨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𝐵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和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→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𝐵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为命题；</a:t>
                </a:r>
                <a:endParaRPr lang="en-US" altLang="zh-CN"/>
              </a:p>
              <a:p>
                <a:pPr marL="0" indent="0">
                  <a:buNone/>
                </a:pPr>
                <a:r>
                  <a:rPr lang="en-US" altLang="zh-CN"/>
                  <a:t>  3. </a:t>
                </a:r>
                <a:r>
                  <a:rPr lang="zh-CN" altLang="en-US"/>
                  <a:t>命题仅限于此。</a:t>
                </a:r>
                <a:r>
                  <a:rPr lang="en-US" altLang="zh-CN"/>
                  <a:t> </a:t>
                </a:r>
                <a:endParaRPr lang="en-US" altLang="zh-CN"/>
              </a:p>
              <a:p>
                <a:endParaRPr lang="en-US" altLang="zh-CN"/>
              </a:p>
              <a:p>
                <a:endParaRPr lang="en-US" altLang="zh-CN"/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sym typeface="+mn-ea"/>
              </a:rPr>
              <a:t>命题的定义</a:t>
            </a:r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p>
                <a:pPr marL="0" indent="0">
                  <a:buNone/>
                </a:pPr>
                <a:r>
                  <a:rPr lang="zh-CN" altLang="en-US" b="1"/>
                  <a:t>定义</a:t>
                </a:r>
                <a:r>
                  <a:rPr lang="en-US" altLang="zh-CN" b="1"/>
                  <a:t>1.9</a:t>
                </a:r>
                <a:r>
                  <a:rPr lang="zh-CN" altLang="en-US" b="1"/>
                  <a:t>（命题）</a:t>
                </a:r>
                <a:r>
                  <a:rPr lang="en-US" altLang="zh-CN" b="1"/>
                  <a:t>.</a:t>
                </a:r>
                <a:r>
                  <a:rPr lang="en-US" altLang="zh-CN"/>
                  <a:t>  </a:t>
                </a:r>
                <a:endParaRPr lang="en-US" altLang="zh-CN"/>
              </a:p>
              <a:p>
                <a:pPr marL="0" indent="0">
                  <a:buNone/>
                </a:pPr>
                <a:r>
                  <a:rPr lang="en-US" altLang="zh-CN"/>
                  <a:t>  1. </a:t>
                </a:r>
                <a:r>
                  <a:rPr lang="zh-CN" altLang="en-US"/>
                  <a:t>命题符为命题；</a:t>
                </a:r>
                <a:endParaRPr lang="en-US" altLang="zh-CN"/>
              </a:p>
              <a:p>
                <a:pPr marL="0" indent="0">
                  <a:buNone/>
                </a:pPr>
                <a:r>
                  <a:rPr lang="en-US" altLang="zh-CN"/>
                  <a:t>  2. </a:t>
                </a:r>
                <a:r>
                  <a:rPr lang="zh-CN" altLang="en-US"/>
                  <a:t>若</a:t>
                </a:r>
                <a:r>
                  <a:rPr lang="en-US" altLang="zh-CN"/>
                  <a:t>A</a:t>
                </a:r>
                <a:r>
                  <a:rPr lang="zh-CN" altLang="en-US"/>
                  <a:t>，</a:t>
                </a:r>
                <a:r>
                  <a:rPr lang="en-US" altLang="zh-CN"/>
                  <a:t>B</a:t>
                </a:r>
                <a:r>
                  <a:rPr lang="zh-CN" altLang="en-US"/>
                  <a:t>为命题，则</a:t>
                </a:r>
                <a:endParaRPr lang="zh-CN" altLang="en-US"/>
              </a:p>
              <a:p>
                <a:pPr marL="0" indent="0">
                  <a:buNone/>
                </a:pP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        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¬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，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∧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𝐵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，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∨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𝐵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和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→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𝐵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为命题；</a:t>
                </a:r>
                <a:endParaRPr lang="en-US" altLang="zh-CN"/>
              </a:p>
              <a:p>
                <a:pPr marL="0" indent="0">
                  <a:buNone/>
                </a:pPr>
                <a:r>
                  <a:rPr lang="en-US" altLang="zh-CN"/>
                  <a:t>  3. </a:t>
                </a:r>
                <a:r>
                  <a:rPr lang="zh-CN" altLang="en-US"/>
                  <a:t>命题仅限于此。</a:t>
                </a:r>
                <a:r>
                  <a:rPr lang="en-US" altLang="zh-CN"/>
                  <a:t> </a:t>
                </a:r>
                <a:endParaRPr lang="en-US" altLang="zh-CN"/>
              </a:p>
              <a:p>
                <a:pPr marL="0" indent="0">
                  <a:buNone/>
                </a:pPr>
                <a:r>
                  <a:rPr lang="en-US" altLang="zh-CN">
                    <a:sym typeface="+mn-ea"/>
                  </a:rPr>
                  <a:t>  </a:t>
                </a:r>
                <a:r>
                  <a:rPr lang="zh-CN" altLang="en-US">
                    <a:sym typeface="+mn-ea"/>
                  </a:rPr>
                  <a:t>也可以用</a:t>
                </a:r>
                <a:r>
                  <a:rPr lang="en-US" altLang="zh-CN">
                    <a:sym typeface="+mn-ea"/>
                  </a:rPr>
                  <a:t>Bacus-Naur Form</a:t>
                </a:r>
                <a:r>
                  <a:rPr lang="zh-CN" altLang="en-US">
                    <a:sym typeface="+mn-ea"/>
                  </a:rPr>
                  <a:t>定义命题为</a:t>
                </a:r>
                <a:endParaRPr lang="en-US" altLang="zh-CN"/>
              </a:p>
              <a:p>
                <a:pPr marL="0" indent="0">
                  <a:buNone/>
                </a:pPr>
                <a:r>
                  <a:rPr lang="en-US" altLang="zh-CN">
                    <a:sym typeface="+mn-ea"/>
                  </a:rPr>
                  <a:t>     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𝜑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::=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𝑃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|(¬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𝜑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)|(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𝜑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1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∧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𝜑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2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)|(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𝜑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1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∨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𝜑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2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)|(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𝜑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1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→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𝜑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2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endParaRPr lang="en-US" altLang="zh-CN" i="1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indent="0">
                  <a:buNone/>
                </a:pPr>
                <a:r>
                  <a:rPr lang="en-US" altLang="zh-CN">
                    <a:sym typeface="+mn-ea"/>
                  </a:rPr>
                  <a:t>  </a:t>
                </a:r>
                <a:r>
                  <a:rPr lang="zh-CN" altLang="en-US">
                    <a:sym typeface="+mn-ea"/>
                  </a:rPr>
                  <a:t>其中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𝑃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∈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𝑃𝑆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。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indent="0">
                  <a:buNone/>
                </a:pPr>
                <a:endParaRPr lang="en-US" altLang="zh-CN"/>
              </a:p>
              <a:p>
                <a:pPr marL="0" indent="0">
                  <a:buNone/>
                </a:pPr>
                <a:endParaRPr lang="en-US" altLang="zh-CN"/>
              </a:p>
              <a:p>
                <a:endParaRPr lang="en-US" altLang="zh-CN"/>
              </a:p>
              <a:p>
                <a:endParaRPr lang="en-US" altLang="zh-CN"/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1"/>
                <a:stretch>
                  <a:fillRect b="-4221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sym typeface="+mn-ea"/>
              </a:rPr>
              <a:t>命题的定义</a:t>
            </a:r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p>
                <a:pPr marL="0" indent="0">
                  <a:buNone/>
                </a:pPr>
                <a:r>
                  <a:rPr lang="zh-CN" altLang="en-US"/>
                  <a:t>也可以用封包法定义命题：</a:t>
                </a:r>
                <a:endParaRPr lang="zh-CN" altLang="en-US"/>
              </a:p>
              <a:p>
                <a:pPr marL="0" indent="0">
                  <a:buNone/>
                </a:pPr>
                <a:r>
                  <a:rPr lang="en-US" altLang="zh-CN"/>
                  <a:t>  </a:t>
                </a:r>
                <a:r>
                  <a:rPr lang="zh-CN" altLang="en-US"/>
                  <a:t>令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𝐶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¬</m:t>
                        </m:r>
                      </m:sub>
                    </m:sSub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𝐶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∧</m:t>
                        </m:r>
                      </m:sub>
                    </m:sSub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𝐶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∨</m:t>
                        </m:r>
                      </m:sub>
                    </m:sSub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𝐶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→</m:t>
                        </m:r>
                      </m:sub>
                    </m:sSub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为所有表达式之集上的函数：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𝐶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¬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(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𝐴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)=(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¬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𝐴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)</m:t>
                      </m:r>
                    </m:oMath>
                  </m:oMathPara>
                </a14:m>
                <a:endParaRPr lang="en-US" altLang="zh-CN" i="1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𝐶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∗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(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𝐴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,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𝐵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)=(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𝐴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∗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𝐵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)</m:t>
                      </m:r>
                    </m:oMath>
                  </m:oMathPara>
                </a14:m>
                <a:endParaRPr lang="en-US" altLang="zh-CN" i="1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indent="0">
                  <a:buNone/>
                </a:pP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 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其中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∗∈{∧,∨,→}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。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sym typeface="+mn-ea"/>
              </a:rPr>
              <a:t>命题的定义</a:t>
            </a:r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p>
                <a:pPr marL="0" indent="0">
                  <a:buNone/>
                </a:pPr>
                <a:r>
                  <a:rPr lang="zh-CN" altLang="en-US" b="1"/>
                  <a:t>定义</a:t>
                </a:r>
                <a:r>
                  <a:rPr lang="en-US" altLang="zh-CN" b="1"/>
                  <a:t>1.10</a:t>
                </a:r>
                <a:r>
                  <a:rPr lang="zh-CN" altLang="en-US" b="1"/>
                  <a:t>（</a:t>
                </a:r>
                <a14:m>
                  <m:oMath xmlns:m="http://schemas.openxmlformats.org/officeDocument/2006/math">
                    <m:r>
                      <a:rPr lang="en-US" altLang="zh-CN" b="1" i="1">
                        <a:latin typeface="Cambria Math" panose="02040503050406030204" charset="0"/>
                        <a:cs typeface="Cambria Math" panose="02040503050406030204" charset="0"/>
                      </a:rPr>
                      <m:t>𝑷𝑹𝑶𝑷</m:t>
                    </m:r>
                  </m:oMath>
                </a14:m>
                <a:r>
                  <a:rPr lang="zh-CN" altLang="en-US" b="1"/>
                  <a:t>）</a:t>
                </a:r>
                <a:r>
                  <a:rPr lang="en-US" altLang="zh-CN" b="1"/>
                  <a:t>.</a:t>
                </a:r>
                <a:endParaRPr lang="en-US" altLang="zh-CN"/>
              </a:p>
              <a:p>
                <a:pPr marL="0" indent="0">
                  <a:buNone/>
                </a:pPr>
                <a:r>
                  <a:rPr lang="en-US" altLang="zh-CN"/>
                  <a:t>  </a:t>
                </a:r>
                <a:r>
                  <a:rPr lang="zh-CN" altLang="en-US"/>
                  <a:t>所有命题的集合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𝑃𝑅𝑂𝑃</m:t>
                    </m:r>
                  </m:oMath>
                </a14:m>
                <a:r>
                  <a:rPr lang="zh-CN" altLang="en-US"/>
                  <a:t>是满足以下条件的最小集合：</a:t>
                </a:r>
                <a:endParaRPr lang="zh-CN" altLang="en-US"/>
              </a:p>
              <a:p>
                <a:pPr marL="0" indent="0">
                  <a:buNone/>
                </a:pPr>
                <a:r>
                  <a:rPr lang="zh-CN" altLang="en-US"/>
                  <a:t> </a:t>
                </a:r>
                <a:r>
                  <a:rPr lang="en-US" altLang="zh-CN"/>
                  <a:t> (i)  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𝑃𝑆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⊆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𝑃𝑅𝑂𝑃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；</a:t>
                </a:r>
                <a:endParaRPr lang="en-US" altLang="zh-CN"/>
              </a:p>
              <a:p>
                <a:pPr marL="0" indent="0">
                  <a:buNone/>
                </a:pPr>
                <a:r>
                  <a:rPr lang="en-US" altLang="zh-CN"/>
                  <a:t>  (ii)  </a:t>
                </a:r>
                <a:r>
                  <a:rPr lang="zh-CN" altLang="en-US"/>
                  <a:t>若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∈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𝑃𝑅𝑂𝑃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，则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𝐶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¬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)∈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𝑃𝑅𝑂𝑃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；</a:t>
                </a:r>
                <a:endParaRPr lang="en-US" altLang="zh-CN"/>
              </a:p>
              <a:p>
                <a:pPr marL="0" indent="0">
                  <a:buNone/>
                </a:pPr>
                <a:r>
                  <a:rPr lang="en-US" altLang="zh-CN"/>
                  <a:t>  (iii) </a:t>
                </a:r>
                <a:r>
                  <a:rPr lang="zh-CN" altLang="en-US"/>
                  <a:t>若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,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𝐵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∈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𝑃𝑅𝑂𝑃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，则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indent="0">
                  <a:buNone/>
                </a:pP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𝐶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∧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,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𝐵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𝐶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∨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,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𝐵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𝐶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→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,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𝐵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∈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𝑃𝑅𝑂𝑃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。</a:t>
                </a:r>
                <a:endParaRPr lang="en-US" altLang="zh-CN"/>
              </a:p>
              <a:p>
                <a:pPr marL="0" indent="0">
                  <a:buNone/>
                </a:pPr>
                <a:r>
                  <a:rPr lang="zh-CN" altLang="en-US"/>
                  <a:t>即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𝑃𝑅𝑂𝑃</m:t>
                    </m:r>
                  </m:oMath>
                </a14:m>
                <a:r>
                  <a:rPr lang="zh-CN" altLang="en-US">
                    <a:sym typeface="+mn-ea"/>
                  </a:rPr>
                  <a:t>为在函数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𝐶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¬</m:t>
                        </m:r>
                      </m:sub>
                    </m:sSub>
                  </m:oMath>
                </a14:m>
                <a:r>
                  <a:rPr lang="zh-CN" altLang="en-US">
                    <a:sym typeface="+mn-ea"/>
                  </a:rPr>
                  <a:t>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𝐶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∧</m:t>
                        </m:r>
                      </m:sub>
                    </m:sSub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𝐶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∨</m:t>
                        </m:r>
                      </m:sub>
                    </m:sSub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𝐶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→</m:t>
                        </m:r>
                      </m:sub>
                    </m:sSub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下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𝑃𝑆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的归纳闭包。</a:t>
                </a:r>
                <a:endParaRPr lang="en-US" altLang="zh-CN"/>
              </a:p>
              <a:p>
                <a:pPr marL="0" indent="0">
                  <a:buNone/>
                </a:pPr>
                <a:endParaRPr lang="en-US" altLang="zh-CN"/>
              </a:p>
              <a:p>
                <a:pPr marL="0" indent="0">
                  <a:buNone/>
                </a:pPr>
                <a:endParaRPr lang="en-US" altLang="zh-CN"/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1"/>
                <a:stretch>
                  <a:fillRect b="-575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dirty="0">
                <a:sym typeface="+mn-ea"/>
              </a:rPr>
              <a:t>构造序列</a:t>
            </a:r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p>
                <a:pPr marL="0" indent="0">
                  <a:buNone/>
                </a:pPr>
                <a:r>
                  <a:rPr lang="zh-CN" altLang="en-US" b="1"/>
                  <a:t>引理</a:t>
                </a:r>
                <a:r>
                  <a:rPr lang="en-US" altLang="zh-CN" b="1"/>
                  <a:t>1.11.</a:t>
                </a:r>
                <a:r>
                  <a:rPr lang="en-US" altLang="zh-CN"/>
                  <a:t> 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∈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𝑃𝑅𝑂𝑃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等价于存在有穷序列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𝐴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0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,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𝐴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1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,...,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𝐴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使得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=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𝐴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且对于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∀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𝑖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≤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𝑛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，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indent="0">
                  <a:buNone/>
                </a:pP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 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或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(a)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𝐴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𝑖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∈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𝑃𝑆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，</a:t>
                </a:r>
                <a:endParaRPr lang="en-US" altLang="zh-CN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indent="0">
                  <a:buNone/>
                </a:pP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 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或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(b)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∃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𝑘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&lt;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𝑖</m:t>
                    </m:r>
                  </m:oMath>
                </a14:m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使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𝐴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为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(¬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𝐴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𝑘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，</a:t>
                </a:r>
                <a:endParaRPr lang="en-US" altLang="zh-CN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indent="0">
                  <a:buNone/>
                </a:pP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 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或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(c)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∃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𝑘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,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𝑙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&lt;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𝑖</m:t>
                    </m:r>
                  </m:oMath>
                </a14:m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使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𝐴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为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𝐴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𝑘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∗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𝐴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𝑙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，其中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∗∈{∧,∨,→}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。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indent="0">
                  <a:buNone/>
                </a:pPr>
                <a:endParaRPr lang="zh-CN" altLang="en-US"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  <a:p>
                <a:pPr marL="0" indent="0">
                  <a:buNone/>
                </a:pP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以上序列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𝐴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0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,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𝐴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1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,...,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𝐴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被称为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A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的构造序列。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p>
                <a:pPr marL="0" indent="0">
                  <a:buNone/>
                </a:pPr>
                <a:r>
                  <a:rPr lang="zh-CN" altLang="en-US"/>
                  <a:t>证明：</a:t>
                </a:r>
                <a:endParaRPr lang="zh-CN" altLang="en-US"/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altLang="en-US"/>
                  <a:t> </a:t>
                </a:r>
                <a:r>
                  <a:rPr lang="en-US" altLang="zh-CN"/>
                  <a:t> </a:t>
                </a:r>
                <a:r>
                  <a:rPr lang="zh-CN" altLang="en-US"/>
                  <a:t>令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𝑃𝑅𝑂𝑃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’={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|存在有穷序列 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𝐴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0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,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𝐴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1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,...,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𝐴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𝑛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 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使 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𝐴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𝑛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为 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 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且对任何 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𝑖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≤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𝑛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 或 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𝑎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 或 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𝑏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 </m:t>
                    </m:r>
                    <m:r>
                      <a:rPr lang="zh-CN" altLang="en-US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或</m:t>
                    </m:r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 </m:t>
                    </m:r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(</m:t>
                    </m:r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𝑐</m:t>
                    </m:r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)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}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。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zh-CN" altLang="en-US">
                  <a:sym typeface="+mn-ea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altLang="en-US">
                    <a:sym typeface="+mn-ea"/>
                  </a:rPr>
                  <a:t> </a:t>
                </a:r>
                <a:r>
                  <a:rPr lang="en-US" altLang="zh-CN">
                    <a:sym typeface="+mn-ea"/>
                  </a:rPr>
                  <a:t> 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欲证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𝑃𝑅𝑂𝑃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=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𝑃𝑅𝑂𝑃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’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，只需证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     (1)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𝑃𝑅𝑂𝑃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’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⊆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𝑃𝑅𝑂𝑃</m:t>
                    </m:r>
                  </m:oMath>
                </a14:m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    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和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   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(2)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𝑃𝑅𝑂𝑃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⊆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𝑃𝑅𝑂𝑃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’</m:t>
                    </m:r>
                  </m:oMath>
                </a14:m>
                <a:endParaRPr lang="en-US" altLang="zh-CN">
                  <a:latin typeface="Cambria Math" panose="02040503050406030204" charset="0"/>
                  <a:cs typeface="Cambria Math" panose="02040503050406030204" charset="0"/>
                </a:endParaRPr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altLang="en-US"/>
                  <a:t>现证</a:t>
                </a:r>
                <a:r>
                  <a:rPr lang="en-US" altLang="zh-CN"/>
                  <a:t> (1) </a:t>
                </a:r>
                <a:endParaRPr lang="en-US" altLang="zh-CN"/>
              </a:p>
              <a:p>
                <a:pPr marL="0" indent="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/>
                  <a:t>  </a:t>
                </a:r>
                <a:r>
                  <a:rPr lang="zh-CN" altLang="en-US"/>
                  <a:t>设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∈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𝑃𝑅𝑂𝑃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’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，从而存在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𝐴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0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,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𝐴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1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,...,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𝐴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满足对任何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𝑖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≤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𝑛</m:t>
                    </m:r>
                  </m:oMath>
                </a14:m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有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(a) 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或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(b) 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或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(c)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。对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𝑖</m:t>
                    </m:r>
                  </m:oMath>
                </a14:m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归纳证明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𝐴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𝑖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∈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𝑃𝑅𝑂𝑃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。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indent="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 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归纳基础：当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𝑖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=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0</m:t>
                    </m:r>
                  </m:oMath>
                </a14:m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时，只有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(a)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成立，即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𝐴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0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∈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𝑃𝑆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。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indent="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 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归纳假设：设对于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∀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𝑘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&lt;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𝑖</m:t>
                    </m:r>
                  </m:oMath>
                </a14:m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有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𝐴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𝑘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∈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𝑃𝑅𝑂𝑃</m:t>
                    </m:r>
                  </m:oMath>
                </a14:m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成立。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indent="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 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归纳步骤：对于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𝑖</m:t>
                    </m:r>
                  </m:oMath>
                </a14:m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有如下情况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indent="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   (a)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𝐴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𝑖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∈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𝑃𝑆</m:t>
                    </m:r>
                  </m:oMath>
                </a14:m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从而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𝐴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𝑖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∈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𝑃𝑅𝑂𝑃</m:t>
                    </m:r>
                  </m:oMath>
                </a14:m>
                <a:endParaRPr lang="en-US" altLang="zh-CN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indent="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   (b)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𝐴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𝑖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=</m:t>
                    </m:r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¬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𝐴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𝑘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，此处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𝑘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&lt;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𝑖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，由归纳假设可知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𝐴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𝑘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∈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𝑃𝑅𝑂𝑃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。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indent="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          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由</a:t>
                </a:r>
                <a:r>
                  <a:rPr 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形成规则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(ii)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，可得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𝐴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𝑖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∈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𝑃𝑅𝑂𝑃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。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1"/>
                <a:stretch>
                  <a:fillRect r="-664" b="-218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p>
                <a:pPr marL="0" indent="0">
                  <a:buNone/>
                </a:pP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   (c)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𝐴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𝑖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=</m:t>
                    </m:r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𝐴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𝑘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∗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𝐴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𝑙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，此时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𝑘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,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𝑙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&lt;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𝑖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，从而有归纳假设可知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indent="0">
                  <a:buNone/>
                </a:pP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𝐴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𝑘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,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𝐴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𝑙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∈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𝑃𝑅𝑂𝑃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，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由</a:t>
                </a:r>
                <a:r>
                  <a:rPr 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形成规则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(iii)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，可得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𝐴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𝑖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∈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𝑃𝑅𝑂𝑃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。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indent="0">
                  <a:buNone/>
                </a:pP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 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由数学归纳法，可得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𝐴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𝑛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∈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𝑃𝑅𝑂𝑃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，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𝑃𝑅𝑂𝑃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’⊆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𝑃𝑅𝑂𝑃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。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indent="0">
                  <a:buNone/>
                </a:pP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indent="0">
                  <a:buNone/>
                </a:pP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现证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(2)</a:t>
                </a:r>
                <a:endParaRPr lang="en-US" altLang="zh-CN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indent="0">
                  <a:buNone/>
                </a:pP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 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由定义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1.10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可知，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𝑃𝑅𝑂𝑃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是满足定义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1.10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中条件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(i)~(iii)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的最小集合，故只需证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𝑃𝑅𝑂𝑃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’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也满足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条件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(i)~(iii)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。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indent="0">
                  <a:buNone/>
                </a:pP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 (i)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𝑃𝑆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⊆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𝑃𝑅𝑂𝑃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’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是显然的；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p>
                <a:pPr marL="0" indent="0">
                  <a:buNone/>
                </a:pPr>
                <a:r>
                  <a:rPr lang="en-US" altLang="zh-CN"/>
                  <a:t>  (ii) </a:t>
                </a:r>
                <a:r>
                  <a:rPr lang="zh-CN" altLang="en-US"/>
                  <a:t>设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∈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𝑃𝑅𝑂𝑃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’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，则存在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A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的构造序列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𝐴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0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,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𝐴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1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,...,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𝐴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，那么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𝐴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0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,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𝐴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,...,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𝐴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𝑛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,(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¬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𝐴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)</m:t>
                      </m:r>
                    </m:oMath>
                  </m:oMathPara>
                </a14:m>
                <a:endParaRPr lang="en-US" altLang="zh-CN" i="1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indent="0">
                  <a:buNone/>
                </a:pP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        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是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(¬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的构造序列，因此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(¬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)∈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𝑃𝑅𝑂𝑃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’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；</a:t>
                </a:r>
                <a:endParaRPr lang="en-US" altLang="zh-CN"/>
              </a:p>
              <a:p>
                <a:pPr marL="0" indent="0">
                  <a:buNone/>
                </a:pPr>
                <a:r>
                  <a:rPr lang="en-US" altLang="zh-CN"/>
                  <a:t>  (iii) </a:t>
                </a:r>
                <a:r>
                  <a:rPr lang="zh-CN" altLang="en-US"/>
                  <a:t>类似地，设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,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𝐵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∈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𝑃𝑅𝑂𝑃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’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，则存在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A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和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B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的构造序列，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indent="0">
                  <a:buNone/>
                </a:pP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𝐴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0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,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𝐴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1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,...,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𝐴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𝐵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0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,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𝐵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1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,...,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𝐵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，那么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𝐴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0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,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𝐴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,...,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𝐴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𝑛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,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𝐵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0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,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𝐵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,...,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𝐵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𝑛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,(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𝐴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∗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𝐵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)</m:t>
                      </m:r>
                    </m:oMath>
                  </m:oMathPara>
                </a14:m>
                <a:endParaRPr lang="en-US" altLang="zh-CN" i="1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indent="0">
                  <a:buNone/>
                </a:pP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        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是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∗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𝐵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的构造序列，因此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∗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𝐵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)∈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𝑃𝑅𝑂𝑃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’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。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indent="0">
                  <a:buNone/>
                </a:pP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 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所以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𝑃𝑅𝑂𝑃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’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也满足条件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(i)~(iii)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，故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𝑃𝑅𝑂𝑃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⊆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𝑃𝑅𝑂𝑃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’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。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indent="0" algn="r">
                  <a:buNone/>
                </a:pP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Wingdings" panose="05000000000000000000" charset="0"/>
                  </a:rPr>
                  <a:t>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  <a:sym typeface="Wingdings" panose="05000000000000000000" charset="0"/>
                </a:endParaRPr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命题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/>
              <a:t>下述都是命题：</a:t>
            </a:r>
            <a:endParaRPr lang="zh-CN" altLang="en-US"/>
          </a:p>
          <a:p>
            <a:pPr lvl="1"/>
            <a:r>
              <a:rPr lang="en-US" altLang="zh-CN"/>
              <a:t>1+1&gt;2</a:t>
            </a:r>
            <a:r>
              <a:rPr lang="zh-CN" altLang="en-US"/>
              <a:t>。</a:t>
            </a:r>
            <a:endParaRPr lang="en-US" altLang="zh-CN"/>
          </a:p>
          <a:p>
            <a:pPr lvl="1"/>
            <a:r>
              <a:rPr lang="zh-CN" altLang="en-US"/>
              <a:t>三角形的两边之和大于第三边。</a:t>
            </a:r>
            <a:endParaRPr lang="en-US" altLang="zh-CN"/>
          </a:p>
          <a:p>
            <a:pPr lvl="1"/>
            <a:r>
              <a:rPr lang="zh-CN" altLang="en-US"/>
              <a:t>明天会下雨。</a:t>
            </a:r>
            <a:endParaRPr lang="zh-CN" altLang="en-US"/>
          </a:p>
          <a:p>
            <a:pPr lvl="1"/>
            <a:r>
              <a:rPr lang="en-US" altLang="zh-CN"/>
              <a:t>P=NP</a:t>
            </a:r>
            <a:r>
              <a:rPr lang="zh-CN" altLang="en-US"/>
              <a:t>。</a:t>
            </a:r>
            <a:r>
              <a:rPr lang="en-US" altLang="zh-CN"/>
              <a:t> (</a:t>
            </a:r>
            <a:r>
              <a:rPr lang="zh-CN" altLang="en-US"/>
              <a:t>多项式时间可判定问题，非确定性多项式时间可判定问题</a:t>
            </a:r>
            <a:r>
              <a:rPr lang="en-US" altLang="zh-CN"/>
              <a:t>)</a:t>
            </a:r>
            <a:endParaRPr lang="en-US" altLang="zh-CN"/>
          </a:p>
          <a:p>
            <a:pPr lvl="1"/>
            <a:endParaRPr lang="zh-CN" altLang="en-US"/>
          </a:p>
          <a:p>
            <a:endParaRPr lang="zh-CN" altLang="en-US"/>
          </a:p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dirty="0">
                <a:sym typeface="+mn-ea"/>
              </a:rPr>
              <a:t>结构归纳</a:t>
            </a:r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p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每个命题都有构造过程，但是不一定唯一。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例，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=(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𝑝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∨(((¬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𝑝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)∧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𝑟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)∧(¬(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𝑞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∧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𝑟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))))=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𝐴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8</m:t>
                        </m:r>
                      </m:sub>
                    </m:sSub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。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  <p:grpSp>
        <p:nvGrpSpPr>
          <p:cNvPr id="25" name="组合 24"/>
          <p:cNvGrpSpPr/>
          <p:nvPr/>
        </p:nvGrpSpPr>
        <p:grpSpPr>
          <a:xfrm>
            <a:off x="2895600" y="2514759"/>
            <a:ext cx="3650933" cy="3804761"/>
            <a:chOff x="9332" y="1619"/>
            <a:chExt cx="7666" cy="7989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6" name="椭圆 5"/>
                <p:cNvSpPr/>
                <p:nvPr>
                  <p:custDataLst>
                    <p:tags r:id="rId2"/>
                  </p:custDataLst>
                </p:nvPr>
              </p:nvSpPr>
              <p:spPr>
                <a:xfrm>
                  <a:off x="11592" y="1619"/>
                  <a:ext cx="888" cy="887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5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∨</m:t>
                        </m:r>
                      </m:oMath>
                    </m:oMathPara>
                  </a14:m>
                  <a:endParaRPr lang="zh-CN" altLang="en-US" sz="1500"/>
                </a:p>
              </p:txBody>
            </p:sp>
          </mc:Choice>
          <mc:Fallback>
            <p:sp>
              <p:nvSpPr>
                <p:cNvPr id="6" name="椭圆 5"/>
                <p:cNvSpPr>
                  <a:spLocks noRot="1" noChangeAspect="1" noMove="1" noResize="1" noEditPoints="1" noAdjustHandles="1" noChangeArrowheads="1" noChangeShapeType="1" noTextEdit="1"/>
                </p:cNvSpPr>
                <p:nvPr>
                  <p:custDataLst>
                    <p:tags r:id="rId3"/>
                  </p:custDataLst>
                </p:nvPr>
              </p:nvSpPr>
              <p:spPr>
                <a:xfrm>
                  <a:off x="11592" y="1619"/>
                  <a:ext cx="888" cy="887"/>
                </a:xfrm>
                <a:prstGeom prst="ellipse">
                  <a:avLst/>
                </a:prstGeom>
                <a:blipFill rotWithShape="1">
                  <a:blip r:embed="rId4"/>
                </a:blip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7" name="椭圆 6"/>
                <p:cNvSpPr/>
                <p:nvPr>
                  <p:custDataLst>
                    <p:tags r:id="rId5"/>
                  </p:custDataLst>
                </p:nvPr>
              </p:nvSpPr>
              <p:spPr>
                <a:xfrm>
                  <a:off x="15102" y="6484"/>
                  <a:ext cx="888" cy="887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5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∧</m:t>
                        </m:r>
                      </m:oMath>
                    </m:oMathPara>
                  </a14:m>
                  <a:endParaRPr lang="zh-CN" altLang="en-US" sz="1500"/>
                </a:p>
              </p:txBody>
            </p:sp>
          </mc:Choice>
          <mc:Fallback>
            <p:sp>
              <p:nvSpPr>
                <p:cNvPr id="7" name="椭圆 6"/>
                <p:cNvSpPr>
                  <a:spLocks noRot="1" noChangeAspect="1" noMove="1" noResize="1" noEditPoints="1" noAdjustHandles="1" noChangeArrowheads="1" noChangeShapeType="1" noTextEdit="1"/>
                </p:cNvSpPr>
                <p:nvPr>
                  <p:custDataLst>
                    <p:tags r:id="rId6"/>
                  </p:custDataLst>
                </p:nvPr>
              </p:nvSpPr>
              <p:spPr>
                <a:xfrm>
                  <a:off x="15102" y="6484"/>
                  <a:ext cx="888" cy="887"/>
                </a:xfrm>
                <a:prstGeom prst="ellipse">
                  <a:avLst/>
                </a:prstGeom>
                <a:blipFill rotWithShape="1">
                  <a:blip r:embed="rId7"/>
                </a:blip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8" name="椭圆 7"/>
                <p:cNvSpPr/>
                <p:nvPr>
                  <p:custDataLst>
                    <p:tags r:id="rId8"/>
                  </p:custDataLst>
                </p:nvPr>
              </p:nvSpPr>
              <p:spPr>
                <a:xfrm>
                  <a:off x="15102" y="4863"/>
                  <a:ext cx="888" cy="887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5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¬</m:t>
                        </m:r>
                      </m:oMath>
                    </m:oMathPara>
                  </a14:m>
                  <a:endParaRPr lang="zh-CN" altLang="en-US" sz="1500"/>
                </a:p>
              </p:txBody>
            </p:sp>
          </mc:Choice>
          <mc:Fallback>
            <p:sp>
              <p:nvSpPr>
                <p:cNvPr id="8" name="椭圆 7"/>
                <p:cNvSpPr>
                  <a:spLocks noRot="1" noChangeAspect="1" noMove="1" noResize="1" noEditPoints="1" noAdjustHandles="1" noChangeArrowheads="1" noChangeShapeType="1" noTextEdit="1"/>
                </p:cNvSpPr>
                <p:nvPr>
                  <p:custDataLst>
                    <p:tags r:id="rId9"/>
                  </p:custDataLst>
                </p:nvPr>
              </p:nvSpPr>
              <p:spPr>
                <a:xfrm>
                  <a:off x="15102" y="4863"/>
                  <a:ext cx="888" cy="887"/>
                </a:xfrm>
                <a:prstGeom prst="ellipse">
                  <a:avLst/>
                </a:prstGeom>
                <a:blipFill rotWithShape="1">
                  <a:blip r:embed="rId10"/>
                </a:blip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9" name="椭圆 8"/>
                <p:cNvSpPr/>
                <p:nvPr>
                  <p:custDataLst>
                    <p:tags r:id="rId11"/>
                  </p:custDataLst>
                </p:nvPr>
              </p:nvSpPr>
              <p:spPr>
                <a:xfrm>
                  <a:off x="13804" y="3086"/>
                  <a:ext cx="888" cy="887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5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∧</m:t>
                        </m:r>
                      </m:oMath>
                    </m:oMathPara>
                  </a14:m>
                  <a:endParaRPr lang="zh-CN" altLang="en-US" sz="1500"/>
                </a:p>
              </p:txBody>
            </p:sp>
          </mc:Choice>
          <mc:Fallback>
            <p:sp>
              <p:nvSpPr>
                <p:cNvPr id="9" name="椭圆 8"/>
                <p:cNvSpPr>
                  <a:spLocks noRot="1" noChangeAspect="1" noMove="1" noResize="1" noEditPoints="1" noAdjustHandles="1" noChangeArrowheads="1" noChangeShapeType="1" noTextEdit="1"/>
                </p:cNvSpPr>
                <p:nvPr>
                  <p:custDataLst>
                    <p:tags r:id="rId12"/>
                  </p:custDataLst>
                </p:nvPr>
              </p:nvSpPr>
              <p:spPr>
                <a:xfrm>
                  <a:off x="13804" y="3086"/>
                  <a:ext cx="888" cy="887"/>
                </a:xfrm>
                <a:prstGeom prst="ellipse">
                  <a:avLst/>
                </a:prstGeom>
                <a:blipFill rotWithShape="1">
                  <a:blip r:embed="rId7"/>
                </a:blip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0" name="椭圆 9"/>
                <p:cNvSpPr/>
                <p:nvPr>
                  <p:custDataLst>
                    <p:tags r:id="rId13"/>
                  </p:custDataLst>
                </p:nvPr>
              </p:nvSpPr>
              <p:spPr>
                <a:xfrm>
                  <a:off x="12350" y="4863"/>
                  <a:ext cx="888" cy="887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5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∧</m:t>
                        </m:r>
                      </m:oMath>
                    </m:oMathPara>
                  </a14:m>
                  <a:endParaRPr lang="zh-CN" altLang="en-US" sz="1500"/>
                </a:p>
              </p:txBody>
            </p:sp>
          </mc:Choice>
          <mc:Fallback>
            <p:sp>
              <p:nvSpPr>
                <p:cNvPr id="10" name="椭圆 9"/>
                <p:cNvSpPr>
                  <a:spLocks noRot="1" noChangeAspect="1" noMove="1" noResize="1" noEditPoints="1" noAdjustHandles="1" noChangeArrowheads="1" noChangeShapeType="1" noTextEdit="1"/>
                </p:cNvSpPr>
                <p:nvPr>
                  <p:custDataLst>
                    <p:tags r:id="rId14"/>
                  </p:custDataLst>
                </p:nvPr>
              </p:nvSpPr>
              <p:spPr>
                <a:xfrm>
                  <a:off x="12350" y="4863"/>
                  <a:ext cx="888" cy="887"/>
                </a:xfrm>
                <a:prstGeom prst="ellipse">
                  <a:avLst/>
                </a:prstGeom>
                <a:blipFill rotWithShape="1">
                  <a:blip r:embed="rId7"/>
                </a:blip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" name="椭圆 10"/>
            <p:cNvSpPr/>
            <p:nvPr>
              <p:custDataLst>
                <p:tags r:id="rId15"/>
              </p:custDataLst>
            </p:nvPr>
          </p:nvSpPr>
          <p:spPr>
            <a:xfrm>
              <a:off x="9332" y="8721"/>
              <a:ext cx="888" cy="88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1500"/>
                <a:t>p</a:t>
              </a:r>
              <a:endParaRPr lang="en-US" altLang="zh-CN" sz="1500"/>
            </a:p>
          </p:txBody>
        </p:sp>
        <p:sp>
          <p:nvSpPr>
            <p:cNvPr id="12" name="椭圆 11"/>
            <p:cNvSpPr/>
            <p:nvPr>
              <p:custDataLst>
                <p:tags r:id="rId16"/>
              </p:custDataLst>
            </p:nvPr>
          </p:nvSpPr>
          <p:spPr>
            <a:xfrm>
              <a:off x="12916" y="8721"/>
              <a:ext cx="888" cy="88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1500"/>
                <a:t>q</a:t>
              </a:r>
              <a:endParaRPr lang="en-US" altLang="zh-CN" sz="1500"/>
            </a:p>
          </p:txBody>
        </p:sp>
        <p:sp>
          <p:nvSpPr>
            <p:cNvPr id="13" name="椭圆 12"/>
            <p:cNvSpPr/>
            <p:nvPr>
              <p:custDataLst>
                <p:tags r:id="rId17"/>
              </p:custDataLst>
            </p:nvPr>
          </p:nvSpPr>
          <p:spPr>
            <a:xfrm>
              <a:off x="16110" y="8721"/>
              <a:ext cx="888" cy="88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1500"/>
                <a:t>r</a:t>
              </a:r>
              <a:endParaRPr lang="en-US" altLang="zh-CN" sz="1500"/>
            </a:p>
          </p:txBody>
        </p:sp>
        <p:cxnSp>
          <p:nvCxnSpPr>
            <p:cNvPr id="14" name="直接箭头连接符 13"/>
            <p:cNvCxnSpPr>
              <a:stCxn id="6" idx="3"/>
              <a:endCxn id="11" idx="0"/>
            </p:cNvCxnSpPr>
            <p:nvPr>
              <p:custDataLst>
                <p:tags r:id="rId18"/>
              </p:custDataLst>
            </p:nvPr>
          </p:nvCxnSpPr>
          <p:spPr>
            <a:xfrm flipH="1">
              <a:off x="9776" y="2376"/>
              <a:ext cx="1946" cy="6345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箭头连接符 14"/>
            <p:cNvCxnSpPr>
              <a:stCxn id="6" idx="5"/>
              <a:endCxn id="9" idx="1"/>
            </p:cNvCxnSpPr>
            <p:nvPr>
              <p:custDataLst>
                <p:tags r:id="rId19"/>
              </p:custDataLst>
            </p:nvPr>
          </p:nvCxnSpPr>
          <p:spPr>
            <a:xfrm>
              <a:off x="12350" y="2376"/>
              <a:ext cx="1584" cy="84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箭头连接符 15"/>
            <p:cNvCxnSpPr>
              <a:stCxn id="9" idx="3"/>
              <a:endCxn id="10" idx="7"/>
            </p:cNvCxnSpPr>
            <p:nvPr>
              <p:custDataLst>
                <p:tags r:id="rId20"/>
              </p:custDataLst>
            </p:nvPr>
          </p:nvCxnSpPr>
          <p:spPr>
            <a:xfrm flipH="1">
              <a:off x="13108" y="3843"/>
              <a:ext cx="826" cy="115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箭头连接符 16"/>
            <p:cNvCxnSpPr>
              <a:stCxn id="10" idx="3"/>
              <a:endCxn id="23" idx="0"/>
            </p:cNvCxnSpPr>
            <p:nvPr>
              <p:custDataLst>
                <p:tags r:id="rId21"/>
              </p:custDataLst>
            </p:nvPr>
          </p:nvCxnSpPr>
          <p:spPr>
            <a:xfrm flipH="1">
              <a:off x="11702" y="5620"/>
              <a:ext cx="778" cy="979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箭头连接符 17"/>
            <p:cNvCxnSpPr>
              <a:stCxn id="10" idx="5"/>
              <a:endCxn id="13" idx="1"/>
            </p:cNvCxnSpPr>
            <p:nvPr>
              <p:custDataLst>
                <p:tags r:id="rId22"/>
              </p:custDataLst>
            </p:nvPr>
          </p:nvCxnSpPr>
          <p:spPr>
            <a:xfrm>
              <a:off x="13108" y="5620"/>
              <a:ext cx="3132" cy="3231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箭头连接符 18"/>
            <p:cNvCxnSpPr>
              <a:stCxn id="9" idx="5"/>
              <a:endCxn id="8" idx="1"/>
            </p:cNvCxnSpPr>
            <p:nvPr>
              <p:custDataLst>
                <p:tags r:id="rId23"/>
              </p:custDataLst>
            </p:nvPr>
          </p:nvCxnSpPr>
          <p:spPr>
            <a:xfrm>
              <a:off x="14562" y="3843"/>
              <a:ext cx="670" cy="115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箭头连接符 19"/>
            <p:cNvCxnSpPr>
              <a:stCxn id="8" idx="4"/>
              <a:endCxn id="7" idx="0"/>
            </p:cNvCxnSpPr>
            <p:nvPr>
              <p:custDataLst>
                <p:tags r:id="rId24"/>
              </p:custDataLst>
            </p:nvPr>
          </p:nvCxnSpPr>
          <p:spPr>
            <a:xfrm>
              <a:off x="15546" y="5750"/>
              <a:ext cx="0" cy="734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箭头连接符 20"/>
            <p:cNvCxnSpPr>
              <a:stCxn id="7" idx="3"/>
              <a:endCxn id="12" idx="7"/>
            </p:cNvCxnSpPr>
            <p:nvPr>
              <p:custDataLst>
                <p:tags r:id="rId25"/>
              </p:custDataLst>
            </p:nvPr>
          </p:nvCxnSpPr>
          <p:spPr>
            <a:xfrm flipH="1">
              <a:off x="13674" y="7241"/>
              <a:ext cx="1558" cy="161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箭头连接符 21"/>
            <p:cNvCxnSpPr>
              <a:stCxn id="7" idx="5"/>
              <a:endCxn id="13" idx="0"/>
            </p:cNvCxnSpPr>
            <p:nvPr>
              <p:custDataLst>
                <p:tags r:id="rId26"/>
              </p:custDataLst>
            </p:nvPr>
          </p:nvCxnSpPr>
          <p:spPr>
            <a:xfrm>
              <a:off x="15860" y="7241"/>
              <a:ext cx="694" cy="148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3" name="椭圆 22"/>
                <p:cNvSpPr/>
                <p:nvPr>
                  <p:custDataLst>
                    <p:tags r:id="rId27"/>
                  </p:custDataLst>
                </p:nvPr>
              </p:nvSpPr>
              <p:spPr>
                <a:xfrm>
                  <a:off x="11258" y="6599"/>
                  <a:ext cx="888" cy="887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5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¬</m:t>
                        </m:r>
                      </m:oMath>
                    </m:oMathPara>
                  </a14:m>
                  <a:endParaRPr lang="zh-CN" altLang="en-US" sz="1500"/>
                </a:p>
              </p:txBody>
            </p:sp>
          </mc:Choice>
          <mc:Fallback>
            <p:sp>
              <p:nvSpPr>
                <p:cNvPr id="23" name="椭圆 22"/>
                <p:cNvSpPr>
                  <a:spLocks noRot="1" noChangeAspect="1" noMove="1" noResize="1" noEditPoints="1" noAdjustHandles="1" noChangeArrowheads="1" noChangeShapeType="1" noTextEdit="1"/>
                </p:cNvSpPr>
                <p:nvPr>
                  <p:custDataLst>
                    <p:tags r:id="rId28"/>
                  </p:custDataLst>
                </p:nvPr>
              </p:nvSpPr>
              <p:spPr>
                <a:xfrm>
                  <a:off x="11258" y="6599"/>
                  <a:ext cx="888" cy="887"/>
                </a:xfrm>
                <a:prstGeom prst="ellipse">
                  <a:avLst/>
                </a:prstGeom>
                <a:blipFill rotWithShape="1">
                  <a:blip r:embed="rId10"/>
                </a:blip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4" name="直接箭头连接符 23"/>
            <p:cNvCxnSpPr>
              <a:stCxn id="23" idx="3"/>
              <a:endCxn id="11" idx="7"/>
            </p:cNvCxnSpPr>
            <p:nvPr>
              <p:custDataLst>
                <p:tags r:id="rId29"/>
              </p:custDataLst>
            </p:nvPr>
          </p:nvCxnSpPr>
          <p:spPr>
            <a:xfrm flipH="1">
              <a:off x="10090" y="7356"/>
              <a:ext cx="1298" cy="1495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7" name="文本框 26"/>
              <p:cNvSpPr txBox="1"/>
              <p:nvPr>
                <p:custDataLst>
                  <p:tags r:id="rId30"/>
                </p:custDataLst>
              </p:nvPr>
            </p:nvSpPr>
            <p:spPr>
              <a:xfrm>
                <a:off x="4693920" y="2843530"/>
                <a:ext cx="2244090" cy="3987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𝐴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7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=(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𝐴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5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∧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𝐴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6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)</m:t>
                      </m:r>
                    </m:oMath>
                  </m:oMathPara>
                </a14:m>
                <a:endParaRPr lang="zh-CN" altLang="en-US"/>
              </a:p>
            </p:txBody>
          </p:sp>
        </mc:Choice>
        <mc:Fallback>
          <p:sp>
            <p:nvSpPr>
              <p:cNvPr id="27" name="文本框 26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31"/>
                </p:custDataLst>
              </p:nvPr>
            </p:nvSpPr>
            <p:spPr>
              <a:xfrm>
                <a:off x="4693920" y="2843530"/>
                <a:ext cx="2244090" cy="398780"/>
              </a:xfrm>
              <a:prstGeom prst="rect">
                <a:avLst/>
              </a:prstGeom>
              <a:blipFill rotWithShape="1">
                <a:blip r:embed="rId3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8" name="文本框 27"/>
              <p:cNvSpPr txBox="1"/>
              <p:nvPr>
                <p:custDataLst>
                  <p:tags r:id="rId33"/>
                </p:custDataLst>
              </p:nvPr>
            </p:nvSpPr>
            <p:spPr>
              <a:xfrm>
                <a:off x="5791200" y="3736340"/>
                <a:ext cx="1629410" cy="3987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𝐴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6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=(¬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𝐴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4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)</m:t>
                      </m:r>
                    </m:oMath>
                  </m:oMathPara>
                </a14:m>
                <a:endParaRPr lang="zh-CN" altLang="en-US"/>
              </a:p>
            </p:txBody>
          </p:sp>
        </mc:Choice>
        <mc:Fallback>
          <p:sp>
            <p:nvSpPr>
              <p:cNvPr id="28" name="文本框 27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34"/>
                </p:custDataLst>
              </p:nvPr>
            </p:nvSpPr>
            <p:spPr>
              <a:xfrm>
                <a:off x="5791200" y="3736340"/>
                <a:ext cx="1629410" cy="398780"/>
              </a:xfrm>
              <a:prstGeom prst="rect">
                <a:avLst/>
              </a:prstGeom>
              <a:blipFill rotWithShape="1">
                <a:blip r:embed="rId3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9" name="文本框 28"/>
              <p:cNvSpPr txBox="1"/>
              <p:nvPr>
                <p:custDataLst>
                  <p:tags r:id="rId36"/>
                </p:custDataLst>
              </p:nvPr>
            </p:nvSpPr>
            <p:spPr>
              <a:xfrm>
                <a:off x="3522345" y="3728720"/>
                <a:ext cx="1993265" cy="3987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𝐴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5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=(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𝐴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3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∧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𝐴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2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)</m:t>
                      </m:r>
                    </m:oMath>
                  </m:oMathPara>
                </a14:m>
                <a:endParaRPr lang="zh-CN" altLang="en-US"/>
              </a:p>
            </p:txBody>
          </p:sp>
        </mc:Choice>
        <mc:Fallback>
          <p:sp>
            <p:nvSpPr>
              <p:cNvPr id="29" name="文本框 28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37"/>
                </p:custDataLst>
              </p:nvPr>
            </p:nvSpPr>
            <p:spPr>
              <a:xfrm>
                <a:off x="3522345" y="3728720"/>
                <a:ext cx="1993265" cy="398780"/>
              </a:xfrm>
              <a:prstGeom prst="rect">
                <a:avLst/>
              </a:prstGeom>
              <a:blipFill rotWithShape="1">
                <a:blip r:embed="rId3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0" name="文本框 29"/>
              <p:cNvSpPr txBox="1"/>
              <p:nvPr>
                <p:custDataLst>
                  <p:tags r:id="rId39"/>
                </p:custDataLst>
              </p:nvPr>
            </p:nvSpPr>
            <p:spPr>
              <a:xfrm>
                <a:off x="5855335" y="4648200"/>
                <a:ext cx="1887220" cy="3987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𝐴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4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=(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𝐴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∧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𝐴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2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)</m:t>
                      </m:r>
                    </m:oMath>
                  </m:oMathPara>
                </a14:m>
                <a:endParaRPr lang="zh-CN" altLang="en-US"/>
              </a:p>
            </p:txBody>
          </p:sp>
        </mc:Choice>
        <mc:Fallback>
          <p:sp>
            <p:nvSpPr>
              <p:cNvPr id="30" name="文本框 29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40"/>
                </p:custDataLst>
              </p:nvPr>
            </p:nvSpPr>
            <p:spPr>
              <a:xfrm>
                <a:off x="5855335" y="4648200"/>
                <a:ext cx="1887220" cy="398780"/>
              </a:xfrm>
              <a:prstGeom prst="rect">
                <a:avLst/>
              </a:prstGeom>
              <a:blipFill rotWithShape="1">
                <a:blip r:embed="rId4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1" name="文本框 30"/>
              <p:cNvSpPr txBox="1"/>
              <p:nvPr>
                <p:custDataLst>
                  <p:tags r:id="rId42"/>
                </p:custDataLst>
              </p:nvPr>
            </p:nvSpPr>
            <p:spPr>
              <a:xfrm>
                <a:off x="2590800" y="4613910"/>
                <a:ext cx="1524635" cy="3987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𝐴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3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=(¬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𝐴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0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)</m:t>
                      </m:r>
                    </m:oMath>
                  </m:oMathPara>
                </a14:m>
                <a:endParaRPr lang="zh-CN" altLang="en-US"/>
              </a:p>
            </p:txBody>
          </p:sp>
        </mc:Choice>
        <mc:Fallback>
          <p:sp>
            <p:nvSpPr>
              <p:cNvPr id="31" name="文本框 30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43"/>
                </p:custDataLst>
              </p:nvPr>
            </p:nvSpPr>
            <p:spPr>
              <a:xfrm>
                <a:off x="2590800" y="4613910"/>
                <a:ext cx="1524635" cy="398780"/>
              </a:xfrm>
              <a:prstGeom prst="rect">
                <a:avLst/>
              </a:prstGeom>
              <a:blipFill rotWithShape="1">
                <a:blip r:embed="rId4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文本框 25"/>
              <p:cNvSpPr txBox="1"/>
              <p:nvPr>
                <p:custDataLst>
                  <p:tags r:id="rId45"/>
                </p:custDataLst>
              </p:nvPr>
            </p:nvSpPr>
            <p:spPr>
              <a:xfrm>
                <a:off x="2227580" y="5560060"/>
                <a:ext cx="1049020" cy="3987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𝐴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0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=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𝑝</m:t>
                      </m:r>
                    </m:oMath>
                  </m:oMathPara>
                </a14:m>
                <a:endParaRPr lang="zh-CN" altLang="en-US"/>
              </a:p>
            </p:txBody>
          </p:sp>
        </mc:Choice>
        <mc:Fallback>
          <p:sp>
            <p:nvSpPr>
              <p:cNvPr id="26" name="文本框 25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46"/>
                </p:custDataLst>
              </p:nvPr>
            </p:nvSpPr>
            <p:spPr>
              <a:xfrm>
                <a:off x="2227580" y="5560060"/>
                <a:ext cx="1049020" cy="398780"/>
              </a:xfrm>
              <a:prstGeom prst="rect">
                <a:avLst/>
              </a:prstGeom>
              <a:blipFill rotWithShape="1">
                <a:blip r:embed="rId4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2" name="文本框 31"/>
              <p:cNvSpPr txBox="1"/>
              <p:nvPr>
                <p:custDataLst>
                  <p:tags r:id="rId48"/>
                </p:custDataLst>
              </p:nvPr>
            </p:nvSpPr>
            <p:spPr>
              <a:xfrm>
                <a:off x="4343400" y="5560060"/>
                <a:ext cx="1049020" cy="3987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𝐴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=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𝑞</m:t>
                      </m:r>
                    </m:oMath>
                  </m:oMathPara>
                </a14:m>
                <a:endParaRPr lang="zh-CN" altLang="en-US"/>
              </a:p>
            </p:txBody>
          </p:sp>
        </mc:Choice>
        <mc:Fallback>
          <p:sp>
            <p:nvSpPr>
              <p:cNvPr id="32" name="文本框 31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49"/>
                </p:custDataLst>
              </p:nvPr>
            </p:nvSpPr>
            <p:spPr>
              <a:xfrm>
                <a:off x="4343400" y="5560060"/>
                <a:ext cx="1049020" cy="398780"/>
              </a:xfrm>
              <a:prstGeom prst="rect">
                <a:avLst/>
              </a:prstGeom>
              <a:blipFill rotWithShape="1">
                <a:blip r:embed="rId5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3" name="文本框 32"/>
              <p:cNvSpPr txBox="1"/>
              <p:nvPr>
                <p:custDataLst>
                  <p:tags r:id="rId51"/>
                </p:custDataLst>
              </p:nvPr>
            </p:nvSpPr>
            <p:spPr>
              <a:xfrm>
                <a:off x="6396990" y="5560060"/>
                <a:ext cx="1049020" cy="3987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𝐴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2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=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𝑟</m:t>
                      </m:r>
                    </m:oMath>
                  </m:oMathPara>
                </a14:m>
                <a:endParaRPr lang="zh-CN" altLang="en-US"/>
              </a:p>
            </p:txBody>
          </p:sp>
        </mc:Choice>
        <mc:Fallback>
          <p:sp>
            <p:nvSpPr>
              <p:cNvPr id="33" name="文本框 32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52"/>
                </p:custDataLst>
              </p:nvPr>
            </p:nvSpPr>
            <p:spPr>
              <a:xfrm>
                <a:off x="6396990" y="5560060"/>
                <a:ext cx="1049020" cy="398780"/>
              </a:xfrm>
              <a:prstGeom prst="rect">
                <a:avLst/>
              </a:prstGeom>
              <a:blipFill rotWithShape="1">
                <a:blip r:embed="rId5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4" name="文本框 33"/>
              <p:cNvSpPr txBox="1"/>
              <p:nvPr>
                <p:custDataLst>
                  <p:tags r:id="rId54"/>
                </p:custDataLst>
              </p:nvPr>
            </p:nvSpPr>
            <p:spPr>
              <a:xfrm>
                <a:off x="2227580" y="2494915"/>
                <a:ext cx="1887855" cy="3987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𝐴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8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=(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𝐴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0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∧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𝐴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7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)</m:t>
                      </m:r>
                    </m:oMath>
                  </m:oMathPara>
                </a14:m>
                <a:endParaRPr lang="zh-CN" altLang="en-US"/>
              </a:p>
            </p:txBody>
          </p:sp>
        </mc:Choice>
        <mc:Fallback>
          <p:sp>
            <p:nvSpPr>
              <p:cNvPr id="34" name="文本框 33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55"/>
                </p:custDataLst>
              </p:nvPr>
            </p:nvSpPr>
            <p:spPr>
              <a:xfrm>
                <a:off x="2227580" y="2494915"/>
                <a:ext cx="1887855" cy="398780"/>
              </a:xfrm>
              <a:prstGeom prst="rect">
                <a:avLst/>
              </a:prstGeom>
              <a:blipFill rotWithShape="1">
                <a:blip r:embed="rId5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dirty="0">
                <a:sym typeface="+mn-ea"/>
              </a:rPr>
              <a:t>结构归纳</a:t>
            </a:r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p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每个命题都有构造过程，但是不一定唯一。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  <a:p>
                <a:endParaRPr lang="zh-CN" altLang="en-US"/>
              </a:p>
              <a:p>
                <a:r>
                  <a:rPr lang="zh-CN" altLang="en-US"/>
                  <a:t>若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𝐴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0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,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𝐴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1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,...,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𝐴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为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的最短构造序列，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indent="0">
                  <a:buNone/>
                </a:pP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     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则称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n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为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A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的</a:t>
                </a:r>
                <a:r>
                  <a:rPr lang="zh-CN" altLang="en-US" b="1">
                    <a:solidFill>
                      <a:schemeClr val="accent5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构造长度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。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sym typeface="+mn-ea"/>
              </a:rPr>
              <a:t>命题的结构</a:t>
            </a:r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altLang="en-US" b="1"/>
                  <a:t>定理</a:t>
                </a:r>
                <a:r>
                  <a:rPr lang="en-US" altLang="zh-CN" b="1"/>
                  <a:t>1.12.  </a:t>
                </a:r>
                <a:r>
                  <a:rPr lang="zh-CN" altLang="en-US"/>
                  <a:t>设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𝑅</m:t>
                    </m:r>
                  </m:oMath>
                </a14:m>
                <a:r>
                  <a:rPr lang="zh-CN" altLang="en-US"/>
                  <a:t>是一个性质。如果</a:t>
                </a:r>
                <a:endParaRPr lang="zh-CN" altLang="en-US"/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/>
                  <a:t>  (i) </a:t>
                </a:r>
                <a:r>
                  <a:rPr lang="zh-CN" altLang="en-US"/>
                  <a:t>对于</a:t>
                </a:r>
                <a14:m>
                  <m:oMath xmlns:m="http://schemas.openxmlformats.org/officeDocument/2006/math"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∀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𝑝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∈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𝑃𝑆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，有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𝑅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𝑝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；</a:t>
                </a:r>
                <a:endParaRPr lang="en-US" altLang="zh-CN"/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/>
                  <a:t>  (ii) </a:t>
                </a:r>
                <a:r>
                  <a:rPr lang="zh-CN" altLang="en-US"/>
                  <a:t>对于</a:t>
                </a:r>
                <a14:m>
                  <m:oMath xmlns:m="http://schemas.openxmlformats.org/officeDocument/2006/math"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∀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∈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𝑃𝑅𝑂𝑃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，如果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𝑅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，则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𝑅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((¬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))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；</a:t>
                </a:r>
                <a:endParaRPr lang="en-US" altLang="zh-CN"/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/>
                  <a:t>  (iii) </a:t>
                </a:r>
                <a:r>
                  <a:rPr lang="zh-CN" altLang="en-US"/>
                  <a:t>对于</a:t>
                </a:r>
                <a14:m>
                  <m:oMath xmlns:m="http://schemas.openxmlformats.org/officeDocument/2006/math"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∀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,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𝐵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∈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𝑃𝑅𝑂𝑃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，如果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𝑅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并且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𝑅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𝐵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，则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𝑅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∗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𝐵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))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；</a:t>
                </a:r>
                <a:endParaRPr lang="zh-CN" altLang="en-US"/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/>
                  <a:t>  </a:t>
                </a:r>
                <a:r>
                  <a:rPr lang="zh-CN" altLang="en-US"/>
                  <a:t>则对于</a:t>
                </a:r>
                <a14:m>
                  <m:oMath xmlns:m="http://schemas.openxmlformats.org/officeDocument/2006/math"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∀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∈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𝑃𝑅𝑂𝑃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，有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𝑅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。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1"/>
                <a:stretch>
                  <a:fillRect r="-88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219710"/>
                <a:ext cx="8229600" cy="6189980"/>
              </a:xfrm>
            </p:spPr>
            <p:txBody>
              <a:bodyPr/>
              <a:p>
                <a:pPr marL="0" indent="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altLang="en-US"/>
                  <a:t>证明：令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𝑆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={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∈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𝑃𝑅𝑂𝑃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|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𝑅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}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，则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𝑆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⊆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𝑃𝑅𝑂𝑃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。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indent="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            S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满足定义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1.10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中条件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(i)~(iii)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：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indent="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            (i)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𝑃𝑆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⊆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𝑆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；</a:t>
                </a:r>
                <a:endParaRPr lang="en-US" altLang="zh-CN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indent="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             (ii) 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若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∈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𝑆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，则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(¬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)∈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𝑃𝑅𝑂𝑃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且有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𝑅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((¬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))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，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indent="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                   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因此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(¬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)∈</m:t>
                    </m:r>
                  </m:oMath>
                </a14:m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S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；</a:t>
                </a:r>
                <a:endParaRPr lang="en-US" altLang="zh-CN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indent="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             (iii) 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若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,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𝐵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∈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𝑆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，则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∗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𝐵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)∈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𝑃𝑅𝑂𝑃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且有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𝑅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∗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𝐵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))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，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indent="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                    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因此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∗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𝐵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)∈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𝑆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。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indent="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            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由定义可知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𝑃𝑅𝑂𝑃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⊆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𝑆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，即对于</a:t>
                </a:r>
                <a14:m>
                  <m:oMath xmlns:m="http://schemas.openxmlformats.org/officeDocument/2006/math"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∀</m:t>
                    </m:r>
                    <m:r>
                      <m:rPr>
                        <m:sty m:val="p"/>
                      </m:rP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A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∈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𝑃𝑅𝑂𝑃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，有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𝑅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。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indent="0" algn="r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altLang="en-US">
                    <a:sym typeface="Wingdings" panose="05000000000000000000" charset="0"/>
                  </a:rPr>
                  <a:t></a:t>
                </a:r>
                <a:endParaRPr lang="zh-CN" altLang="en-US"/>
              </a:p>
              <a:p>
                <a:pPr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上述归纳证明被称为</a:t>
                </a:r>
                <a:r>
                  <a:rPr lang="zh-CN" altLang="en-US" b="1" u="sng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对命题公式的生成过程的结构作归纳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，简称</a:t>
                </a:r>
                <a:r>
                  <a:rPr lang="zh-CN" altLang="en-US" b="1" u="sng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对命题公式的结构作归纳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。</a:t>
                </a:r>
                <a:endParaRPr lang="zh-CN" altLang="en-US"/>
              </a:p>
              <a:p>
                <a:pPr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/>
              </a:p>
              <a:p>
                <a:pPr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/>
              </a:p>
              <a:p>
                <a:pPr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/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219710"/>
                <a:ext cx="8229600" cy="6189980"/>
              </a:xfrm>
              <a:blipFill rotWithShape="1">
                <a:blip r:embed="rId1"/>
                <a:stretch>
                  <a:fillRect r="-1821" b="-2482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命题的结构</a:t>
            </a:r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p>
                <a:pPr marL="0" indent="0">
                  <a:buNone/>
                </a:pPr>
                <a:r>
                  <a:rPr lang="zh-CN" altLang="en-US" b="1">
                    <a:latin typeface="Cambria Math" panose="02040503050406030204" charset="0"/>
                    <a:cs typeface="Cambria Math" panose="02040503050406030204" charset="0"/>
                  </a:rPr>
                  <a:t>证明：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命题集是无穷可数集，即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|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𝑃𝑅𝑂𝑃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|=|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𝑁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|</m:t>
                    </m:r>
                  </m:oMath>
                </a14:m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。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indent="0">
                  <a:buNone/>
                </a:pP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 </a:t>
                </a:r>
                <a:endParaRPr lang="en-US" altLang="zh-CN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indent="0">
                  <a:buNone/>
                </a:pP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|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𝑃𝑆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|=|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𝑁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|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，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indent="0">
                  <a:buNone/>
                </a:pP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∀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∈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𝑃𝑅𝑂𝑃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经过有限步生成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indent="0">
                  <a:buNone/>
                </a:pP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indent="0">
                  <a:buNone/>
                </a:pP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dirty="0">
                <a:sym typeface="+mn-ea"/>
              </a:rPr>
              <a:t>括号引理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pPr marL="0" indent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b="1"/>
              <a:t>引理</a:t>
            </a:r>
            <a:r>
              <a:rPr lang="en-US" altLang="zh-CN" b="1"/>
              <a:t>1.13.  </a:t>
            </a:r>
            <a:r>
              <a:rPr lang="zh-CN" altLang="en-US"/>
              <a:t>命题公式是不空的表达式</a:t>
            </a:r>
            <a:r>
              <a:rPr lang="zh-CN" altLang="en-US">
                <a:sym typeface="+mn-ea"/>
              </a:rPr>
              <a:t>。</a:t>
            </a:r>
            <a:r>
              <a:rPr lang="en-US" altLang="zh-CN">
                <a:sym typeface="+mn-ea"/>
              </a:rPr>
              <a:t>                               </a:t>
            </a:r>
            <a:r>
              <a:rPr lang="en-US" altLang="zh-CN">
                <a:sym typeface="Wingdings" panose="05000000000000000000" charset="0"/>
              </a:rPr>
              <a:t></a:t>
            </a:r>
            <a:endParaRPr lang="zh-CN" altLang="en-US"/>
          </a:p>
          <a:p>
            <a:pPr marL="0" indent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zh-CN" altLang="en-US"/>
          </a:p>
          <a:p>
            <a:pPr marL="179705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zh-CN" altLang="en-US"/>
          </a:p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dirty="0">
                <a:sym typeface="+mn-ea"/>
              </a:rPr>
              <a:t>括号引理</a:t>
            </a:r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p>
                <a:pPr marL="0" indent="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altLang="en-US" b="1"/>
                  <a:t>引理</a:t>
                </a:r>
                <a:r>
                  <a:rPr lang="en-US" altLang="zh-CN" b="1"/>
                  <a:t>1.13.  </a:t>
                </a:r>
                <a:r>
                  <a:rPr lang="zh-CN" altLang="en-US"/>
                  <a:t>命题公式是不空的表达式。</a:t>
                </a:r>
                <a:r>
                  <a:rPr lang="en-US" altLang="zh-CN"/>
                  <a:t>                               </a:t>
                </a:r>
                <a:r>
                  <a:rPr lang="en-US" altLang="zh-CN">
                    <a:sym typeface="Wingdings" panose="05000000000000000000" charset="0"/>
                  </a:rPr>
                  <a:t></a:t>
                </a:r>
                <a:endParaRPr lang="zh-CN" altLang="en-US"/>
              </a:p>
              <a:p>
                <a:pPr marL="179705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/>
              </a:p>
              <a:p>
                <a:pPr marL="0" indent="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altLang="en-US" b="1"/>
                  <a:t>引理</a:t>
                </a:r>
                <a:r>
                  <a:rPr lang="en-US" altLang="zh-CN" b="1"/>
                  <a:t>1.14</a:t>
                </a:r>
                <a:r>
                  <a:rPr lang="zh-CN" altLang="en-US" b="1"/>
                  <a:t>（括号引理）</a:t>
                </a:r>
                <a:r>
                  <a:rPr lang="en-US" altLang="zh-CN" b="1"/>
                  <a:t>.</a:t>
                </a:r>
                <a:r>
                  <a:rPr lang="en-US" altLang="zh-CN"/>
                  <a:t>  </a:t>
                </a:r>
                <a:r>
                  <a:rPr lang="zh-CN" altLang="en-US"/>
                  <a:t>对于任意命题公式，左括号和右括号出现的数目相同。</a:t>
                </a:r>
                <a:r>
                  <a:rPr lang="en-US" altLang="zh-CN"/>
                  <a:t>                                                           </a:t>
                </a:r>
                <a:r>
                  <a:rPr lang="en-US" altLang="zh-CN">
                    <a:sym typeface="Wingdings" panose="05000000000000000000" charset="0"/>
                  </a:rPr>
                  <a:t>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  <a:p>
                <a:pPr marL="0" indent="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zh-CN" altLang="en-US"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  <a:p>
                <a:pPr marL="0" indent="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例，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𝑝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∨(((¬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𝑝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)∧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𝑟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)∧(¬(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𝑞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∧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𝑟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))))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。</a:t>
                </a:r>
                <a:endParaRPr lang="zh-CN" altLang="en-US"/>
              </a:p>
              <a:p>
                <a:pPr marL="179705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/>
              </a:p>
              <a:p>
                <a:endParaRPr lang="zh-CN" altLang="en-US"/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dirty="0">
                <a:sym typeface="+mn-ea"/>
              </a:rPr>
              <a:t>括号引理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pPr marL="0" indent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b="1"/>
              <a:t>引理</a:t>
            </a:r>
            <a:r>
              <a:rPr lang="en-US" altLang="zh-CN" b="1"/>
              <a:t>1.13.  </a:t>
            </a:r>
            <a:r>
              <a:rPr lang="zh-CN" altLang="en-US"/>
              <a:t>命题公式是不空的表达式。</a:t>
            </a:r>
            <a:r>
              <a:rPr lang="en-US" altLang="zh-CN"/>
              <a:t>                               </a:t>
            </a:r>
            <a:r>
              <a:rPr lang="en-US" altLang="zh-CN">
                <a:sym typeface="Wingdings" panose="05000000000000000000" charset="0"/>
              </a:rPr>
              <a:t></a:t>
            </a:r>
            <a:endParaRPr lang="zh-CN" altLang="en-US"/>
          </a:p>
          <a:p>
            <a:pPr marL="179705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zh-CN" altLang="en-US"/>
          </a:p>
          <a:p>
            <a:pPr marL="0" indent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b="1"/>
              <a:t>引理</a:t>
            </a:r>
            <a:r>
              <a:rPr lang="en-US" altLang="zh-CN" b="1"/>
              <a:t>1.14</a:t>
            </a:r>
            <a:r>
              <a:rPr lang="zh-CN" altLang="en-US" b="1"/>
              <a:t>（括号引理）</a:t>
            </a:r>
            <a:r>
              <a:rPr lang="en-US" altLang="zh-CN" b="1"/>
              <a:t>.</a:t>
            </a:r>
            <a:r>
              <a:rPr lang="en-US" altLang="zh-CN"/>
              <a:t>  </a:t>
            </a:r>
            <a:r>
              <a:rPr lang="zh-CN" altLang="en-US"/>
              <a:t>对于任意命题公式，左括号和右括号出现的数目相同。</a:t>
            </a:r>
            <a:r>
              <a:rPr lang="en-US" altLang="zh-CN"/>
              <a:t>                                                           </a:t>
            </a:r>
            <a:r>
              <a:rPr lang="en-US" altLang="zh-CN">
                <a:sym typeface="Wingdings" panose="05000000000000000000" charset="0"/>
              </a:rPr>
              <a:t></a:t>
            </a:r>
            <a:endParaRPr lang="zh-CN" altLang="en-US">
              <a:latin typeface="Cambria Math" panose="02040503050406030204" charset="0"/>
              <a:cs typeface="Cambria Math" panose="02040503050406030204" charset="0"/>
              <a:sym typeface="+mn-ea"/>
            </a:endParaRPr>
          </a:p>
          <a:p>
            <a:pPr marL="0" indent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zh-CN" altLang="en-US">
              <a:latin typeface="Cambria Math" panose="02040503050406030204" charset="0"/>
              <a:cs typeface="Cambria Math" panose="02040503050406030204" charset="0"/>
              <a:sym typeface="+mn-ea"/>
            </a:endParaRPr>
          </a:p>
          <a:p>
            <a:pPr marL="0" indent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>
                <a:latin typeface="Cambria Math" panose="02040503050406030204" charset="0"/>
                <a:cs typeface="Cambria Math" panose="02040503050406030204" charset="0"/>
                <a:sym typeface="+mn-ea"/>
              </a:rPr>
              <a:t>易证，一个命题公式</a:t>
            </a:r>
            <a:r>
              <a:rPr lang="en-US" altLang="zh-CN">
                <a:latin typeface="Cambria Math" panose="02040503050406030204" charset="0"/>
                <a:cs typeface="Cambria Math" panose="02040503050406030204" charset="0"/>
                <a:sym typeface="+mn-ea"/>
              </a:rPr>
              <a:t>A</a:t>
            </a:r>
            <a:r>
              <a:rPr lang="zh-CN" altLang="en-US">
                <a:latin typeface="Cambria Math" panose="02040503050406030204" charset="0"/>
                <a:cs typeface="Cambria Math" panose="02040503050406030204" charset="0"/>
                <a:sym typeface="+mn-ea"/>
              </a:rPr>
              <a:t>要么为原子公式，要么以</a:t>
            </a:r>
            <a:r>
              <a:rPr lang="en-US" altLang="zh-CN">
                <a:latin typeface="Cambria Math" panose="02040503050406030204" charset="0"/>
                <a:cs typeface="Cambria Math" panose="02040503050406030204" charset="0"/>
                <a:sym typeface="+mn-ea"/>
              </a:rPr>
              <a:t> ( </a:t>
            </a:r>
            <a:r>
              <a:rPr lang="zh-CN" altLang="en-US">
                <a:latin typeface="Cambria Math" panose="02040503050406030204" charset="0"/>
                <a:cs typeface="Cambria Math" panose="02040503050406030204" charset="0"/>
                <a:sym typeface="+mn-ea"/>
              </a:rPr>
              <a:t>为开始，</a:t>
            </a:r>
            <a:r>
              <a:rPr lang="en-US" altLang="zh-CN">
                <a:latin typeface="Cambria Math" panose="02040503050406030204" charset="0"/>
                <a:cs typeface="Cambria Math" panose="02040503050406030204" charset="0"/>
                <a:sym typeface="+mn-ea"/>
              </a:rPr>
              <a:t>) </a:t>
            </a:r>
            <a:r>
              <a:rPr lang="zh-CN" altLang="en-US">
                <a:latin typeface="Cambria Math" panose="02040503050406030204" charset="0"/>
                <a:cs typeface="Cambria Math" panose="02040503050406030204" charset="0"/>
                <a:sym typeface="+mn-ea"/>
              </a:rPr>
              <a:t>为结尾。</a:t>
            </a:r>
            <a:endParaRPr lang="zh-CN" altLang="en-US"/>
          </a:p>
          <a:p>
            <a:pPr marL="179705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zh-CN" altLang="en-US"/>
          </a:p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sym typeface="+mn-ea"/>
              </a:rPr>
              <a:t>公式的结构</a:t>
            </a:r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altLang="en-US" b="1"/>
                  <a:t>引理</a:t>
                </a:r>
                <a:r>
                  <a:rPr lang="en-US" altLang="zh-CN" b="1"/>
                  <a:t>1.15.</a:t>
                </a:r>
                <a:r>
                  <a:rPr lang="en-US" altLang="zh-CN"/>
                  <a:t>    </a:t>
                </a:r>
                <a:endParaRPr lang="en-US" altLang="zh-CN"/>
              </a:p>
              <a:p>
                <a:pPr marL="0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/>
                  <a:t>  </a:t>
                </a:r>
                <a:r>
                  <a:rPr lang="zh-CN" altLang="en-US"/>
                  <a:t>在命题公式的任意非空真初始段中，左括号出现的次数大于右括号。</a:t>
                </a:r>
                <a:endParaRPr lang="zh-CN" altLang="en-US"/>
              </a:p>
              <a:p>
                <a:pPr marL="0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altLang="en-US"/>
                  <a:t> </a:t>
                </a:r>
                <a:r>
                  <a:rPr lang="en-US" altLang="zh-CN"/>
                  <a:t> </a:t>
                </a:r>
                <a:r>
                  <a:rPr lang="zh-CN" altLang="en-US"/>
                  <a:t>在</a:t>
                </a:r>
                <a:r>
                  <a:rPr lang="zh-CN" altLang="en-US">
                    <a:sym typeface="+mn-ea"/>
                  </a:rPr>
                  <a:t>命题公式的</a:t>
                </a:r>
                <a:r>
                  <a:rPr lang="zh-CN" altLang="en-US"/>
                  <a:t>任意非空真结尾段中，右括号出现的次数大于左括号。</a:t>
                </a:r>
                <a:endParaRPr lang="zh-CN" altLang="en-US"/>
              </a:p>
              <a:p>
                <a:pPr marL="0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altLang="en-US"/>
                  <a:t> </a:t>
                </a:r>
                <a:r>
                  <a:rPr lang="en-US" altLang="zh-CN"/>
                  <a:t> </a:t>
                </a:r>
                <a:r>
                  <a:rPr lang="zh-CN" altLang="en-US" b="1" u="sng"/>
                  <a:t>命题公式的非空真初始段和真结尾段都不是命题公式。</a:t>
                </a:r>
                <a:endParaRPr lang="zh-CN" altLang="en-US" b="1"/>
              </a:p>
              <a:p>
                <a:pPr marL="179705" indent="-457200" algn="r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altLang="en-US">
                    <a:sym typeface="Wingdings" panose="05000000000000000000" charset="0"/>
                  </a:rPr>
                  <a:t></a:t>
                </a:r>
                <a:endParaRPr lang="zh-CN" altLang="en-US">
                  <a:sym typeface="Wingdings" panose="05000000000000000000" charset="0"/>
                </a:endParaRPr>
              </a:p>
              <a:p>
                <a:pPr marL="179705" indent="-457200" algn="l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例，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𝑈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=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𝑉𝑊</m:t>
                    </m:r>
                  </m:oMath>
                </a14:m>
                <a:endParaRPr lang="zh-CN" altLang="en-US"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  <a:p>
                <a:pPr marL="179705" indent="457200" algn="l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=(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𝑝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∨(((¬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𝑝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)∧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𝑟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)∧(¬(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𝑞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∧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𝑟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))))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。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  <a:sym typeface="Wingdings" panose="05000000000000000000" charset="0"/>
                </a:endParaRPr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1"/>
                <a:stretch>
                  <a:fillRect b="-218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公式的结构</a:t>
            </a:r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altLang="en-US" b="1"/>
                  <a:t>定理</a:t>
                </a:r>
                <a:r>
                  <a:rPr lang="en-US" altLang="zh-CN" b="1"/>
                  <a:t>1.16.</a:t>
                </a:r>
                <a:r>
                  <a:rPr lang="en-US" altLang="zh-CN"/>
                  <a:t>  </a:t>
                </a:r>
                <a:r>
                  <a:rPr lang="zh-CN" altLang="en-US"/>
                  <a:t>命题逻辑公式恰好具有以下五种形式之一：</a:t>
                </a:r>
                <a:endParaRPr lang="zh-CN" altLang="en-US"/>
              </a:p>
              <a:p>
                <a:pPr marL="179705" indent="-457200" algn="ctr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altLang="en-US"/>
                  <a:t>原子公式，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¬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，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∧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𝐵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，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∨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𝐵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，或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→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𝐵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；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并且公式所具有的那种形式是唯一的。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34226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34226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US" altLang="zh-CN" i="1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indent="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                   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p>
            <a:r>
              <a:rPr lang="zh-CN" altLang="en-US">
                <a:sym typeface="+mn-ea"/>
              </a:rPr>
              <a:t>命题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/>
              <a:t>下述均不是命题：</a:t>
            </a:r>
            <a:endParaRPr lang="zh-CN" altLang="en-US"/>
          </a:p>
          <a:p>
            <a:pPr lvl="1"/>
            <a:r>
              <a:rPr lang="en-US" altLang="zh-CN"/>
              <a:t>1+1&gt;2?</a:t>
            </a:r>
            <a:endParaRPr lang="en-US" altLang="zh-CN"/>
          </a:p>
          <a:p>
            <a:pPr lvl="1"/>
            <a:r>
              <a:rPr lang="zh-CN" altLang="en-US"/>
              <a:t>帮我拿下快递。</a:t>
            </a:r>
            <a:endParaRPr lang="zh-CN" altLang="en-US"/>
          </a:p>
          <a:p>
            <a:pPr lvl="1"/>
            <a:r>
              <a:rPr lang="en-US" altLang="zh-CN">
                <a:sym typeface="+mn-ea"/>
              </a:rPr>
              <a:t>a&gt;b</a:t>
            </a:r>
            <a:r>
              <a:rPr lang="zh-CN" altLang="en-US">
                <a:sym typeface="+mn-ea"/>
              </a:rPr>
              <a:t>。</a:t>
            </a:r>
            <a:endParaRPr lang="zh-CN" altLang="en-US"/>
          </a:p>
          <a:p>
            <a:pPr lvl="1"/>
            <a:r>
              <a:rPr lang="zh-CN" altLang="en-US"/>
              <a:t>我正在撒谎。（说谎者悖论）</a:t>
            </a:r>
            <a:endParaRPr lang="zh-CN" altLang="en-US"/>
          </a:p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公式的结构</a:t>
            </a:r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altLang="en-US" b="1">
                    <a:sym typeface="+mn-ea"/>
                  </a:rPr>
                  <a:t>定理</a:t>
                </a:r>
                <a:r>
                  <a:rPr lang="en-US" altLang="zh-CN" b="1">
                    <a:sym typeface="+mn-ea"/>
                  </a:rPr>
                  <a:t>1.16.</a:t>
                </a:r>
                <a:r>
                  <a:rPr lang="en-US" altLang="zh-CN">
                    <a:sym typeface="+mn-ea"/>
                  </a:rPr>
                  <a:t>  </a:t>
                </a:r>
                <a:r>
                  <a:rPr lang="zh-CN" altLang="en-US">
                    <a:sym typeface="+mn-ea"/>
                  </a:rPr>
                  <a:t>命题逻辑公式恰好具有以下五种形式之一：</a:t>
                </a:r>
                <a:endParaRPr lang="zh-CN" altLang="en-US"/>
              </a:p>
              <a:p>
                <a:pPr marL="179705" indent="-457200" algn="ctr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altLang="en-US">
                    <a:sym typeface="+mn-ea"/>
                  </a:rPr>
                  <a:t>原子公式，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(¬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，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∧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𝐵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，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∨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𝐵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，或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→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𝐵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；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并且公式所具有的那种形式是唯一的。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34226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34226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例，设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=(((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¬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𝑝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∨(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𝑞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→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𝑟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→(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𝑝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∧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𝑟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endParaRPr lang="en-US" altLang="zh-CN" i="1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indent="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               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属于上述哪一种形式？</a:t>
                </a:r>
                <a:endParaRPr lang="en-US" altLang="zh-CN" i="1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34226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US" altLang="zh-CN" i="1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indent="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                   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公式的结构</a:t>
            </a:r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altLang="en-US" b="1">
                    <a:sym typeface="+mn-ea"/>
                  </a:rPr>
                  <a:t>定理</a:t>
                </a:r>
                <a:r>
                  <a:rPr lang="en-US" altLang="zh-CN" b="1">
                    <a:sym typeface="+mn-ea"/>
                  </a:rPr>
                  <a:t>1.16.</a:t>
                </a:r>
                <a:r>
                  <a:rPr lang="en-US" altLang="zh-CN">
                    <a:sym typeface="+mn-ea"/>
                  </a:rPr>
                  <a:t>  </a:t>
                </a:r>
                <a:r>
                  <a:rPr lang="zh-CN" altLang="en-US">
                    <a:sym typeface="+mn-ea"/>
                  </a:rPr>
                  <a:t>命题逻辑公式恰好具有以下五种形式之一：</a:t>
                </a:r>
                <a:endParaRPr lang="zh-CN" altLang="en-US"/>
              </a:p>
              <a:p>
                <a:pPr marL="179705" indent="-457200" algn="ctr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altLang="en-US">
                    <a:sym typeface="+mn-ea"/>
                  </a:rPr>
                  <a:t>原子公式，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(¬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，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∧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𝐵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，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∨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𝐵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，或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→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𝐵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；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并且公式所具有的那种形式是唯一的。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34226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34226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例，设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=(((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¬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𝑝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∨(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𝑞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→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𝑟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→(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𝑝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∧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𝑟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endParaRPr lang="en-US" altLang="zh-CN" i="1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34226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US" altLang="zh-CN" i="1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indent="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                   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  <p:sp>
        <p:nvSpPr>
          <p:cNvPr id="6" name="文本框 5"/>
          <p:cNvSpPr txBox="1"/>
          <p:nvPr/>
        </p:nvSpPr>
        <p:spPr>
          <a:xfrm>
            <a:off x="2971800" y="4038600"/>
            <a:ext cx="336423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/>
              <a:t>B                               C</a:t>
            </a:r>
            <a:endParaRPr lang="en-US" altLang="zh-CN"/>
          </a:p>
        </p:txBody>
      </p:sp>
      <p:cxnSp>
        <p:nvCxnSpPr>
          <p:cNvPr id="8" name="直接连接符 7"/>
          <p:cNvCxnSpPr/>
          <p:nvPr/>
        </p:nvCxnSpPr>
        <p:spPr>
          <a:xfrm>
            <a:off x="2743200" y="4038600"/>
            <a:ext cx="20574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>
            <p:custDataLst>
              <p:tags r:id="rId2"/>
            </p:custDataLst>
          </p:nvPr>
        </p:nvCxnSpPr>
        <p:spPr>
          <a:xfrm>
            <a:off x="5257800" y="4032250"/>
            <a:ext cx="914400" cy="635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文本框 9"/>
              <p:cNvSpPr txBox="1"/>
              <p:nvPr/>
            </p:nvSpPr>
            <p:spPr>
              <a:xfrm>
                <a:off x="6629400" y="3505200"/>
                <a:ext cx="1981200" cy="7683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algn="l"/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ea typeface="微软雅黑" panose="020B0503020204020204" charset="-122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ea typeface="微软雅黑" panose="020B0503020204020204" charset="-122"/>
                        <a:cs typeface="Cambria Math" panose="02040503050406030204" charset="0"/>
                      </a:rPr>
                      <m:t>=(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ea typeface="微软雅黑" panose="020B0503020204020204" charset="-122"/>
                        <a:cs typeface="Cambria Math" panose="02040503050406030204" charset="0"/>
                      </a:rPr>
                      <m:t>𝐵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→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𝐶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ea typeface="微软雅黑" panose="020B0503020204020204" charset="-122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en-US" altLang="zh-CN">
                    <a:solidFill>
                      <a:schemeClr val="accent6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 </a:t>
                </a:r>
                <a:endParaRPr lang="en-US" altLang="zh-CN">
                  <a:solidFill>
                    <a:schemeClr val="accent6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  <a:p>
                <a:pPr algn="l"/>
                <a:r>
                  <a:rPr lang="en-US" altLang="zh-CN" sz="2400">
                    <a:solidFill>
                      <a:schemeClr val="accent6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   </a:t>
                </a:r>
                <a:r>
                  <a:rPr lang="zh-CN" altLang="en-US" sz="2400">
                    <a:solidFill>
                      <a:schemeClr val="accent6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✔</a:t>
                </a:r>
                <a:endParaRPr lang="zh-CN" altLang="en-US" sz="2400">
                  <a:solidFill>
                    <a:schemeClr val="accent6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mc:Choice>
        <mc:Fallback>
          <p:sp>
            <p:nvSpPr>
              <p:cNvPr id="10" name="文本框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9400" y="3505200"/>
                <a:ext cx="1981200" cy="76835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公式的结构</a:t>
            </a:r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altLang="en-US" b="1">
                    <a:sym typeface="+mn-ea"/>
                  </a:rPr>
                  <a:t>定理</a:t>
                </a:r>
                <a:r>
                  <a:rPr lang="en-US" altLang="zh-CN" b="1">
                    <a:sym typeface="+mn-ea"/>
                  </a:rPr>
                  <a:t>1.16.</a:t>
                </a:r>
                <a:r>
                  <a:rPr lang="en-US" altLang="zh-CN">
                    <a:sym typeface="+mn-ea"/>
                  </a:rPr>
                  <a:t>  </a:t>
                </a:r>
                <a:r>
                  <a:rPr lang="zh-CN" altLang="en-US">
                    <a:sym typeface="+mn-ea"/>
                  </a:rPr>
                  <a:t>命题逻辑公式恰好具有以下五种形式之一：</a:t>
                </a:r>
                <a:endParaRPr lang="zh-CN" altLang="en-US"/>
              </a:p>
              <a:p>
                <a:pPr marL="179705" indent="-457200" algn="ctr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altLang="en-US">
                    <a:sym typeface="+mn-ea"/>
                  </a:rPr>
                  <a:t>原子公式，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(¬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，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∧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𝐵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，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∨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𝐵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，或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→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𝐵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；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并且公式所具有的那种形式是唯一的。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34226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34226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例，设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=(((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¬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𝑝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∨(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𝑞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→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𝑟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→(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𝑝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∧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𝑟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endParaRPr lang="en-US" altLang="zh-CN" i="1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34226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US" altLang="zh-CN" i="1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indent="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                  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=(((¬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𝑝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)∨(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𝑞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→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𝑟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))→(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𝑝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∧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𝑟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))</m:t>
                    </m:r>
                  </m:oMath>
                </a14:m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34226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  <p:sp>
        <p:nvSpPr>
          <p:cNvPr id="6" name="文本框 5"/>
          <p:cNvSpPr txBox="1"/>
          <p:nvPr/>
        </p:nvSpPr>
        <p:spPr>
          <a:xfrm>
            <a:off x="2971800" y="4038600"/>
            <a:ext cx="336423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/>
              <a:t>B                               C</a:t>
            </a:r>
            <a:endParaRPr lang="en-US" altLang="zh-CN"/>
          </a:p>
        </p:txBody>
      </p:sp>
      <p:cxnSp>
        <p:nvCxnSpPr>
          <p:cNvPr id="8" name="直接连接符 7"/>
          <p:cNvCxnSpPr/>
          <p:nvPr/>
        </p:nvCxnSpPr>
        <p:spPr>
          <a:xfrm>
            <a:off x="2743200" y="4038600"/>
            <a:ext cx="20574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>
            <p:custDataLst>
              <p:tags r:id="rId2"/>
            </p:custDataLst>
          </p:nvPr>
        </p:nvCxnSpPr>
        <p:spPr>
          <a:xfrm>
            <a:off x="5257800" y="4032250"/>
            <a:ext cx="914400" cy="635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文本框 9"/>
              <p:cNvSpPr txBox="1"/>
              <p:nvPr/>
            </p:nvSpPr>
            <p:spPr>
              <a:xfrm>
                <a:off x="6629400" y="3505200"/>
                <a:ext cx="1981200" cy="7683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algn="l"/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ea typeface="微软雅黑" panose="020B0503020204020204" charset="-122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ea typeface="微软雅黑" panose="020B0503020204020204" charset="-122"/>
                        <a:cs typeface="Cambria Math" panose="02040503050406030204" charset="0"/>
                      </a:rPr>
                      <m:t>=(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ea typeface="微软雅黑" panose="020B0503020204020204" charset="-122"/>
                        <a:cs typeface="Cambria Math" panose="02040503050406030204" charset="0"/>
                      </a:rPr>
                      <m:t>𝐵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→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𝐶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ea typeface="微软雅黑" panose="020B0503020204020204" charset="-122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en-US" altLang="zh-CN">
                    <a:solidFill>
                      <a:schemeClr val="accent6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 </a:t>
                </a:r>
                <a:endParaRPr lang="en-US" altLang="zh-CN">
                  <a:solidFill>
                    <a:schemeClr val="accent6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  <a:p>
                <a:pPr algn="l"/>
                <a:r>
                  <a:rPr lang="en-US" altLang="zh-CN" sz="2400">
                    <a:solidFill>
                      <a:schemeClr val="accent6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   </a:t>
                </a:r>
                <a:r>
                  <a:rPr lang="zh-CN" altLang="en-US" sz="2400">
                    <a:solidFill>
                      <a:schemeClr val="accent6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✔</a:t>
                </a:r>
                <a:endParaRPr lang="zh-CN" altLang="en-US" sz="2400">
                  <a:solidFill>
                    <a:schemeClr val="accent6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mc:Choice>
        <mc:Fallback>
          <p:sp>
            <p:nvSpPr>
              <p:cNvPr id="10" name="文本框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9400" y="3505200"/>
                <a:ext cx="1981200" cy="76835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文本框 10"/>
          <p:cNvSpPr txBox="1"/>
          <p:nvPr>
            <p:custDataLst>
              <p:tags r:id="rId4"/>
            </p:custDataLst>
          </p:nvPr>
        </p:nvSpPr>
        <p:spPr>
          <a:xfrm>
            <a:off x="2489200" y="5156200"/>
            <a:ext cx="336423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/>
              <a:t>B                               C</a:t>
            </a:r>
            <a:endParaRPr lang="en-US" altLang="zh-CN"/>
          </a:p>
        </p:txBody>
      </p:sp>
      <p:cxnSp>
        <p:nvCxnSpPr>
          <p:cNvPr id="17" name="直接连接符 16"/>
          <p:cNvCxnSpPr/>
          <p:nvPr>
            <p:custDataLst>
              <p:tags r:id="rId5"/>
            </p:custDataLst>
          </p:nvPr>
        </p:nvCxnSpPr>
        <p:spPr>
          <a:xfrm>
            <a:off x="2667000" y="5105400"/>
            <a:ext cx="6858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>
            <p:custDataLst>
              <p:tags r:id="rId6"/>
            </p:custDataLst>
          </p:nvPr>
        </p:nvCxnSpPr>
        <p:spPr>
          <a:xfrm>
            <a:off x="3733800" y="5105400"/>
            <a:ext cx="23622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文本框 6"/>
              <p:cNvSpPr txBox="1"/>
              <p:nvPr>
                <p:custDataLst>
                  <p:tags r:id="rId7"/>
                </p:custDataLst>
              </p:nvPr>
            </p:nvSpPr>
            <p:spPr>
              <a:xfrm>
                <a:off x="6629400" y="4648200"/>
                <a:ext cx="1981200" cy="7683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algn="l"/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ea typeface="微软雅黑" panose="020B0503020204020204" charset="-122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ea typeface="微软雅黑" panose="020B0503020204020204" charset="-122"/>
                        <a:cs typeface="Cambria Math" panose="02040503050406030204" charset="0"/>
                      </a:rPr>
                      <m:t>=(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ea typeface="微软雅黑" panose="020B0503020204020204" charset="-122"/>
                        <a:cs typeface="Cambria Math" panose="02040503050406030204" charset="0"/>
                      </a:rPr>
                      <m:t>𝐵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∨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𝐶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ea typeface="微软雅黑" panose="020B0503020204020204" charset="-122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en-US" altLang="zh-CN">
                    <a:solidFill>
                      <a:schemeClr val="accent6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 </a:t>
                </a:r>
                <a:endParaRPr lang="en-US" altLang="zh-CN">
                  <a:solidFill>
                    <a:schemeClr val="accent6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  <a:p>
                <a:pPr algn="l"/>
                <a:r>
                  <a:rPr lang="en-US" altLang="zh-CN" sz="2400">
                    <a:solidFill>
                      <a:srgbClr val="FF0000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   </a:t>
                </a:r>
                <a:r>
                  <a:rPr lang="zh-CN" altLang="en-US" sz="2400" b="1">
                    <a:solidFill>
                      <a:schemeClr val="accent5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？</a:t>
                </a:r>
                <a:endParaRPr lang="zh-CN" altLang="en-US" sz="2400" b="1">
                  <a:solidFill>
                    <a:schemeClr val="accent5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mc:Choice>
        <mc:Fallback>
          <p:sp>
            <p:nvSpPr>
              <p:cNvPr id="7" name="文本框 6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8"/>
                </p:custDataLst>
              </p:nvPr>
            </p:nvSpPr>
            <p:spPr>
              <a:xfrm>
                <a:off x="6629400" y="4648200"/>
                <a:ext cx="1981200" cy="768350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公式的结构</a:t>
            </a:r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altLang="en-US" b="1">
                    <a:sym typeface="+mn-ea"/>
                  </a:rPr>
                  <a:t>定理</a:t>
                </a:r>
                <a:r>
                  <a:rPr lang="en-US" altLang="zh-CN" b="1">
                    <a:sym typeface="+mn-ea"/>
                  </a:rPr>
                  <a:t>1.16.</a:t>
                </a:r>
                <a:r>
                  <a:rPr lang="en-US" altLang="zh-CN">
                    <a:sym typeface="+mn-ea"/>
                  </a:rPr>
                  <a:t>  </a:t>
                </a:r>
                <a:r>
                  <a:rPr lang="zh-CN" altLang="en-US">
                    <a:sym typeface="+mn-ea"/>
                  </a:rPr>
                  <a:t>命题逻辑公式恰好具有以下五种形式之一：</a:t>
                </a:r>
                <a:endParaRPr lang="zh-CN" altLang="en-US"/>
              </a:p>
              <a:p>
                <a:pPr marL="179705" indent="-457200" algn="ctr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altLang="en-US">
                    <a:sym typeface="+mn-ea"/>
                  </a:rPr>
                  <a:t>原子公式，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(¬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，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∧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𝐵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，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∨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𝐵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，或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→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𝐵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；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并且公式所具有的那种形式是唯一的。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34226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34226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例，设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=(((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¬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𝑝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∨(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𝑞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→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𝑟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→(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𝑝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∧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𝑟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endParaRPr lang="en-US" altLang="zh-CN" i="1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34226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US" altLang="zh-CN" i="1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indent="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                  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=(((¬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𝑝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)∨(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𝑞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→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𝑟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))→(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𝑝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∧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𝑟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))</m:t>
                    </m:r>
                  </m:oMath>
                </a14:m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34226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  <p:sp>
        <p:nvSpPr>
          <p:cNvPr id="6" name="文本框 5"/>
          <p:cNvSpPr txBox="1"/>
          <p:nvPr/>
        </p:nvSpPr>
        <p:spPr>
          <a:xfrm>
            <a:off x="2971800" y="4038600"/>
            <a:ext cx="336423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/>
              <a:t>B                               C</a:t>
            </a:r>
            <a:endParaRPr lang="en-US" altLang="zh-CN"/>
          </a:p>
        </p:txBody>
      </p:sp>
      <p:cxnSp>
        <p:nvCxnSpPr>
          <p:cNvPr id="8" name="直接连接符 7"/>
          <p:cNvCxnSpPr/>
          <p:nvPr/>
        </p:nvCxnSpPr>
        <p:spPr>
          <a:xfrm>
            <a:off x="2743200" y="4038600"/>
            <a:ext cx="20574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>
            <p:custDataLst>
              <p:tags r:id="rId2"/>
            </p:custDataLst>
          </p:nvPr>
        </p:nvCxnSpPr>
        <p:spPr>
          <a:xfrm>
            <a:off x="5257800" y="4032250"/>
            <a:ext cx="914400" cy="635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文本框 9"/>
              <p:cNvSpPr txBox="1"/>
              <p:nvPr/>
            </p:nvSpPr>
            <p:spPr>
              <a:xfrm>
                <a:off x="6629400" y="3505200"/>
                <a:ext cx="1981200" cy="7683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algn="l"/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ea typeface="微软雅黑" panose="020B0503020204020204" charset="-122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ea typeface="微软雅黑" panose="020B0503020204020204" charset="-122"/>
                        <a:cs typeface="Cambria Math" panose="02040503050406030204" charset="0"/>
                      </a:rPr>
                      <m:t>=(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ea typeface="微软雅黑" panose="020B0503020204020204" charset="-122"/>
                        <a:cs typeface="Cambria Math" panose="02040503050406030204" charset="0"/>
                      </a:rPr>
                      <m:t>𝐵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→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𝐶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ea typeface="微软雅黑" panose="020B0503020204020204" charset="-122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en-US" altLang="zh-CN">
                    <a:solidFill>
                      <a:schemeClr val="accent6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 </a:t>
                </a:r>
                <a:endParaRPr lang="en-US" altLang="zh-CN">
                  <a:solidFill>
                    <a:schemeClr val="accent6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  <a:p>
                <a:pPr algn="l"/>
                <a:r>
                  <a:rPr lang="en-US" altLang="zh-CN" sz="2400">
                    <a:solidFill>
                      <a:schemeClr val="accent6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   </a:t>
                </a:r>
                <a:r>
                  <a:rPr lang="zh-CN" altLang="en-US" sz="2400">
                    <a:solidFill>
                      <a:schemeClr val="accent6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✔</a:t>
                </a:r>
                <a:endParaRPr lang="zh-CN" altLang="en-US" sz="2400">
                  <a:solidFill>
                    <a:schemeClr val="accent6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mc:Choice>
        <mc:Fallback>
          <p:sp>
            <p:nvSpPr>
              <p:cNvPr id="10" name="文本框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9400" y="3505200"/>
                <a:ext cx="1981200" cy="76835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文本框 10"/>
          <p:cNvSpPr txBox="1"/>
          <p:nvPr>
            <p:custDataLst>
              <p:tags r:id="rId4"/>
            </p:custDataLst>
          </p:nvPr>
        </p:nvSpPr>
        <p:spPr>
          <a:xfrm>
            <a:off x="2489200" y="5156200"/>
            <a:ext cx="336423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/>
              <a:t>B                               C</a:t>
            </a:r>
            <a:endParaRPr lang="en-US" altLang="zh-CN"/>
          </a:p>
        </p:txBody>
      </p:sp>
      <p:cxnSp>
        <p:nvCxnSpPr>
          <p:cNvPr id="17" name="直接连接符 16"/>
          <p:cNvCxnSpPr/>
          <p:nvPr>
            <p:custDataLst>
              <p:tags r:id="rId5"/>
            </p:custDataLst>
          </p:nvPr>
        </p:nvCxnSpPr>
        <p:spPr>
          <a:xfrm>
            <a:off x="2667000" y="5105400"/>
            <a:ext cx="6858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>
            <p:custDataLst>
              <p:tags r:id="rId6"/>
            </p:custDataLst>
          </p:nvPr>
        </p:nvCxnSpPr>
        <p:spPr>
          <a:xfrm>
            <a:off x="3733800" y="5105400"/>
            <a:ext cx="23622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0" name="文本框 19"/>
              <p:cNvSpPr txBox="1"/>
              <p:nvPr/>
            </p:nvSpPr>
            <p:spPr>
              <a:xfrm>
                <a:off x="6629400" y="4648200"/>
                <a:ext cx="1981200" cy="7683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algn="l"/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ea typeface="微软雅黑" panose="020B0503020204020204" charset="-122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ea typeface="微软雅黑" panose="020B0503020204020204" charset="-122"/>
                        <a:cs typeface="Cambria Math" panose="02040503050406030204" charset="0"/>
                      </a:rPr>
                      <m:t>=(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ea typeface="微软雅黑" panose="020B0503020204020204" charset="-122"/>
                        <a:cs typeface="Cambria Math" panose="02040503050406030204" charset="0"/>
                      </a:rPr>
                      <m:t>𝐵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∨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𝐶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ea typeface="微软雅黑" panose="020B0503020204020204" charset="-122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en-US" altLang="zh-CN">
                    <a:solidFill>
                      <a:schemeClr val="accent6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 </a:t>
                </a:r>
                <a:endParaRPr lang="en-US" altLang="zh-CN">
                  <a:solidFill>
                    <a:schemeClr val="accent6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  <a:p>
                <a:pPr algn="l"/>
                <a:r>
                  <a:rPr lang="en-US" altLang="zh-CN" sz="2400">
                    <a:solidFill>
                      <a:srgbClr val="FF0000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   </a:t>
                </a:r>
                <a:r>
                  <a:rPr lang="zh-CN" altLang="en-US" sz="2400">
                    <a:solidFill>
                      <a:srgbClr val="FF0000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✘</a:t>
                </a:r>
                <a:endParaRPr lang="zh-CN" altLang="en-US" sz="2400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mc:Choice>
        <mc:Fallback>
          <p:sp>
            <p:nvSpPr>
              <p:cNvPr id="20" name="文本框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9400" y="4648200"/>
                <a:ext cx="1981200" cy="76835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文本框 21"/>
              <p:cNvSpPr txBox="1"/>
              <p:nvPr/>
            </p:nvSpPr>
            <p:spPr>
              <a:xfrm>
                <a:off x="3016885" y="5610860"/>
                <a:ext cx="4166870" cy="3987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ea typeface="微软雅黑" panose="020B0503020204020204" charset="-122"/>
                        <a:cs typeface="Cambria Math" panose="02040503050406030204" charset="0"/>
                      </a:rPr>
                      <m:t>𝐵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ea typeface="微软雅黑" panose="020B0503020204020204" charset="-122"/>
                        <a:cs typeface="Cambria Math" panose="02040503050406030204" charset="0"/>
                      </a:rPr>
                      <m:t>=((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¬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𝑝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ea typeface="微软雅黑" panose="020B0503020204020204" charset="-122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，</a:t>
                </a:r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ea typeface="微软雅黑" panose="020B0503020204020204" charset="-122"/>
                        <a:cs typeface="Cambria Math" panose="02040503050406030204" charset="0"/>
                      </a:rPr>
                      <m:t>𝐶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ea typeface="微软雅黑" panose="020B0503020204020204" charset="-122"/>
                        <a:cs typeface="Cambria Math" panose="02040503050406030204" charset="0"/>
                      </a:rPr>
                      <m:t>=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𝑞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→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𝑟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))→(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𝑝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∧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𝑟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endParaRPr lang="zh-CN" altLang="en-US">
                  <a:solidFill>
                    <a:schemeClr val="tx1"/>
                  </a:solidFill>
                  <a:latin typeface="Cambria Math" panose="02040503050406030204" charset="0"/>
                  <a:ea typeface="微软雅黑" panose="020B0503020204020204" charset="-122"/>
                  <a:cs typeface="Cambria Math" panose="02040503050406030204" charset="0"/>
                </a:endParaRPr>
              </a:p>
            </p:txBody>
          </p:sp>
        </mc:Choice>
        <mc:Fallback>
          <p:sp>
            <p:nvSpPr>
              <p:cNvPr id="22" name="文本框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6885" y="5610860"/>
                <a:ext cx="4166870" cy="39878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  <p:bldLst>
      <p:bldP spid="20" grpId="1"/>
      <p:bldP spid="22" grpId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公式的结构</a:t>
            </a:r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altLang="en-US" b="1">
                    <a:sym typeface="+mn-ea"/>
                  </a:rPr>
                  <a:t>定理</a:t>
                </a:r>
                <a:r>
                  <a:rPr lang="en-US" altLang="zh-CN" b="1">
                    <a:sym typeface="+mn-ea"/>
                  </a:rPr>
                  <a:t>1.16.</a:t>
                </a:r>
                <a:r>
                  <a:rPr lang="en-US" altLang="zh-CN">
                    <a:sym typeface="+mn-ea"/>
                  </a:rPr>
                  <a:t>  </a:t>
                </a:r>
                <a:r>
                  <a:rPr lang="zh-CN" altLang="en-US">
                    <a:sym typeface="+mn-ea"/>
                  </a:rPr>
                  <a:t>命题逻辑公式恰好具有以下五种形式之一：</a:t>
                </a:r>
                <a:endParaRPr lang="zh-CN" altLang="en-US"/>
              </a:p>
              <a:p>
                <a:pPr marL="179705" indent="-457200" algn="ctr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altLang="en-US">
                    <a:sym typeface="+mn-ea"/>
                  </a:rPr>
                  <a:t>原子公式，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(¬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，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∧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𝐵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，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∨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𝐵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，或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→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𝐵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；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并且公式所具有的那种形式是唯一的。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34226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34226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例，设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=(((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¬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𝑝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∨(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𝑞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→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𝑟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→(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𝑝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∧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𝑟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endParaRPr lang="en-US" altLang="zh-CN" i="1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34226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US" altLang="zh-CN" i="1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indent="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                  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=(((¬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𝑝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)∨(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𝑞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→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𝑟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))→(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𝑝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∧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𝑟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))</m:t>
                    </m:r>
                  </m:oMath>
                </a14:m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34226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  <p:sp>
        <p:nvSpPr>
          <p:cNvPr id="6" name="文本框 5"/>
          <p:cNvSpPr txBox="1"/>
          <p:nvPr/>
        </p:nvSpPr>
        <p:spPr>
          <a:xfrm>
            <a:off x="2971800" y="4038600"/>
            <a:ext cx="336423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/>
              <a:t>B                               C</a:t>
            </a:r>
            <a:endParaRPr lang="en-US" altLang="zh-CN"/>
          </a:p>
        </p:txBody>
      </p:sp>
      <p:cxnSp>
        <p:nvCxnSpPr>
          <p:cNvPr id="8" name="直接连接符 7"/>
          <p:cNvCxnSpPr/>
          <p:nvPr/>
        </p:nvCxnSpPr>
        <p:spPr>
          <a:xfrm>
            <a:off x="2743200" y="4038600"/>
            <a:ext cx="20574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>
            <p:custDataLst>
              <p:tags r:id="rId2"/>
            </p:custDataLst>
          </p:nvPr>
        </p:nvCxnSpPr>
        <p:spPr>
          <a:xfrm>
            <a:off x="5257800" y="4032250"/>
            <a:ext cx="914400" cy="635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文本框 9"/>
              <p:cNvSpPr txBox="1"/>
              <p:nvPr/>
            </p:nvSpPr>
            <p:spPr>
              <a:xfrm>
                <a:off x="6629400" y="3505200"/>
                <a:ext cx="1981200" cy="7683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algn="l"/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ea typeface="微软雅黑" panose="020B0503020204020204" charset="-122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ea typeface="微软雅黑" panose="020B0503020204020204" charset="-122"/>
                        <a:cs typeface="Cambria Math" panose="02040503050406030204" charset="0"/>
                      </a:rPr>
                      <m:t>=(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ea typeface="微软雅黑" panose="020B0503020204020204" charset="-122"/>
                        <a:cs typeface="Cambria Math" panose="02040503050406030204" charset="0"/>
                      </a:rPr>
                      <m:t>𝐵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→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𝐶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ea typeface="微软雅黑" panose="020B0503020204020204" charset="-122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en-US" altLang="zh-CN">
                    <a:solidFill>
                      <a:schemeClr val="accent6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 </a:t>
                </a:r>
                <a:endParaRPr lang="en-US" altLang="zh-CN">
                  <a:solidFill>
                    <a:schemeClr val="accent6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  <a:p>
                <a:pPr algn="l"/>
                <a:r>
                  <a:rPr lang="en-US" altLang="zh-CN" sz="2400">
                    <a:solidFill>
                      <a:schemeClr val="accent6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   </a:t>
                </a:r>
                <a:r>
                  <a:rPr lang="zh-CN" altLang="en-US" sz="2400">
                    <a:solidFill>
                      <a:schemeClr val="accent6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✔</a:t>
                </a:r>
                <a:endParaRPr lang="zh-CN" altLang="en-US" sz="2400">
                  <a:solidFill>
                    <a:schemeClr val="accent6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mc:Choice>
        <mc:Fallback>
          <p:sp>
            <p:nvSpPr>
              <p:cNvPr id="10" name="文本框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9400" y="3505200"/>
                <a:ext cx="1981200" cy="76835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文本框 10"/>
          <p:cNvSpPr txBox="1"/>
          <p:nvPr>
            <p:custDataLst>
              <p:tags r:id="rId4"/>
            </p:custDataLst>
          </p:nvPr>
        </p:nvSpPr>
        <p:spPr>
          <a:xfrm>
            <a:off x="3175000" y="5156200"/>
            <a:ext cx="336423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/>
              <a:t>B                               C</a:t>
            </a:r>
            <a:endParaRPr lang="en-US" altLang="zh-CN"/>
          </a:p>
        </p:txBody>
      </p:sp>
      <p:cxnSp>
        <p:nvCxnSpPr>
          <p:cNvPr id="17" name="直接连接符 16"/>
          <p:cNvCxnSpPr/>
          <p:nvPr>
            <p:custDataLst>
              <p:tags r:id="rId5"/>
            </p:custDataLst>
          </p:nvPr>
        </p:nvCxnSpPr>
        <p:spPr>
          <a:xfrm>
            <a:off x="2667000" y="5105400"/>
            <a:ext cx="28956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>
            <p:custDataLst>
              <p:tags r:id="rId6"/>
            </p:custDataLst>
          </p:nvPr>
        </p:nvCxnSpPr>
        <p:spPr>
          <a:xfrm>
            <a:off x="5791200" y="5105400"/>
            <a:ext cx="3048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0" name="文本框 19"/>
              <p:cNvSpPr txBox="1"/>
              <p:nvPr>
                <p:custDataLst>
                  <p:tags r:id="rId7"/>
                </p:custDataLst>
              </p:nvPr>
            </p:nvSpPr>
            <p:spPr>
              <a:xfrm>
                <a:off x="6629400" y="4648200"/>
                <a:ext cx="1981200" cy="7683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algn="l"/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ea typeface="微软雅黑" panose="020B0503020204020204" charset="-122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ea typeface="微软雅黑" panose="020B0503020204020204" charset="-122"/>
                        <a:cs typeface="Cambria Math" panose="02040503050406030204" charset="0"/>
                      </a:rPr>
                      <m:t>=(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ea typeface="微软雅黑" panose="020B0503020204020204" charset="-122"/>
                        <a:cs typeface="Cambria Math" panose="02040503050406030204" charset="0"/>
                      </a:rPr>
                      <m:t>𝐵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∧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𝐶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ea typeface="微软雅黑" panose="020B0503020204020204" charset="-122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en-US" altLang="zh-CN">
                    <a:solidFill>
                      <a:schemeClr val="accent6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 </a:t>
                </a:r>
                <a:endParaRPr lang="en-US" altLang="zh-CN">
                  <a:solidFill>
                    <a:schemeClr val="accent6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  <a:p>
                <a:pPr algn="l"/>
                <a:r>
                  <a:rPr lang="en-US" altLang="zh-CN" sz="2400">
                    <a:solidFill>
                      <a:srgbClr val="FF0000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   </a:t>
                </a:r>
                <a:r>
                  <a:rPr lang="zh-CN" altLang="en-US" sz="2400">
                    <a:solidFill>
                      <a:srgbClr val="FF0000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✘</a:t>
                </a:r>
                <a:endParaRPr lang="zh-CN" altLang="en-US" sz="2400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mc:Choice>
        <mc:Fallback>
          <p:sp>
            <p:nvSpPr>
              <p:cNvPr id="20" name="文本框 19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8"/>
                </p:custDataLst>
              </p:nvPr>
            </p:nvSpPr>
            <p:spPr>
              <a:xfrm>
                <a:off x="6629400" y="4648200"/>
                <a:ext cx="1981200" cy="768350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文本框 21"/>
              <p:cNvSpPr txBox="1"/>
              <p:nvPr/>
            </p:nvSpPr>
            <p:spPr>
              <a:xfrm>
                <a:off x="3016885" y="5610860"/>
                <a:ext cx="4166870" cy="3987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ea typeface="微软雅黑" panose="020B0503020204020204" charset="-122"/>
                        <a:cs typeface="Cambria Math" panose="02040503050406030204" charset="0"/>
                      </a:rPr>
                      <m:t>𝐵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ea typeface="微软雅黑" panose="020B0503020204020204" charset="-122"/>
                        <a:cs typeface="Cambria Math" panose="02040503050406030204" charset="0"/>
                      </a:rPr>
                      <m:t>=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((¬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𝑝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)∨(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𝑞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→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𝑟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))→(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𝑝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，</a:t>
                </a:r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ea typeface="微软雅黑" panose="020B0503020204020204" charset="-122"/>
                        <a:cs typeface="Cambria Math" panose="02040503050406030204" charset="0"/>
                      </a:rPr>
                      <m:t>𝐶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ea typeface="微软雅黑" panose="020B0503020204020204" charset="-122"/>
                        <a:cs typeface="Cambria Math" panose="02040503050406030204" charset="0"/>
                      </a:rPr>
                      <m:t>=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𝑟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endParaRPr lang="zh-CN" altLang="en-US">
                  <a:solidFill>
                    <a:schemeClr val="tx1"/>
                  </a:solidFill>
                  <a:latin typeface="Cambria Math" panose="02040503050406030204" charset="0"/>
                  <a:ea typeface="微软雅黑" panose="020B0503020204020204" charset="-122"/>
                  <a:cs typeface="Cambria Math" panose="02040503050406030204" charset="0"/>
                </a:endParaRPr>
              </a:p>
            </p:txBody>
          </p:sp>
        </mc:Choice>
        <mc:Fallback>
          <p:sp>
            <p:nvSpPr>
              <p:cNvPr id="22" name="文本框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6885" y="5610860"/>
                <a:ext cx="4166870" cy="398780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公式的结构</a:t>
            </a:r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altLang="en-US" b="1">
                    <a:sym typeface="+mn-ea"/>
                  </a:rPr>
                  <a:t>定理</a:t>
                </a:r>
                <a:r>
                  <a:rPr lang="en-US" altLang="zh-CN" b="1">
                    <a:sym typeface="+mn-ea"/>
                  </a:rPr>
                  <a:t>1.16.</a:t>
                </a:r>
                <a:r>
                  <a:rPr lang="en-US" altLang="zh-CN">
                    <a:sym typeface="+mn-ea"/>
                  </a:rPr>
                  <a:t>  </a:t>
                </a:r>
                <a:r>
                  <a:rPr lang="zh-CN" altLang="en-US">
                    <a:sym typeface="+mn-ea"/>
                  </a:rPr>
                  <a:t>命题逻辑公式恰好具有以下五种形式之一：</a:t>
                </a:r>
                <a:endParaRPr lang="zh-CN" altLang="en-US"/>
              </a:p>
              <a:p>
                <a:pPr marL="179705" indent="-457200" algn="ctr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altLang="en-US">
                    <a:sym typeface="+mn-ea"/>
                  </a:rPr>
                  <a:t>原子公式，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(¬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，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∧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𝐵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，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∨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𝐵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，或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→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𝐵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；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并且公式所具有的那种形式是唯一的。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34226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34226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例，设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=(((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¬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𝑝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∨(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𝑞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→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𝑟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→(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𝑝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∧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𝑟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endParaRPr lang="en-US" altLang="zh-CN" i="1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34226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US" altLang="zh-CN" i="1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indent="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                  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=(((¬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𝑝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)∨(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𝑞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→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𝑟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))→(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𝑝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∧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𝑟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))</m:t>
                    </m:r>
                  </m:oMath>
                </a14:m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34226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  <p:sp>
        <p:nvSpPr>
          <p:cNvPr id="6" name="文本框 5"/>
          <p:cNvSpPr txBox="1"/>
          <p:nvPr/>
        </p:nvSpPr>
        <p:spPr>
          <a:xfrm>
            <a:off x="2971800" y="4038600"/>
            <a:ext cx="336423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/>
              <a:t>B                               C</a:t>
            </a:r>
            <a:endParaRPr lang="en-US" altLang="zh-CN"/>
          </a:p>
        </p:txBody>
      </p:sp>
      <p:cxnSp>
        <p:nvCxnSpPr>
          <p:cNvPr id="8" name="直接连接符 7"/>
          <p:cNvCxnSpPr/>
          <p:nvPr/>
        </p:nvCxnSpPr>
        <p:spPr>
          <a:xfrm>
            <a:off x="2743200" y="4038600"/>
            <a:ext cx="20574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>
            <p:custDataLst>
              <p:tags r:id="rId2"/>
            </p:custDataLst>
          </p:nvPr>
        </p:nvCxnSpPr>
        <p:spPr>
          <a:xfrm>
            <a:off x="5257800" y="4032250"/>
            <a:ext cx="914400" cy="635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文本框 9"/>
              <p:cNvSpPr txBox="1"/>
              <p:nvPr/>
            </p:nvSpPr>
            <p:spPr>
              <a:xfrm>
                <a:off x="6629400" y="3505200"/>
                <a:ext cx="1981200" cy="7683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algn="l"/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ea typeface="微软雅黑" panose="020B0503020204020204" charset="-122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ea typeface="微软雅黑" panose="020B0503020204020204" charset="-122"/>
                        <a:cs typeface="Cambria Math" panose="02040503050406030204" charset="0"/>
                      </a:rPr>
                      <m:t>=(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ea typeface="微软雅黑" panose="020B0503020204020204" charset="-122"/>
                        <a:cs typeface="Cambria Math" panose="02040503050406030204" charset="0"/>
                      </a:rPr>
                      <m:t>𝐵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→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𝐶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ea typeface="微软雅黑" panose="020B0503020204020204" charset="-122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en-US" altLang="zh-CN">
                    <a:solidFill>
                      <a:schemeClr val="accent6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 </a:t>
                </a:r>
                <a:endParaRPr lang="en-US" altLang="zh-CN">
                  <a:solidFill>
                    <a:schemeClr val="accent6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  <a:p>
                <a:pPr algn="l"/>
                <a:r>
                  <a:rPr lang="en-US" altLang="zh-CN" sz="2400">
                    <a:solidFill>
                      <a:schemeClr val="accent6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   </a:t>
                </a:r>
                <a:r>
                  <a:rPr lang="zh-CN" altLang="en-US" sz="2400">
                    <a:solidFill>
                      <a:schemeClr val="accent6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✔</a:t>
                </a:r>
                <a:endParaRPr lang="zh-CN" altLang="en-US" sz="2400">
                  <a:solidFill>
                    <a:schemeClr val="accent6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mc:Choice>
        <mc:Fallback>
          <p:sp>
            <p:nvSpPr>
              <p:cNvPr id="10" name="文本框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9400" y="3505200"/>
                <a:ext cx="1981200" cy="76835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文本框 10"/>
          <p:cNvSpPr txBox="1"/>
          <p:nvPr>
            <p:custDataLst>
              <p:tags r:id="rId4"/>
            </p:custDataLst>
          </p:nvPr>
        </p:nvSpPr>
        <p:spPr>
          <a:xfrm>
            <a:off x="2565400" y="5156200"/>
            <a:ext cx="336423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/>
              <a:t>B                               C</a:t>
            </a:r>
            <a:endParaRPr lang="en-US" altLang="zh-CN"/>
          </a:p>
        </p:txBody>
      </p:sp>
      <p:cxnSp>
        <p:nvCxnSpPr>
          <p:cNvPr id="17" name="直接连接符 16"/>
          <p:cNvCxnSpPr/>
          <p:nvPr>
            <p:custDataLst>
              <p:tags r:id="rId5"/>
            </p:custDataLst>
          </p:nvPr>
        </p:nvCxnSpPr>
        <p:spPr>
          <a:xfrm>
            <a:off x="2667000" y="5105400"/>
            <a:ext cx="12954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>
            <p:custDataLst>
              <p:tags r:id="rId6"/>
            </p:custDataLst>
          </p:nvPr>
        </p:nvCxnSpPr>
        <p:spPr>
          <a:xfrm>
            <a:off x="4419600" y="5105400"/>
            <a:ext cx="16764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0" name="文本框 19"/>
              <p:cNvSpPr txBox="1"/>
              <p:nvPr>
                <p:custDataLst>
                  <p:tags r:id="rId7"/>
                </p:custDataLst>
              </p:nvPr>
            </p:nvSpPr>
            <p:spPr>
              <a:xfrm>
                <a:off x="6629400" y="4648200"/>
                <a:ext cx="1981200" cy="7683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algn="l"/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ea typeface="微软雅黑" panose="020B0503020204020204" charset="-122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ea typeface="微软雅黑" panose="020B0503020204020204" charset="-122"/>
                        <a:cs typeface="Cambria Math" panose="02040503050406030204" charset="0"/>
                      </a:rPr>
                      <m:t>=(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ea typeface="微软雅黑" panose="020B0503020204020204" charset="-122"/>
                        <a:cs typeface="Cambria Math" panose="02040503050406030204" charset="0"/>
                      </a:rPr>
                      <m:t>𝐵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→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𝐶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ea typeface="微软雅黑" panose="020B0503020204020204" charset="-122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en-US" altLang="zh-CN">
                    <a:solidFill>
                      <a:schemeClr val="accent6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 </a:t>
                </a:r>
                <a:endParaRPr lang="en-US" altLang="zh-CN">
                  <a:solidFill>
                    <a:schemeClr val="accent6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  <a:p>
                <a:pPr algn="l"/>
                <a:r>
                  <a:rPr lang="en-US" altLang="zh-CN" sz="2400">
                    <a:solidFill>
                      <a:srgbClr val="FF0000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   </a:t>
                </a:r>
                <a:r>
                  <a:rPr lang="zh-CN" altLang="en-US" sz="2400">
                    <a:solidFill>
                      <a:srgbClr val="FF0000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✘</a:t>
                </a:r>
                <a:endParaRPr lang="zh-CN" altLang="en-US" sz="2400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mc:Choice>
        <mc:Fallback>
          <p:sp>
            <p:nvSpPr>
              <p:cNvPr id="20" name="文本框 19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8"/>
                </p:custDataLst>
              </p:nvPr>
            </p:nvSpPr>
            <p:spPr>
              <a:xfrm>
                <a:off x="6629400" y="4648200"/>
                <a:ext cx="1981200" cy="768350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文本框 21"/>
              <p:cNvSpPr txBox="1"/>
              <p:nvPr/>
            </p:nvSpPr>
            <p:spPr>
              <a:xfrm>
                <a:off x="3016885" y="5610860"/>
                <a:ext cx="4166870" cy="3987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ea typeface="微软雅黑" panose="020B0503020204020204" charset="-122"/>
                        <a:cs typeface="Cambria Math" panose="02040503050406030204" charset="0"/>
                      </a:rPr>
                      <m:t>𝐵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ea typeface="微软雅黑" panose="020B0503020204020204" charset="-122"/>
                        <a:cs typeface="Cambria Math" panose="02040503050406030204" charset="0"/>
                      </a:rPr>
                      <m:t>=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((¬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𝑝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)∨(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𝑞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，</a:t>
                </a:r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ea typeface="微软雅黑" panose="020B0503020204020204" charset="-122"/>
                        <a:cs typeface="Cambria Math" panose="02040503050406030204" charset="0"/>
                      </a:rPr>
                      <m:t>𝐶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ea typeface="微软雅黑" panose="020B0503020204020204" charset="-122"/>
                        <a:cs typeface="Cambria Math" panose="02040503050406030204" charset="0"/>
                      </a:rPr>
                      <m:t>=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𝑟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))→(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𝑝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∧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𝑟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endParaRPr lang="zh-CN" altLang="en-US">
                  <a:solidFill>
                    <a:schemeClr val="tx1"/>
                  </a:solidFill>
                  <a:latin typeface="Cambria Math" panose="02040503050406030204" charset="0"/>
                  <a:ea typeface="微软雅黑" panose="020B0503020204020204" charset="-122"/>
                  <a:cs typeface="Cambria Math" panose="02040503050406030204" charset="0"/>
                </a:endParaRPr>
              </a:p>
            </p:txBody>
          </p:sp>
        </mc:Choice>
        <mc:Fallback>
          <p:sp>
            <p:nvSpPr>
              <p:cNvPr id="22" name="文本框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6885" y="5610860"/>
                <a:ext cx="4166870" cy="398780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altLang="en-US"/>
                  <a:t>证明：定理需要证明如下四点：</a:t>
                </a:r>
                <a:endParaRPr lang="zh-CN" altLang="en-US"/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/>
                  <a:t>  (1) </a:t>
                </a:r>
                <a:r>
                  <a:rPr lang="zh-CN" altLang="en-US"/>
                  <a:t>每一个公式所具有的形式包括在五种形式之中。</a:t>
                </a:r>
                <a:endParaRPr lang="en-US" altLang="zh-CN"/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/>
                  <a:t>  (2) </a:t>
                </a:r>
                <a:r>
                  <a:rPr lang="zh-CN" altLang="en-US"/>
                  <a:t>这五种形式中的任两种都不相同。</a:t>
                </a:r>
                <a:endParaRPr lang="en-US" altLang="zh-CN"/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/>
                  <a:t>  (3) </a:t>
                </a:r>
                <a:r>
                  <a:rPr lang="zh-CN" altLang="en-US"/>
                  <a:t>如果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¬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)=(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¬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𝐴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1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，则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=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𝐴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。</a:t>
                </a:r>
                <a:endParaRPr lang="en-US" altLang="zh-CN"/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/>
                  <a:t>  (4) </a:t>
                </a:r>
                <a:r>
                  <a:rPr lang="zh-CN" altLang="en-US"/>
                  <a:t>如果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∗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𝐵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)=(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𝐴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∗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𝐵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1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，则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=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𝐴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，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𝐵</m:t>
                    </m:r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=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𝐵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。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(1)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至多五种，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(2)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一种不能少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 (3)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和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(4)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为证明唯一性。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/>
                  <a:t>  </a:t>
                </a:r>
                <a:r>
                  <a:rPr lang="zh-CN" altLang="en-US"/>
                  <a:t>由定义可得，</a:t>
                </a:r>
                <a:r>
                  <a:rPr lang="en-US" altLang="zh-CN"/>
                  <a:t>(1)</a:t>
                </a:r>
                <a:r>
                  <a:rPr lang="zh-CN" altLang="en-US"/>
                  <a:t>显然成立。</a:t>
                </a:r>
                <a:endParaRPr lang="zh-CN" altLang="en-US"/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zh-CN" altLang="en-US"/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/>
                  <a:t>  </a:t>
                </a:r>
                <a:r>
                  <a:rPr lang="zh-CN" altLang="en-US"/>
                  <a:t>证</a:t>
                </a:r>
                <a:r>
                  <a:rPr lang="en-US" altLang="zh-CN"/>
                  <a:t>(2) </a:t>
                </a:r>
                <a:endParaRPr lang="en-US" altLang="zh-CN"/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/>
                  <a:t>  </a:t>
                </a:r>
                <a:r>
                  <a:rPr lang="zh-CN" altLang="en-US"/>
                  <a:t>原子公式是单独一个符号，故与其它形式不同。</a:t>
                </a:r>
                <a:endParaRPr lang="zh-CN" altLang="en-US"/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/>
                  <a:t>  </a:t>
                </a:r>
                <a:r>
                  <a:rPr lang="zh-CN" altLang="en-US"/>
                  <a:t>假设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(¬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和其它三种形式之一相同，即存在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𝐵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和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𝐶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，使得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(¬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𝐴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)=(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𝐵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∗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𝐶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).</m:t>
                      </m:r>
                    </m:oMath>
                  </m:oMathPara>
                </a14:m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 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那么符号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¬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是公式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𝐵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的初始段，根据命题公式的定义，矛盾。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1"/>
                <a:stretch>
                  <a:fillRect r="-54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p>
                <a:pPr marL="0" indent="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/>
                  <a:t>  </a:t>
                </a:r>
                <a:r>
                  <a:rPr lang="zh-CN" altLang="en-US"/>
                  <a:t>继续</a:t>
                </a:r>
                <a:r>
                  <a:rPr lang="zh-CN" altLang="en-US">
                    <a:sym typeface="+mn-ea"/>
                  </a:rPr>
                  <a:t>证</a:t>
                </a:r>
                <a:r>
                  <a:rPr lang="en-US" altLang="zh-CN">
                    <a:sym typeface="+mn-ea"/>
                  </a:rPr>
                  <a:t>(2)</a:t>
                </a:r>
                <a:endParaRPr lang="en-US" altLang="zh-CN">
                  <a:sym typeface="+mn-ea"/>
                </a:endParaRPr>
              </a:p>
              <a:p>
                <a:pPr marL="0" indent="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/>
                  <a:t>  </a:t>
                </a:r>
                <a:r>
                  <a:rPr lang="zh-CN" altLang="en-US"/>
                  <a:t>假设存在公式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</m:oMath>
                </a14:m>
                <a:r>
                  <a:rPr lang="zh-CN" altLang="en-US"/>
                  <a:t>，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𝐵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𝐴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𝐵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，使得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indent="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(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𝐴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∧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𝐵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)=(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𝐴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∨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𝐵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).</m:t>
                      </m:r>
                    </m:oMath>
                  </m:oMathPara>
                </a14:m>
                <a:endParaRPr lang="en-US" altLang="zh-CN"/>
              </a:p>
              <a:p>
                <a:pPr marL="0" indent="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altLang="en-US"/>
                  <a:t>那么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𝐴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以同一个符号开始。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indent="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>
                    <a:sym typeface="+mn-ea"/>
                  </a:rPr>
                  <a:t>  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假设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≠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𝐴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，那么其中一个是另一个的非空真初始段，</a:t>
                </a:r>
                <a:r>
                  <a:rPr lang="zh-CN">
                    <a:latin typeface="Cambria Math" panose="02040503050406030204" charset="0"/>
                    <a:cs typeface="Cambria Math" panose="02040503050406030204" charset="0"/>
                  </a:rPr>
                  <a:t>非空真初始段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不是公式（引理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1.15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），矛盾。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indent="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>
                    <a:sym typeface="+mn-ea"/>
                  </a:rPr>
                  <a:t>  </a:t>
                </a:r>
                <a:r>
                  <a:rPr lang="zh-CN" altLang="en-US"/>
                  <a:t>由于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∧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与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∨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不同，所以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∧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𝐵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)≠(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𝐴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1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∨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𝐵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1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。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indent="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>
                    <a:sym typeface="+mn-ea"/>
                  </a:rPr>
                  <a:t>  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其他两个不同的二元联结符号的情形都是类似的。</a:t>
                </a:r>
                <a:endParaRPr lang="en-US" altLang="zh-CN"/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US" altLang="zh-CN"/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1"/>
                <a:stretch>
                  <a:fillRect b="-218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  <p:sp>
        <p:nvSpPr>
          <p:cNvPr id="6" name="矩形标注 5"/>
          <p:cNvSpPr/>
          <p:nvPr/>
        </p:nvSpPr>
        <p:spPr>
          <a:xfrm>
            <a:off x="5867400" y="1676400"/>
            <a:ext cx="2152015" cy="654685"/>
          </a:xfrm>
          <a:prstGeom prst="wedgeRectCallout">
            <a:avLst>
              <a:gd name="adj1" fmla="val -43213"/>
              <a:gd name="adj2" fmla="val 9151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800"/>
              <a:t>长度相等且依次有相同符号</a:t>
            </a:r>
            <a:endParaRPr lang="zh-CN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/>
                  <a:t>  </a:t>
                </a:r>
                <a:r>
                  <a:rPr lang="zh-CN" altLang="en-US"/>
                  <a:t>证</a:t>
                </a:r>
                <a:r>
                  <a:rPr lang="en-US" altLang="zh-CN"/>
                  <a:t>(3) </a:t>
                </a:r>
                <a:endParaRPr lang="en-US" altLang="zh-CN"/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/>
                  <a:t>  </a:t>
                </a:r>
                <a:r>
                  <a:rPr lang="zh-CN" altLang="en-US"/>
                  <a:t>如果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(¬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)=(¬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𝐴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1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，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则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=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𝐴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是显然的。</a:t>
                </a:r>
                <a:endParaRPr lang="en-US" altLang="zh-CN"/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US" altLang="zh-CN"/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/>
                  <a:t>  </a:t>
                </a:r>
                <a:r>
                  <a:rPr lang="zh-CN" altLang="en-US"/>
                  <a:t>证</a:t>
                </a:r>
                <a:r>
                  <a:rPr lang="en-US" altLang="zh-CN"/>
                  <a:t>(4)</a:t>
                </a:r>
                <a:endParaRPr lang="en-US" altLang="zh-CN"/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/>
                  <a:t>  </a:t>
                </a:r>
                <a:r>
                  <a:rPr lang="zh-CN" altLang="en-US"/>
                  <a:t>如果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∗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𝐵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)=(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𝐴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∗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𝐵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1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，由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(2)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的证明可证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=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𝐴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，那么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*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与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∗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是同一个符号，所以自然地，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𝐵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=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𝐵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。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179705" indent="-457200" algn="r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Wingdings" panose="05000000000000000000" charset="0"/>
                  </a:rPr>
                  <a:t>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  <a:sym typeface="Wingdings" panose="05000000000000000000" charset="0"/>
                </a:endParaRPr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命题的抽象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/>
              <a:t>以字母</a:t>
            </a:r>
            <a:r>
              <a:rPr lang="en-US" altLang="zh-CN"/>
              <a:t>p</a:t>
            </a:r>
            <a:r>
              <a:rPr lang="zh-CN" altLang="en-US"/>
              <a:t>、</a:t>
            </a:r>
            <a:r>
              <a:rPr lang="en-US" altLang="zh-CN"/>
              <a:t>q</a:t>
            </a:r>
            <a:r>
              <a:rPr lang="zh-CN" altLang="en-US"/>
              <a:t>、</a:t>
            </a:r>
            <a:r>
              <a:rPr lang="en-US" altLang="zh-CN"/>
              <a:t>r</a:t>
            </a:r>
            <a:r>
              <a:rPr lang="zh-CN" altLang="en-US"/>
              <a:t>等表示命题。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以</a:t>
            </a:r>
            <a:r>
              <a:rPr lang="en-US" altLang="zh-CN"/>
              <a:t>1</a:t>
            </a:r>
            <a:r>
              <a:rPr lang="zh-CN" altLang="en-US"/>
              <a:t>表示真，</a:t>
            </a:r>
            <a:r>
              <a:rPr lang="en-US" altLang="zh-CN"/>
              <a:t>0</a:t>
            </a:r>
            <a:r>
              <a:rPr lang="zh-CN" altLang="en-US"/>
              <a:t>表示假。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若</a:t>
            </a:r>
            <a:r>
              <a:rPr lang="en-US" altLang="zh-CN"/>
              <a:t>p</a:t>
            </a:r>
            <a:r>
              <a:rPr lang="zh-CN" altLang="en-US"/>
              <a:t>取值</a:t>
            </a:r>
            <a:r>
              <a:rPr lang="en-US" altLang="zh-CN"/>
              <a:t>1</a:t>
            </a:r>
            <a:r>
              <a:rPr lang="zh-CN" altLang="en-US"/>
              <a:t>，则表示</a:t>
            </a:r>
            <a:r>
              <a:rPr lang="en-US" altLang="zh-CN"/>
              <a:t>p</a:t>
            </a:r>
            <a:r>
              <a:rPr lang="zh-CN" altLang="en-US"/>
              <a:t>为真命题。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sym typeface="+mn-ea"/>
              </a:rPr>
              <a:t>公式的结构</a:t>
            </a:r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p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∈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𝑃𝑅𝑂𝑃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的构造序列不唯一，但若不考虑其中步骤的顺序，那么公式的生成过程是唯一的。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例，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=(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𝑝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∨(((¬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𝑝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)∧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𝑟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)∧(¬(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𝑞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∧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𝑟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))))=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𝐴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8</m:t>
                        </m:r>
                      </m:sub>
                    </m:sSub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。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  <p:grpSp>
        <p:nvGrpSpPr>
          <p:cNvPr id="25" name="组合 24"/>
          <p:cNvGrpSpPr/>
          <p:nvPr/>
        </p:nvGrpSpPr>
        <p:grpSpPr>
          <a:xfrm>
            <a:off x="2895600" y="2743359"/>
            <a:ext cx="3650933" cy="3804761"/>
            <a:chOff x="9332" y="1619"/>
            <a:chExt cx="7666" cy="7989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6" name="椭圆 5"/>
                <p:cNvSpPr/>
                <p:nvPr>
                  <p:custDataLst>
                    <p:tags r:id="rId2"/>
                  </p:custDataLst>
                </p:nvPr>
              </p:nvSpPr>
              <p:spPr>
                <a:xfrm>
                  <a:off x="11592" y="1619"/>
                  <a:ext cx="888" cy="887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5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∨</m:t>
                        </m:r>
                      </m:oMath>
                    </m:oMathPara>
                  </a14:m>
                  <a:endParaRPr lang="zh-CN" altLang="en-US" sz="1500"/>
                </a:p>
              </p:txBody>
            </p:sp>
          </mc:Choice>
          <mc:Fallback>
            <p:sp>
              <p:nvSpPr>
                <p:cNvPr id="6" name="椭圆 5"/>
                <p:cNvSpPr>
                  <a:spLocks noRot="1" noChangeAspect="1" noMove="1" noResize="1" noEditPoints="1" noAdjustHandles="1" noChangeArrowheads="1" noChangeShapeType="1" noTextEdit="1"/>
                </p:cNvSpPr>
                <p:nvPr>
                  <p:custDataLst>
                    <p:tags r:id="rId3"/>
                  </p:custDataLst>
                </p:nvPr>
              </p:nvSpPr>
              <p:spPr>
                <a:xfrm>
                  <a:off x="11592" y="1619"/>
                  <a:ext cx="888" cy="887"/>
                </a:xfrm>
                <a:prstGeom prst="ellipse">
                  <a:avLst/>
                </a:prstGeom>
                <a:blipFill rotWithShape="1">
                  <a:blip r:embed="rId4"/>
                </a:blip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7" name="椭圆 6"/>
                <p:cNvSpPr/>
                <p:nvPr>
                  <p:custDataLst>
                    <p:tags r:id="rId5"/>
                  </p:custDataLst>
                </p:nvPr>
              </p:nvSpPr>
              <p:spPr>
                <a:xfrm>
                  <a:off x="15102" y="6484"/>
                  <a:ext cx="888" cy="887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5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∧</m:t>
                        </m:r>
                      </m:oMath>
                    </m:oMathPara>
                  </a14:m>
                  <a:endParaRPr lang="zh-CN" altLang="en-US" sz="1500"/>
                </a:p>
              </p:txBody>
            </p:sp>
          </mc:Choice>
          <mc:Fallback>
            <p:sp>
              <p:nvSpPr>
                <p:cNvPr id="7" name="椭圆 6"/>
                <p:cNvSpPr>
                  <a:spLocks noRot="1" noChangeAspect="1" noMove="1" noResize="1" noEditPoints="1" noAdjustHandles="1" noChangeArrowheads="1" noChangeShapeType="1" noTextEdit="1"/>
                </p:cNvSpPr>
                <p:nvPr>
                  <p:custDataLst>
                    <p:tags r:id="rId6"/>
                  </p:custDataLst>
                </p:nvPr>
              </p:nvSpPr>
              <p:spPr>
                <a:xfrm>
                  <a:off x="15102" y="6484"/>
                  <a:ext cx="888" cy="887"/>
                </a:xfrm>
                <a:prstGeom prst="ellipse">
                  <a:avLst/>
                </a:prstGeom>
                <a:blipFill rotWithShape="1">
                  <a:blip r:embed="rId7"/>
                </a:blip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8" name="椭圆 7"/>
                <p:cNvSpPr/>
                <p:nvPr>
                  <p:custDataLst>
                    <p:tags r:id="rId8"/>
                  </p:custDataLst>
                </p:nvPr>
              </p:nvSpPr>
              <p:spPr>
                <a:xfrm>
                  <a:off x="15102" y="4863"/>
                  <a:ext cx="888" cy="887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5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¬</m:t>
                        </m:r>
                      </m:oMath>
                    </m:oMathPara>
                  </a14:m>
                  <a:endParaRPr lang="zh-CN" altLang="en-US" sz="1500"/>
                </a:p>
              </p:txBody>
            </p:sp>
          </mc:Choice>
          <mc:Fallback>
            <p:sp>
              <p:nvSpPr>
                <p:cNvPr id="8" name="椭圆 7"/>
                <p:cNvSpPr>
                  <a:spLocks noRot="1" noChangeAspect="1" noMove="1" noResize="1" noEditPoints="1" noAdjustHandles="1" noChangeArrowheads="1" noChangeShapeType="1" noTextEdit="1"/>
                </p:cNvSpPr>
                <p:nvPr>
                  <p:custDataLst>
                    <p:tags r:id="rId9"/>
                  </p:custDataLst>
                </p:nvPr>
              </p:nvSpPr>
              <p:spPr>
                <a:xfrm>
                  <a:off x="15102" y="4863"/>
                  <a:ext cx="888" cy="887"/>
                </a:xfrm>
                <a:prstGeom prst="ellipse">
                  <a:avLst/>
                </a:prstGeom>
                <a:blipFill rotWithShape="1">
                  <a:blip r:embed="rId10"/>
                </a:blip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9" name="椭圆 8"/>
                <p:cNvSpPr/>
                <p:nvPr>
                  <p:custDataLst>
                    <p:tags r:id="rId11"/>
                  </p:custDataLst>
                </p:nvPr>
              </p:nvSpPr>
              <p:spPr>
                <a:xfrm>
                  <a:off x="13804" y="3086"/>
                  <a:ext cx="888" cy="887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5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∧</m:t>
                        </m:r>
                      </m:oMath>
                    </m:oMathPara>
                  </a14:m>
                  <a:endParaRPr lang="zh-CN" altLang="en-US" sz="1500"/>
                </a:p>
              </p:txBody>
            </p:sp>
          </mc:Choice>
          <mc:Fallback>
            <p:sp>
              <p:nvSpPr>
                <p:cNvPr id="9" name="椭圆 8"/>
                <p:cNvSpPr>
                  <a:spLocks noRot="1" noChangeAspect="1" noMove="1" noResize="1" noEditPoints="1" noAdjustHandles="1" noChangeArrowheads="1" noChangeShapeType="1" noTextEdit="1"/>
                </p:cNvSpPr>
                <p:nvPr>
                  <p:custDataLst>
                    <p:tags r:id="rId12"/>
                  </p:custDataLst>
                </p:nvPr>
              </p:nvSpPr>
              <p:spPr>
                <a:xfrm>
                  <a:off x="13804" y="3086"/>
                  <a:ext cx="888" cy="887"/>
                </a:xfrm>
                <a:prstGeom prst="ellipse">
                  <a:avLst/>
                </a:prstGeom>
                <a:blipFill rotWithShape="1">
                  <a:blip r:embed="rId7"/>
                </a:blip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0" name="椭圆 9"/>
                <p:cNvSpPr/>
                <p:nvPr>
                  <p:custDataLst>
                    <p:tags r:id="rId13"/>
                  </p:custDataLst>
                </p:nvPr>
              </p:nvSpPr>
              <p:spPr>
                <a:xfrm>
                  <a:off x="12350" y="4863"/>
                  <a:ext cx="888" cy="887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5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∧</m:t>
                        </m:r>
                      </m:oMath>
                    </m:oMathPara>
                  </a14:m>
                  <a:endParaRPr lang="zh-CN" altLang="en-US" sz="1500"/>
                </a:p>
              </p:txBody>
            </p:sp>
          </mc:Choice>
          <mc:Fallback>
            <p:sp>
              <p:nvSpPr>
                <p:cNvPr id="10" name="椭圆 9"/>
                <p:cNvSpPr>
                  <a:spLocks noRot="1" noChangeAspect="1" noMove="1" noResize="1" noEditPoints="1" noAdjustHandles="1" noChangeArrowheads="1" noChangeShapeType="1" noTextEdit="1"/>
                </p:cNvSpPr>
                <p:nvPr>
                  <p:custDataLst>
                    <p:tags r:id="rId14"/>
                  </p:custDataLst>
                </p:nvPr>
              </p:nvSpPr>
              <p:spPr>
                <a:xfrm>
                  <a:off x="12350" y="4863"/>
                  <a:ext cx="888" cy="887"/>
                </a:xfrm>
                <a:prstGeom prst="ellipse">
                  <a:avLst/>
                </a:prstGeom>
                <a:blipFill rotWithShape="1">
                  <a:blip r:embed="rId7"/>
                </a:blip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" name="椭圆 10"/>
            <p:cNvSpPr/>
            <p:nvPr>
              <p:custDataLst>
                <p:tags r:id="rId15"/>
              </p:custDataLst>
            </p:nvPr>
          </p:nvSpPr>
          <p:spPr>
            <a:xfrm>
              <a:off x="9332" y="8721"/>
              <a:ext cx="888" cy="88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1500"/>
                <a:t>p</a:t>
              </a:r>
              <a:endParaRPr lang="en-US" altLang="zh-CN" sz="1500"/>
            </a:p>
          </p:txBody>
        </p:sp>
        <p:sp>
          <p:nvSpPr>
            <p:cNvPr id="12" name="椭圆 11"/>
            <p:cNvSpPr/>
            <p:nvPr>
              <p:custDataLst>
                <p:tags r:id="rId16"/>
              </p:custDataLst>
            </p:nvPr>
          </p:nvSpPr>
          <p:spPr>
            <a:xfrm>
              <a:off x="12916" y="8721"/>
              <a:ext cx="888" cy="88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1500"/>
                <a:t>q</a:t>
              </a:r>
              <a:endParaRPr lang="en-US" altLang="zh-CN" sz="1500"/>
            </a:p>
          </p:txBody>
        </p:sp>
        <p:sp>
          <p:nvSpPr>
            <p:cNvPr id="13" name="椭圆 12"/>
            <p:cNvSpPr/>
            <p:nvPr>
              <p:custDataLst>
                <p:tags r:id="rId17"/>
              </p:custDataLst>
            </p:nvPr>
          </p:nvSpPr>
          <p:spPr>
            <a:xfrm>
              <a:off x="16110" y="8721"/>
              <a:ext cx="888" cy="88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1500"/>
                <a:t>r</a:t>
              </a:r>
              <a:endParaRPr lang="en-US" altLang="zh-CN" sz="1500"/>
            </a:p>
          </p:txBody>
        </p:sp>
        <p:cxnSp>
          <p:nvCxnSpPr>
            <p:cNvPr id="14" name="直接箭头连接符 13"/>
            <p:cNvCxnSpPr>
              <a:stCxn id="6" idx="3"/>
              <a:endCxn id="11" idx="0"/>
            </p:cNvCxnSpPr>
            <p:nvPr>
              <p:custDataLst>
                <p:tags r:id="rId18"/>
              </p:custDataLst>
            </p:nvPr>
          </p:nvCxnSpPr>
          <p:spPr>
            <a:xfrm flipH="1">
              <a:off x="9776" y="2376"/>
              <a:ext cx="1946" cy="6345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箭头连接符 14"/>
            <p:cNvCxnSpPr>
              <a:stCxn id="6" idx="5"/>
              <a:endCxn id="9" idx="1"/>
            </p:cNvCxnSpPr>
            <p:nvPr>
              <p:custDataLst>
                <p:tags r:id="rId19"/>
              </p:custDataLst>
            </p:nvPr>
          </p:nvCxnSpPr>
          <p:spPr>
            <a:xfrm>
              <a:off x="12350" y="2376"/>
              <a:ext cx="1584" cy="84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箭头连接符 15"/>
            <p:cNvCxnSpPr>
              <a:stCxn id="9" idx="3"/>
              <a:endCxn id="10" idx="7"/>
            </p:cNvCxnSpPr>
            <p:nvPr>
              <p:custDataLst>
                <p:tags r:id="rId20"/>
              </p:custDataLst>
            </p:nvPr>
          </p:nvCxnSpPr>
          <p:spPr>
            <a:xfrm flipH="1">
              <a:off x="13108" y="3843"/>
              <a:ext cx="826" cy="115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箭头连接符 16"/>
            <p:cNvCxnSpPr>
              <a:stCxn id="10" idx="3"/>
              <a:endCxn id="23" idx="0"/>
            </p:cNvCxnSpPr>
            <p:nvPr>
              <p:custDataLst>
                <p:tags r:id="rId21"/>
              </p:custDataLst>
            </p:nvPr>
          </p:nvCxnSpPr>
          <p:spPr>
            <a:xfrm flipH="1">
              <a:off x="11702" y="5620"/>
              <a:ext cx="778" cy="979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箭头连接符 17"/>
            <p:cNvCxnSpPr>
              <a:stCxn id="10" idx="5"/>
              <a:endCxn id="13" idx="1"/>
            </p:cNvCxnSpPr>
            <p:nvPr>
              <p:custDataLst>
                <p:tags r:id="rId22"/>
              </p:custDataLst>
            </p:nvPr>
          </p:nvCxnSpPr>
          <p:spPr>
            <a:xfrm>
              <a:off x="13108" y="5620"/>
              <a:ext cx="3132" cy="3231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箭头连接符 18"/>
            <p:cNvCxnSpPr>
              <a:stCxn id="9" idx="5"/>
              <a:endCxn id="8" idx="1"/>
            </p:cNvCxnSpPr>
            <p:nvPr>
              <p:custDataLst>
                <p:tags r:id="rId23"/>
              </p:custDataLst>
            </p:nvPr>
          </p:nvCxnSpPr>
          <p:spPr>
            <a:xfrm>
              <a:off x="14562" y="3843"/>
              <a:ext cx="670" cy="115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箭头连接符 19"/>
            <p:cNvCxnSpPr>
              <a:stCxn id="8" idx="4"/>
              <a:endCxn id="7" idx="0"/>
            </p:cNvCxnSpPr>
            <p:nvPr>
              <p:custDataLst>
                <p:tags r:id="rId24"/>
              </p:custDataLst>
            </p:nvPr>
          </p:nvCxnSpPr>
          <p:spPr>
            <a:xfrm>
              <a:off x="15546" y="5750"/>
              <a:ext cx="0" cy="734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箭头连接符 20"/>
            <p:cNvCxnSpPr>
              <a:stCxn id="7" idx="3"/>
              <a:endCxn id="12" idx="7"/>
            </p:cNvCxnSpPr>
            <p:nvPr>
              <p:custDataLst>
                <p:tags r:id="rId25"/>
              </p:custDataLst>
            </p:nvPr>
          </p:nvCxnSpPr>
          <p:spPr>
            <a:xfrm flipH="1">
              <a:off x="13674" y="7241"/>
              <a:ext cx="1558" cy="161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箭头连接符 21"/>
            <p:cNvCxnSpPr>
              <a:stCxn id="7" idx="5"/>
              <a:endCxn id="13" idx="0"/>
            </p:cNvCxnSpPr>
            <p:nvPr>
              <p:custDataLst>
                <p:tags r:id="rId26"/>
              </p:custDataLst>
            </p:nvPr>
          </p:nvCxnSpPr>
          <p:spPr>
            <a:xfrm>
              <a:off x="15860" y="7241"/>
              <a:ext cx="694" cy="148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3" name="椭圆 22"/>
                <p:cNvSpPr/>
                <p:nvPr>
                  <p:custDataLst>
                    <p:tags r:id="rId27"/>
                  </p:custDataLst>
                </p:nvPr>
              </p:nvSpPr>
              <p:spPr>
                <a:xfrm>
                  <a:off x="11258" y="6599"/>
                  <a:ext cx="888" cy="887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5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¬</m:t>
                        </m:r>
                      </m:oMath>
                    </m:oMathPara>
                  </a14:m>
                  <a:endParaRPr lang="zh-CN" altLang="en-US" sz="1500"/>
                </a:p>
              </p:txBody>
            </p:sp>
          </mc:Choice>
          <mc:Fallback>
            <p:sp>
              <p:nvSpPr>
                <p:cNvPr id="23" name="椭圆 22"/>
                <p:cNvSpPr>
                  <a:spLocks noRot="1" noChangeAspect="1" noMove="1" noResize="1" noEditPoints="1" noAdjustHandles="1" noChangeArrowheads="1" noChangeShapeType="1" noTextEdit="1"/>
                </p:cNvSpPr>
                <p:nvPr>
                  <p:custDataLst>
                    <p:tags r:id="rId28"/>
                  </p:custDataLst>
                </p:nvPr>
              </p:nvSpPr>
              <p:spPr>
                <a:xfrm>
                  <a:off x="11258" y="6599"/>
                  <a:ext cx="888" cy="887"/>
                </a:xfrm>
                <a:prstGeom prst="ellipse">
                  <a:avLst/>
                </a:prstGeom>
                <a:blipFill rotWithShape="1">
                  <a:blip r:embed="rId10"/>
                </a:blip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4" name="直接箭头连接符 23"/>
            <p:cNvCxnSpPr>
              <a:stCxn id="23" idx="3"/>
              <a:endCxn id="11" idx="7"/>
            </p:cNvCxnSpPr>
            <p:nvPr>
              <p:custDataLst>
                <p:tags r:id="rId29"/>
              </p:custDataLst>
            </p:nvPr>
          </p:nvCxnSpPr>
          <p:spPr>
            <a:xfrm flipH="1">
              <a:off x="10090" y="7356"/>
              <a:ext cx="1298" cy="1495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7" name="文本框 26"/>
              <p:cNvSpPr txBox="1"/>
              <p:nvPr>
                <p:custDataLst>
                  <p:tags r:id="rId30"/>
                </p:custDataLst>
              </p:nvPr>
            </p:nvSpPr>
            <p:spPr>
              <a:xfrm>
                <a:off x="4693920" y="3072130"/>
                <a:ext cx="2244090" cy="3987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𝐴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7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=(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𝐴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5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∧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𝐴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6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)</m:t>
                      </m:r>
                    </m:oMath>
                  </m:oMathPara>
                </a14:m>
                <a:endParaRPr lang="zh-CN" altLang="en-US"/>
              </a:p>
            </p:txBody>
          </p:sp>
        </mc:Choice>
        <mc:Fallback>
          <p:sp>
            <p:nvSpPr>
              <p:cNvPr id="27" name="文本框 26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31"/>
                </p:custDataLst>
              </p:nvPr>
            </p:nvSpPr>
            <p:spPr>
              <a:xfrm>
                <a:off x="4693920" y="3072130"/>
                <a:ext cx="2244090" cy="398780"/>
              </a:xfrm>
              <a:prstGeom prst="rect">
                <a:avLst/>
              </a:prstGeom>
              <a:blipFill rotWithShape="1">
                <a:blip r:embed="rId3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8" name="文本框 27"/>
              <p:cNvSpPr txBox="1"/>
              <p:nvPr>
                <p:custDataLst>
                  <p:tags r:id="rId33"/>
                </p:custDataLst>
              </p:nvPr>
            </p:nvSpPr>
            <p:spPr>
              <a:xfrm>
                <a:off x="5791200" y="3964940"/>
                <a:ext cx="1629410" cy="3987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𝐴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6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=(¬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𝐴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4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)</m:t>
                      </m:r>
                    </m:oMath>
                  </m:oMathPara>
                </a14:m>
                <a:endParaRPr lang="zh-CN" altLang="en-US"/>
              </a:p>
            </p:txBody>
          </p:sp>
        </mc:Choice>
        <mc:Fallback>
          <p:sp>
            <p:nvSpPr>
              <p:cNvPr id="28" name="文本框 27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34"/>
                </p:custDataLst>
              </p:nvPr>
            </p:nvSpPr>
            <p:spPr>
              <a:xfrm>
                <a:off x="5791200" y="3964940"/>
                <a:ext cx="1629410" cy="398780"/>
              </a:xfrm>
              <a:prstGeom prst="rect">
                <a:avLst/>
              </a:prstGeom>
              <a:blipFill rotWithShape="1">
                <a:blip r:embed="rId3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9" name="文本框 28"/>
              <p:cNvSpPr txBox="1"/>
              <p:nvPr>
                <p:custDataLst>
                  <p:tags r:id="rId36"/>
                </p:custDataLst>
              </p:nvPr>
            </p:nvSpPr>
            <p:spPr>
              <a:xfrm>
                <a:off x="3522345" y="3957320"/>
                <a:ext cx="1993265" cy="3987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𝐴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5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=(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𝐴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3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∧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𝐴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2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)</m:t>
                      </m:r>
                    </m:oMath>
                  </m:oMathPara>
                </a14:m>
                <a:endParaRPr lang="zh-CN" altLang="en-US"/>
              </a:p>
            </p:txBody>
          </p:sp>
        </mc:Choice>
        <mc:Fallback>
          <p:sp>
            <p:nvSpPr>
              <p:cNvPr id="29" name="文本框 28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37"/>
                </p:custDataLst>
              </p:nvPr>
            </p:nvSpPr>
            <p:spPr>
              <a:xfrm>
                <a:off x="3522345" y="3957320"/>
                <a:ext cx="1993265" cy="398780"/>
              </a:xfrm>
              <a:prstGeom prst="rect">
                <a:avLst/>
              </a:prstGeom>
              <a:blipFill rotWithShape="1">
                <a:blip r:embed="rId3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0" name="文本框 29"/>
              <p:cNvSpPr txBox="1"/>
              <p:nvPr>
                <p:custDataLst>
                  <p:tags r:id="rId39"/>
                </p:custDataLst>
              </p:nvPr>
            </p:nvSpPr>
            <p:spPr>
              <a:xfrm>
                <a:off x="5855335" y="4876800"/>
                <a:ext cx="1887220" cy="3987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𝐴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4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=(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𝐴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∧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𝐴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2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)</m:t>
                      </m:r>
                    </m:oMath>
                  </m:oMathPara>
                </a14:m>
                <a:endParaRPr lang="zh-CN" altLang="en-US"/>
              </a:p>
            </p:txBody>
          </p:sp>
        </mc:Choice>
        <mc:Fallback>
          <p:sp>
            <p:nvSpPr>
              <p:cNvPr id="30" name="文本框 29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40"/>
                </p:custDataLst>
              </p:nvPr>
            </p:nvSpPr>
            <p:spPr>
              <a:xfrm>
                <a:off x="5855335" y="4876800"/>
                <a:ext cx="1887220" cy="398780"/>
              </a:xfrm>
              <a:prstGeom prst="rect">
                <a:avLst/>
              </a:prstGeom>
              <a:blipFill rotWithShape="1">
                <a:blip r:embed="rId4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1" name="文本框 30"/>
              <p:cNvSpPr txBox="1"/>
              <p:nvPr>
                <p:custDataLst>
                  <p:tags r:id="rId42"/>
                </p:custDataLst>
              </p:nvPr>
            </p:nvSpPr>
            <p:spPr>
              <a:xfrm>
                <a:off x="2590800" y="4842510"/>
                <a:ext cx="1524635" cy="3987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𝐴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3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=(¬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𝐴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0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)</m:t>
                      </m:r>
                    </m:oMath>
                  </m:oMathPara>
                </a14:m>
                <a:endParaRPr lang="zh-CN" altLang="en-US"/>
              </a:p>
            </p:txBody>
          </p:sp>
        </mc:Choice>
        <mc:Fallback>
          <p:sp>
            <p:nvSpPr>
              <p:cNvPr id="31" name="文本框 30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43"/>
                </p:custDataLst>
              </p:nvPr>
            </p:nvSpPr>
            <p:spPr>
              <a:xfrm>
                <a:off x="2590800" y="4842510"/>
                <a:ext cx="1524635" cy="398780"/>
              </a:xfrm>
              <a:prstGeom prst="rect">
                <a:avLst/>
              </a:prstGeom>
              <a:blipFill rotWithShape="1">
                <a:blip r:embed="rId4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文本框 25"/>
              <p:cNvSpPr txBox="1"/>
              <p:nvPr>
                <p:custDataLst>
                  <p:tags r:id="rId45"/>
                </p:custDataLst>
              </p:nvPr>
            </p:nvSpPr>
            <p:spPr>
              <a:xfrm>
                <a:off x="2227580" y="5788660"/>
                <a:ext cx="1049020" cy="3987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𝐴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0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=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𝑝</m:t>
                      </m:r>
                    </m:oMath>
                  </m:oMathPara>
                </a14:m>
                <a:endParaRPr lang="zh-CN" altLang="en-US"/>
              </a:p>
            </p:txBody>
          </p:sp>
        </mc:Choice>
        <mc:Fallback>
          <p:sp>
            <p:nvSpPr>
              <p:cNvPr id="26" name="文本框 25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46"/>
                </p:custDataLst>
              </p:nvPr>
            </p:nvSpPr>
            <p:spPr>
              <a:xfrm>
                <a:off x="2227580" y="5788660"/>
                <a:ext cx="1049020" cy="398780"/>
              </a:xfrm>
              <a:prstGeom prst="rect">
                <a:avLst/>
              </a:prstGeom>
              <a:blipFill rotWithShape="1">
                <a:blip r:embed="rId4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2" name="文本框 31"/>
              <p:cNvSpPr txBox="1"/>
              <p:nvPr>
                <p:custDataLst>
                  <p:tags r:id="rId48"/>
                </p:custDataLst>
              </p:nvPr>
            </p:nvSpPr>
            <p:spPr>
              <a:xfrm>
                <a:off x="4343400" y="5788660"/>
                <a:ext cx="1049020" cy="3987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𝐴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=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𝑞</m:t>
                      </m:r>
                    </m:oMath>
                  </m:oMathPara>
                </a14:m>
                <a:endParaRPr lang="zh-CN" altLang="en-US"/>
              </a:p>
            </p:txBody>
          </p:sp>
        </mc:Choice>
        <mc:Fallback>
          <p:sp>
            <p:nvSpPr>
              <p:cNvPr id="32" name="文本框 31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49"/>
                </p:custDataLst>
              </p:nvPr>
            </p:nvSpPr>
            <p:spPr>
              <a:xfrm>
                <a:off x="4343400" y="5788660"/>
                <a:ext cx="1049020" cy="398780"/>
              </a:xfrm>
              <a:prstGeom prst="rect">
                <a:avLst/>
              </a:prstGeom>
              <a:blipFill rotWithShape="1">
                <a:blip r:embed="rId5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3" name="文本框 32"/>
              <p:cNvSpPr txBox="1"/>
              <p:nvPr>
                <p:custDataLst>
                  <p:tags r:id="rId51"/>
                </p:custDataLst>
              </p:nvPr>
            </p:nvSpPr>
            <p:spPr>
              <a:xfrm>
                <a:off x="6396990" y="5788660"/>
                <a:ext cx="1049020" cy="3987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𝐴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2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=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𝑟</m:t>
                      </m:r>
                    </m:oMath>
                  </m:oMathPara>
                </a14:m>
                <a:endParaRPr lang="zh-CN" altLang="en-US"/>
              </a:p>
            </p:txBody>
          </p:sp>
        </mc:Choice>
        <mc:Fallback>
          <p:sp>
            <p:nvSpPr>
              <p:cNvPr id="33" name="文本框 32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52"/>
                </p:custDataLst>
              </p:nvPr>
            </p:nvSpPr>
            <p:spPr>
              <a:xfrm>
                <a:off x="6396990" y="5788660"/>
                <a:ext cx="1049020" cy="398780"/>
              </a:xfrm>
              <a:prstGeom prst="rect">
                <a:avLst/>
              </a:prstGeom>
              <a:blipFill rotWithShape="1">
                <a:blip r:embed="rId5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4" name="文本框 33"/>
              <p:cNvSpPr txBox="1"/>
              <p:nvPr>
                <p:custDataLst>
                  <p:tags r:id="rId54"/>
                </p:custDataLst>
              </p:nvPr>
            </p:nvSpPr>
            <p:spPr>
              <a:xfrm>
                <a:off x="2227580" y="2723515"/>
                <a:ext cx="1887855" cy="3987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𝐴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8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=(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𝐴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0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∧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𝐴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7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)</m:t>
                      </m:r>
                    </m:oMath>
                  </m:oMathPara>
                </a14:m>
                <a:endParaRPr lang="zh-CN" altLang="en-US"/>
              </a:p>
            </p:txBody>
          </p:sp>
        </mc:Choice>
        <mc:Fallback>
          <p:sp>
            <p:nvSpPr>
              <p:cNvPr id="34" name="文本框 33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55"/>
                </p:custDataLst>
              </p:nvPr>
            </p:nvSpPr>
            <p:spPr>
              <a:xfrm>
                <a:off x="2227580" y="2723515"/>
                <a:ext cx="1887855" cy="398780"/>
              </a:xfrm>
              <a:prstGeom prst="rect">
                <a:avLst/>
              </a:prstGeom>
              <a:blipFill rotWithShape="1">
                <a:blip r:embed="rId5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辖域</a:t>
            </a:r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altLang="en-US" b="1"/>
                  <a:t>定义</a:t>
                </a:r>
                <a:r>
                  <a:rPr lang="en-US" altLang="zh-CN" b="1"/>
                  <a:t>1.17</a:t>
                </a:r>
                <a:r>
                  <a:rPr lang="zh-CN" altLang="en-US" b="1"/>
                  <a:t>（辖域）</a:t>
                </a:r>
                <a:r>
                  <a:rPr lang="en-US" altLang="zh-CN" b="1"/>
                  <a:t>.</a:t>
                </a:r>
                <a:r>
                  <a:rPr lang="en-US" altLang="zh-CN"/>
                  <a:t>  </a:t>
                </a:r>
                <a:endParaRPr lang="en-US" altLang="zh-CN"/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/>
                  <a:t>  </a:t>
                </a:r>
                <a:r>
                  <a:rPr lang="zh-CN" altLang="en-US"/>
                  <a:t>如果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(¬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是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C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的段，则称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A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为它左边的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¬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在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C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中的</a:t>
                </a:r>
                <a:r>
                  <a:rPr lang="zh-CN" altLang="en-US" b="1">
                    <a:solidFill>
                      <a:schemeClr val="accent5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辖域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。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altLang="en-US">
                    <a:cs typeface="Cambria Math" panose="02040503050406030204" charset="0"/>
                  </a:rPr>
                  <a:t> </a:t>
                </a:r>
                <a:r>
                  <a:rPr lang="en-US" altLang="zh-CN">
                    <a:cs typeface="Cambria Math" panose="02040503050406030204" charset="0"/>
                  </a:rPr>
                  <a:t> 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如果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∗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𝐵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是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C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的段，则分别称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A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和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B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为它们之间的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*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在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C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中的</a:t>
                </a:r>
                <a:r>
                  <a:rPr lang="zh-CN" altLang="en-US" b="1">
                    <a:solidFill>
                      <a:schemeClr val="accent5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左辖域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和</a:t>
                </a:r>
                <a:r>
                  <a:rPr lang="zh-CN" altLang="en-US" b="1">
                    <a:solidFill>
                      <a:schemeClr val="accent5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右辖域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。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注：这里的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A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、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B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、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C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都是公式。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辖域</a:t>
            </a:r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altLang="en-US" b="1"/>
                  <a:t>定义</a:t>
                </a:r>
                <a:r>
                  <a:rPr lang="en-US" altLang="zh-CN" b="1">
                    <a:sym typeface="+mn-ea"/>
                  </a:rPr>
                  <a:t>1.17</a:t>
                </a:r>
                <a:r>
                  <a:rPr lang="zh-CN" altLang="en-US" b="1"/>
                  <a:t>（辖域）</a:t>
                </a:r>
                <a:r>
                  <a:rPr lang="en-US" altLang="zh-CN" b="1"/>
                  <a:t>.</a:t>
                </a:r>
                <a:r>
                  <a:rPr lang="en-US" altLang="zh-CN"/>
                  <a:t>  </a:t>
                </a:r>
                <a:endParaRPr lang="en-US" altLang="zh-CN"/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/>
                  <a:t>  </a:t>
                </a:r>
                <a:r>
                  <a:rPr lang="zh-CN" altLang="en-US"/>
                  <a:t>如果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(¬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是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C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的段，则称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A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为它左边的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¬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在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C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中的</a:t>
                </a:r>
                <a:r>
                  <a:rPr lang="zh-CN" altLang="en-US" b="1">
                    <a:solidFill>
                      <a:schemeClr val="accent5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辖域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。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altLang="en-US">
                    <a:cs typeface="Cambria Math" panose="02040503050406030204" charset="0"/>
                  </a:rPr>
                  <a:t> </a:t>
                </a:r>
                <a:r>
                  <a:rPr lang="en-US" altLang="zh-CN">
                    <a:cs typeface="Cambria Math" panose="02040503050406030204" charset="0"/>
                  </a:rPr>
                  <a:t> 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如果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∗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𝐵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是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C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的段，则分别称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A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和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B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为它们之间的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*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在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C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中的</a:t>
                </a:r>
                <a:r>
                  <a:rPr lang="zh-CN" altLang="en-US" b="1">
                    <a:solidFill>
                      <a:schemeClr val="accent5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左辖域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和</a:t>
                </a:r>
                <a:r>
                  <a:rPr lang="zh-CN" altLang="en-US" b="1">
                    <a:solidFill>
                      <a:schemeClr val="accent5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右辖域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。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例，设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=((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¬(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𝑝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→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𝑞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∨(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𝑞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∧(¬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𝑟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))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。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        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第一个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¬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在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A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中的辖域是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𝑝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→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𝑞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endParaRPr lang="en-US" altLang="zh-CN" i="1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        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第二个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¬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在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A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中的辖域是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𝑟</m:t>
                    </m:r>
                  </m:oMath>
                </a14:m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辖域</a:t>
            </a:r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altLang="en-US" b="1"/>
                  <a:t>定义</a:t>
                </a:r>
                <a:r>
                  <a:rPr lang="en-US" altLang="zh-CN" b="1">
                    <a:sym typeface="+mn-ea"/>
                  </a:rPr>
                  <a:t>1.17</a:t>
                </a:r>
                <a:r>
                  <a:rPr lang="zh-CN" altLang="en-US" b="1"/>
                  <a:t>（辖域）</a:t>
                </a:r>
                <a:r>
                  <a:rPr lang="en-US" altLang="zh-CN" b="1"/>
                  <a:t>.</a:t>
                </a:r>
                <a:r>
                  <a:rPr lang="en-US" altLang="zh-CN"/>
                  <a:t>  </a:t>
                </a:r>
                <a:endParaRPr lang="en-US" altLang="zh-CN"/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/>
                  <a:t>  </a:t>
                </a:r>
                <a:r>
                  <a:rPr lang="zh-CN" altLang="en-US"/>
                  <a:t>如果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(¬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是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C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的段，则称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A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为它左边的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¬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在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C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中的</a:t>
                </a:r>
                <a:r>
                  <a:rPr lang="zh-CN" altLang="en-US" b="1">
                    <a:solidFill>
                      <a:schemeClr val="accent5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辖域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。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altLang="en-US">
                    <a:cs typeface="Cambria Math" panose="02040503050406030204" charset="0"/>
                  </a:rPr>
                  <a:t> </a:t>
                </a:r>
                <a:r>
                  <a:rPr lang="en-US" altLang="zh-CN">
                    <a:cs typeface="Cambria Math" panose="02040503050406030204" charset="0"/>
                  </a:rPr>
                  <a:t> 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如果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∗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𝐵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是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C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的段，则分别称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A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和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B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为它们之间的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*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在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C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中的</a:t>
                </a:r>
                <a:r>
                  <a:rPr lang="zh-CN" altLang="en-US" b="1">
                    <a:solidFill>
                      <a:schemeClr val="accent5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左辖域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和</a:t>
                </a:r>
                <a:r>
                  <a:rPr lang="zh-CN" altLang="en-US" b="1">
                    <a:solidFill>
                      <a:schemeClr val="accent5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右辖域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。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例，设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=((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¬(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𝑝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→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𝑞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∨(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𝑞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∧(¬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𝑟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))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。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       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→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的左辖域是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𝑝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，右辖域是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𝑞</m:t>
                    </m:r>
                  </m:oMath>
                </a14:m>
                <a:endParaRPr lang="en-US" altLang="zh-CN" i="1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       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∨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的左辖域是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(¬(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𝑝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→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𝑞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))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，右辖域是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𝑞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∧(¬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𝑟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))</m:t>
                    </m:r>
                  </m:oMath>
                </a14:m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sym typeface="+mn-ea"/>
              </a:rPr>
              <a:t>辖域</a:t>
            </a:r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altLang="en-US" b="1"/>
                  <a:t>定理</a:t>
                </a:r>
                <a:r>
                  <a:rPr lang="en-US" altLang="zh-CN" b="1">
                    <a:sym typeface="+mn-ea"/>
                  </a:rPr>
                  <a:t>1.18</a:t>
                </a:r>
                <a:r>
                  <a:rPr lang="en-US" altLang="zh-CN" b="1"/>
                  <a:t>.</a:t>
                </a:r>
                <a:r>
                  <a:rPr lang="en-US" altLang="zh-CN"/>
                  <a:t>  </a:t>
                </a:r>
                <a:r>
                  <a:rPr lang="zh-CN" altLang="en-US"/>
                  <a:t>任何命题公式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A</a:t>
                </a:r>
                <a:r>
                  <a:rPr lang="zh-CN" altLang="en-US"/>
                  <a:t>中的任何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¬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（若存在）有唯一的辖域。任何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A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中的任何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*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（若存在）有唯一的左辖域和右辖域。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证明：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indent="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>
                    <a:cs typeface="+mn-lt"/>
                  </a:rPr>
                  <a:t>  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A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中任何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¬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均由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¬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的形成规则生成，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indent="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 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所以存在某个公式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B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使得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(¬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𝐵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是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A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的段，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indent="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 B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即为此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¬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在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A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中的辖域。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indent="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>
                    <a:cs typeface="+mn-lt"/>
                    <a:sym typeface="+mn-ea"/>
                  </a:rPr>
                  <a:t>  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同理可证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*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存在左辖域和右辖域。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1"/>
                <a:stretch>
                  <a:fillRect b="-1343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/>
                  <a:t>  </a:t>
                </a:r>
                <a:r>
                  <a:rPr lang="zh-CN" altLang="en-US">
                    <a:cs typeface="+mn-lt"/>
                    <a:sym typeface="+mn-ea"/>
                  </a:rPr>
                  <a:t>下证辖域的唯一性。</a:t>
                </a:r>
                <a:endParaRPr lang="zh-CN" altLang="en-US">
                  <a:cs typeface="+mn-lt"/>
                  <a:sym typeface="+mn-ea"/>
                </a:endParaRPr>
              </a:p>
              <a:p>
                <a:pPr marL="0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>
                    <a:sym typeface="+mn-ea"/>
                  </a:rPr>
                  <a:t>  </a:t>
                </a:r>
                <a:r>
                  <a:rPr lang="zh-CN" altLang="en-US"/>
                  <a:t>设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¬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是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A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中的一个联结符号，假设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B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和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B’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都是它在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A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中的辖域。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 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那么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(¬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𝐵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和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(¬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𝐵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’)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均为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A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中的段。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 </a:t>
                </a:r>
                <a:r>
                  <a:rPr lang="zh-CN" altLang="en-US">
                    <a:sym typeface="+mn-ea"/>
                  </a:rPr>
                  <a:t>由于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B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和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B’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左侧的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¬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是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A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中的同一个符号，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B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和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B’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非空，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 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那么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B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与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B’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以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A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的同一个符号开始，因此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B=B’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（由定理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1.16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中关于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(2)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的证明可得）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。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  <a:p>
                <a:pPr marL="0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>
                    <a:sym typeface="+mn-ea"/>
                  </a:rPr>
                  <a:t> 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1"/>
                <a:stretch>
                  <a:fillRect r="-107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/>
                  <a:t>  </a:t>
                </a:r>
                <a:r>
                  <a:rPr lang="zh-CN" altLang="en-US">
                    <a:cs typeface="+mn-lt"/>
                    <a:sym typeface="+mn-ea"/>
                  </a:rPr>
                  <a:t>下证辖域的唯一性。</a:t>
                </a:r>
                <a:endParaRPr lang="zh-CN" altLang="en-US">
                  <a:cs typeface="+mn-lt"/>
                  <a:sym typeface="+mn-ea"/>
                </a:endParaRPr>
              </a:p>
              <a:p>
                <a:pPr marL="0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>
                    <a:sym typeface="+mn-ea"/>
                  </a:rPr>
                  <a:t>  </a:t>
                </a:r>
                <a:r>
                  <a:rPr lang="zh-CN" altLang="en-US"/>
                  <a:t>设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¬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是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A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中的一个联结符号，假设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B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和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B’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都是它在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A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中的辖域。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 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那么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(¬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𝐵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和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(¬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𝐵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’)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均为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A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中的段。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 </a:t>
                </a:r>
                <a:r>
                  <a:rPr lang="zh-CN" altLang="en-US">
                    <a:sym typeface="+mn-ea"/>
                  </a:rPr>
                  <a:t>由于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B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和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B’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左侧的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¬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是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A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中的同一个符号，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B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和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B’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非空，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 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那么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B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与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B’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以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A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的同一个符号开始，因此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B=B’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（由定理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1.16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中关于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(2)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的证明可得）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。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  <a:p>
                <a:pPr marL="0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>
                    <a:sym typeface="+mn-ea"/>
                  </a:rPr>
                  <a:t>  </a:t>
                </a:r>
                <a:r>
                  <a:rPr lang="zh-CN" altLang="en-US" b="1" u="sng">
                    <a:sym typeface="+mn-ea"/>
                  </a:rPr>
                  <a:t>注意：</a:t>
                </a:r>
                <a14:m>
                  <m:oMath xmlns:m="http://schemas.openxmlformats.org/officeDocument/2006/math">
                    <m:r>
                      <a:rPr lang="en-US" altLang="zh-CN" i="1" u="sng">
                        <a:latin typeface="Cambria Math" panose="02040503050406030204" charset="0"/>
                        <a:cs typeface="Cambria Math" panose="02040503050406030204" charset="0"/>
                      </a:rPr>
                      <m:t>(¬</m:t>
                    </m:r>
                    <m:r>
                      <a:rPr lang="en-US" altLang="zh-CN" i="1" u="sng">
                        <a:latin typeface="Cambria Math" panose="02040503050406030204" charset="0"/>
                        <a:cs typeface="Cambria Math" panose="02040503050406030204" charset="0"/>
                      </a:rPr>
                      <m:t>𝐵</m:t>
                    </m:r>
                    <m:r>
                      <a:rPr lang="en-US" altLang="zh-CN" i="1" u="sng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zh-CN" altLang="en-US" u="sng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和</a:t>
                </a:r>
                <a14:m>
                  <m:oMath xmlns:m="http://schemas.openxmlformats.org/officeDocument/2006/math">
                    <m:r>
                      <a:rPr lang="en-US" altLang="zh-CN" i="1" u="sng">
                        <a:latin typeface="Cambria Math" panose="02040503050406030204" charset="0"/>
                        <a:cs typeface="Cambria Math" panose="02040503050406030204" charset="0"/>
                      </a:rPr>
                      <m:t>(¬</m:t>
                    </m:r>
                    <m:r>
                      <a:rPr lang="en-US" altLang="zh-CN" i="1" u="sng">
                        <a:latin typeface="Cambria Math" panose="02040503050406030204" charset="0"/>
                        <a:cs typeface="Cambria Math" panose="02040503050406030204" charset="0"/>
                      </a:rPr>
                      <m:t>𝐵</m:t>
                    </m:r>
                    <m:r>
                      <a:rPr lang="en-US" altLang="zh-CN" i="1" u="sng">
                        <a:latin typeface="Cambria Math" panose="02040503050406030204" charset="0"/>
                        <a:cs typeface="Cambria Math" panose="02040503050406030204" charset="0"/>
                      </a:rPr>
                      <m:t>’)</m:t>
                    </m:r>
                  </m:oMath>
                </a14:m>
                <a:r>
                  <a:rPr lang="zh-CN" altLang="en-US" u="sng">
                    <a:latin typeface="Cambria Math" panose="02040503050406030204" charset="0"/>
                    <a:cs typeface="Cambria Math" panose="02040503050406030204" charset="0"/>
                  </a:rPr>
                  <a:t>中的</a:t>
                </a:r>
                <a14:m>
                  <m:oMath xmlns:m="http://schemas.openxmlformats.org/officeDocument/2006/math">
                    <m:r>
                      <a:rPr lang="en-US" altLang="zh-CN" i="1" u="sng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</m:oMath>
                </a14:m>
                <a:r>
                  <a:rPr lang="zh-CN" altLang="en-US" u="sng">
                    <a:latin typeface="Cambria Math" panose="02040503050406030204" charset="0"/>
                    <a:cs typeface="Cambria Math" panose="02040503050406030204" charset="0"/>
                  </a:rPr>
                  <a:t>和</a:t>
                </a:r>
                <a14:m>
                  <m:oMath xmlns:m="http://schemas.openxmlformats.org/officeDocument/2006/math">
                    <m:r>
                      <a:rPr lang="en-US" altLang="zh-CN" i="1" u="sng">
                        <a:latin typeface="Cambria Math" panose="02040503050406030204" charset="0"/>
                        <a:cs typeface="Cambria Math" panose="02040503050406030204" charset="0"/>
                      </a:rPr>
                      <m:t>¬</m:t>
                    </m:r>
                  </m:oMath>
                </a14:m>
                <a:r>
                  <a:rPr lang="zh-CN" altLang="en-US" u="sng">
                    <a:latin typeface="Cambria Math" panose="02040503050406030204" charset="0"/>
                    <a:cs typeface="Cambria Math" panose="02040503050406030204" charset="0"/>
                  </a:rPr>
                  <a:t>都是同一个符号，但是右括号</a:t>
                </a:r>
                <a14:m>
                  <m:oMath xmlns:m="http://schemas.openxmlformats.org/officeDocument/2006/math">
                    <m:r>
                      <a:rPr lang="en-US" altLang="zh-CN" i="1" u="sng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zh-CN" altLang="en-US" u="sng">
                    <a:latin typeface="Cambria Math" panose="02040503050406030204" charset="0"/>
                    <a:cs typeface="Cambria Math" panose="02040503050406030204" charset="0"/>
                  </a:rPr>
                  <a:t>不一定。</a:t>
                </a:r>
                <a:endParaRPr lang="zh-CN" altLang="en-US" u="sng"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1"/>
                <a:stretch>
                  <a:fillRect r="-107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p>
                <a:pPr marL="0" indent="0">
                  <a:buNone/>
                </a:pPr>
                <a:r>
                  <a:rPr lang="en-US" altLang="zh-CN">
                    <a:sym typeface="+mn-ea"/>
                  </a:rPr>
                  <a:t>  </a:t>
                </a:r>
                <a:r>
                  <a:rPr lang="zh-CN" altLang="en-US">
                    <a:cs typeface="+mn-lt"/>
                    <a:sym typeface="+mn-ea"/>
                  </a:rPr>
                  <a:t>下证左、右辖域的唯一性。</a:t>
                </a:r>
                <a:endParaRPr lang="zh-CN" altLang="en-US">
                  <a:cs typeface="+mn-lt"/>
                  <a:sym typeface="+mn-ea"/>
                </a:endParaRPr>
              </a:p>
              <a:p>
                <a:pPr marL="0" indent="0">
                  <a:buNone/>
                </a:pPr>
                <a:r>
                  <a:rPr lang="en-US" altLang="zh-CN"/>
                  <a:t>  </a:t>
                </a:r>
                <a:r>
                  <a:rPr lang="zh-CN" altLang="en-US"/>
                  <a:t>设</a:t>
                </a:r>
                <a:r>
                  <a:rPr lang="en-US" altLang="zh-CN"/>
                  <a:t>*</a:t>
                </a:r>
                <a:r>
                  <a:rPr lang="zh-CN" altLang="en-US"/>
                  <a:t>是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A</a:t>
                </a:r>
                <a:r>
                  <a:rPr lang="zh-CN" altLang="en-US"/>
                  <a:t>中的一个符号，假设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B</a:t>
                </a:r>
                <a:r>
                  <a:rPr lang="zh-CN" altLang="en-US"/>
                  <a:t>和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B’</a:t>
                </a:r>
                <a:r>
                  <a:rPr lang="zh-CN" altLang="en-US"/>
                  <a:t>是它在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A</a:t>
                </a:r>
                <a:r>
                  <a:rPr lang="zh-CN" altLang="en-US"/>
                  <a:t>中的左辖域，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C</a:t>
                </a:r>
                <a:r>
                  <a:rPr lang="zh-CN" altLang="en-US"/>
                  <a:t>和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C’</a:t>
                </a:r>
                <a:r>
                  <a:rPr lang="zh-CN" altLang="en-US"/>
                  <a:t>是它在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A</a:t>
                </a:r>
                <a:r>
                  <a:rPr lang="zh-CN" altLang="en-US"/>
                  <a:t>中的右辖域。</a:t>
                </a:r>
                <a:endParaRPr lang="zh-CN" altLang="en-US"/>
              </a:p>
              <a:p>
                <a:pPr marL="0" indent="0">
                  <a:buNone/>
                </a:pP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 </a:t>
                </a:r>
                <a:r>
                  <a:rPr lang="zh-CN" altLang="en-US"/>
                  <a:t>那么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𝐵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∗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𝐶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和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𝐵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’∗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𝐶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’)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都是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A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的段，且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B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、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C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与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B’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、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C’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间的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*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是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A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中的同一个符号。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indent="0">
                  <a:buNone/>
                </a:pP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 </a:t>
                </a:r>
                <a:r>
                  <a:rPr lang="zh-CN" altLang="en-US">
                    <a:sym typeface="+mn-ea"/>
                  </a:rPr>
                  <a:t>类似地，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B</a:t>
                </a:r>
                <a:r>
                  <a:rPr lang="zh-CN" altLang="en-US">
                    <a:sym typeface="+mn-ea"/>
                  </a:rPr>
                  <a:t>和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B’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以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A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的同一个符号结尾，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C</a:t>
                </a:r>
                <a:r>
                  <a:rPr lang="zh-CN" altLang="en-US">
                    <a:sym typeface="+mn-ea"/>
                  </a:rPr>
                  <a:t>和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C’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以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A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的同一个符号开始，从而可证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B=B’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，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C=C’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。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  <a:p>
                <a:pPr marL="0" indent="0" algn="r">
                  <a:buNone/>
                </a:pP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Wingdings" panose="05000000000000000000" charset="0"/>
                  </a:rPr>
                  <a:t>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  <a:sym typeface="Wingdings" panose="05000000000000000000" charset="0"/>
                </a:endParaRPr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辖域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pPr marL="179705" indent="-457200" eaLnBrk="1" latinLnBrk="0" hangingPunct="1">
              <a:lnSpc>
                <a:spcPct val="150000"/>
              </a:lnSpc>
              <a:buNone/>
            </a:pPr>
            <a:r>
              <a:rPr lang="zh-CN" altLang="en-US" b="1"/>
              <a:t>推论</a:t>
            </a:r>
            <a:r>
              <a:rPr lang="en-US" altLang="zh-CN" b="1"/>
              <a:t>1.19.</a:t>
            </a:r>
            <a:r>
              <a:rPr lang="en-US" altLang="zh-CN"/>
              <a:t>  </a:t>
            </a:r>
            <a:r>
              <a:rPr lang="zh-CN" altLang="en-US"/>
              <a:t>如果公式</a:t>
            </a:r>
            <a:r>
              <a:rPr lang="en-US" altLang="zh-CN"/>
              <a:t>A</a:t>
            </a:r>
            <a:r>
              <a:rPr lang="zh-CN" altLang="en-US"/>
              <a:t>是公式</a:t>
            </a:r>
            <a:r>
              <a:rPr lang="en-US" altLang="zh-CN"/>
              <a:t>B</a:t>
            </a:r>
            <a:r>
              <a:rPr lang="zh-CN" altLang="en-US"/>
              <a:t>的段，则</a:t>
            </a:r>
            <a:r>
              <a:rPr lang="en-US" altLang="zh-CN"/>
              <a:t>A</a:t>
            </a:r>
            <a:r>
              <a:rPr lang="zh-CN" altLang="en-US"/>
              <a:t>中任何联结符号在</a:t>
            </a:r>
            <a:r>
              <a:rPr lang="en-US" altLang="zh-CN"/>
              <a:t>A</a:t>
            </a:r>
            <a:r>
              <a:rPr lang="zh-CN" altLang="en-US"/>
              <a:t>中的辖域和它在</a:t>
            </a:r>
            <a:r>
              <a:rPr lang="en-US" altLang="zh-CN"/>
              <a:t>B</a:t>
            </a:r>
            <a:r>
              <a:rPr lang="zh-CN" altLang="en-US"/>
              <a:t>中的辖域是相同的。</a:t>
            </a:r>
            <a:endParaRPr lang="zh-CN" altLang="en-US"/>
          </a:p>
          <a:p>
            <a:pPr marL="179705" indent="-457200" eaLnBrk="1" latinLnBrk="0" hangingPunct="1">
              <a:lnSpc>
                <a:spcPct val="150000"/>
              </a:lnSpc>
            </a:pPr>
            <a:endParaRPr lang="zh-CN" altLang="en-US"/>
          </a:p>
          <a:p>
            <a:pPr marL="179705" indent="-457200" eaLnBrk="1" latinLnBrk="0" hangingPunct="1">
              <a:lnSpc>
                <a:spcPct val="150000"/>
              </a:lnSpc>
            </a:pPr>
            <a:endParaRPr lang="zh-CN" altLang="en-US">
              <a:latin typeface="Cambria Math" panose="02040503050406030204" charset="0"/>
              <a:cs typeface="Cambria Math" panose="02040503050406030204" charset="0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辖域</a:t>
            </a:r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p>
                <a:pPr marL="179705" indent="-457200" eaLnBrk="1" latinLnBrk="0" hangingPunct="1">
                  <a:lnSpc>
                    <a:spcPct val="150000"/>
                  </a:lnSpc>
                  <a:buNone/>
                </a:pPr>
                <a:r>
                  <a:rPr lang="zh-CN" altLang="en-US" b="1"/>
                  <a:t>推论</a:t>
                </a:r>
                <a:r>
                  <a:rPr lang="en-US" altLang="zh-CN" b="1"/>
                  <a:t>1.19.</a:t>
                </a:r>
                <a:r>
                  <a:rPr lang="en-US" altLang="zh-CN"/>
                  <a:t>  </a:t>
                </a:r>
                <a:r>
                  <a:rPr lang="zh-CN" altLang="en-US"/>
                  <a:t>如果</a:t>
                </a:r>
                <a:r>
                  <a:rPr lang="en-US" altLang="zh-CN"/>
                  <a:t>A</a:t>
                </a:r>
                <a:r>
                  <a:rPr lang="zh-CN" altLang="en-US"/>
                  <a:t>是</a:t>
                </a:r>
                <a:r>
                  <a:rPr lang="en-US" altLang="zh-CN"/>
                  <a:t>B</a:t>
                </a:r>
                <a:r>
                  <a:rPr lang="zh-CN" altLang="en-US"/>
                  <a:t>的段，则</a:t>
                </a:r>
                <a:r>
                  <a:rPr lang="en-US" altLang="zh-CN"/>
                  <a:t>A</a:t>
                </a:r>
                <a:r>
                  <a:rPr lang="zh-CN" altLang="en-US"/>
                  <a:t>中任何联结符号在</a:t>
                </a:r>
                <a:r>
                  <a:rPr lang="en-US" altLang="zh-CN"/>
                  <a:t>A</a:t>
                </a:r>
                <a:r>
                  <a:rPr lang="zh-CN" altLang="en-US"/>
                  <a:t>中的辖域和它在</a:t>
                </a:r>
                <a:r>
                  <a:rPr lang="en-US" altLang="zh-CN"/>
                  <a:t>B</a:t>
                </a:r>
                <a:r>
                  <a:rPr lang="zh-CN" altLang="en-US"/>
                  <a:t>中的辖域是相同的。</a:t>
                </a:r>
                <a:endParaRPr lang="zh-CN" altLang="en-US"/>
              </a:p>
              <a:p>
                <a:pPr marL="179705" indent="-457200" eaLnBrk="1" latinLnBrk="0" hangingPunct="1">
                  <a:lnSpc>
                    <a:spcPct val="150000"/>
                  </a:lnSpc>
                </a:pPr>
                <a:endParaRPr lang="zh-CN" altLang="en-US"/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例，设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𝐵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=((¬(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𝑝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→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𝑞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))∨(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𝑞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∧(¬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𝑟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)))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，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           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=(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𝑞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∧(¬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𝑟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))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是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B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的段。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    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∧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在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A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中的左、右辖域为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𝑞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和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(¬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𝑟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，在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B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中的左、右辖域也是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𝑞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和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(¬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𝑟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。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</a:pP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1"/>
                <a:stretch>
                  <a:fillRect b="-26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联结词和复合命题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/>
              <a:t>由简单命题构造更复杂的命题：</a:t>
            </a:r>
            <a:endParaRPr lang="zh-CN" altLang="en-US"/>
          </a:p>
          <a:p>
            <a:pPr lvl="1"/>
            <a:r>
              <a:rPr lang="zh-CN" altLang="en-US"/>
              <a:t>他很聪明。（简单命题）</a:t>
            </a:r>
            <a:endParaRPr lang="zh-CN" altLang="en-US"/>
          </a:p>
          <a:p>
            <a:pPr lvl="1"/>
            <a:r>
              <a:rPr lang="zh-CN"/>
              <a:t>他即聪明又努力</a:t>
            </a:r>
            <a:r>
              <a:rPr lang="zh-CN" altLang="en-US"/>
              <a:t>。</a:t>
            </a:r>
            <a:endParaRPr lang="zh-CN" altLang="en-US"/>
          </a:p>
          <a:p>
            <a:pPr lvl="1"/>
            <a:r>
              <a:rPr lang="zh-CN"/>
              <a:t>他要回家，除非下雨</a:t>
            </a:r>
            <a:r>
              <a:rPr lang="zh-CN" altLang="en-US"/>
              <a:t>。</a:t>
            </a:r>
            <a:endParaRPr lang="zh-CN" altLang="en-US"/>
          </a:p>
          <a:p>
            <a:pPr lvl="1"/>
            <a:r>
              <a:rPr lang="zh-CN" altLang="en-US"/>
              <a:t>如果下雨，他就在家；否则他将去学校。</a:t>
            </a:r>
            <a:endParaRPr lang="zh-CN" altLang="en-US"/>
          </a:p>
          <a:p>
            <a:endParaRPr lang="zh-CN" altLang="en-US"/>
          </a:p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辖域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pPr marL="179705" indent="-457200" eaLnBrk="1" latinLnBrk="0" hangingPunct="1">
              <a:lnSpc>
                <a:spcPct val="150000"/>
              </a:lnSpc>
              <a:buNone/>
            </a:pPr>
            <a:r>
              <a:rPr lang="zh-CN" altLang="en-US" b="1"/>
              <a:t>推论</a:t>
            </a:r>
            <a:r>
              <a:rPr lang="en-US" altLang="zh-CN" b="1"/>
              <a:t>1.19.</a:t>
            </a:r>
            <a:r>
              <a:rPr lang="en-US" altLang="zh-CN"/>
              <a:t>  </a:t>
            </a:r>
            <a:r>
              <a:rPr lang="zh-CN" altLang="en-US"/>
              <a:t>如果公式</a:t>
            </a:r>
            <a:r>
              <a:rPr lang="en-US" altLang="zh-CN"/>
              <a:t>A</a:t>
            </a:r>
            <a:r>
              <a:rPr lang="zh-CN" altLang="en-US"/>
              <a:t>是公式</a:t>
            </a:r>
            <a:r>
              <a:rPr lang="en-US" altLang="zh-CN"/>
              <a:t>B</a:t>
            </a:r>
            <a:r>
              <a:rPr lang="zh-CN" altLang="en-US"/>
              <a:t>的段，则</a:t>
            </a:r>
            <a:r>
              <a:rPr lang="en-US" altLang="zh-CN"/>
              <a:t>A</a:t>
            </a:r>
            <a:r>
              <a:rPr lang="zh-CN" altLang="en-US"/>
              <a:t>中任何联结符号在</a:t>
            </a:r>
            <a:r>
              <a:rPr lang="en-US" altLang="zh-CN"/>
              <a:t>A</a:t>
            </a:r>
            <a:r>
              <a:rPr lang="zh-CN" altLang="en-US"/>
              <a:t>中的辖域和它在</a:t>
            </a:r>
            <a:r>
              <a:rPr lang="en-US" altLang="zh-CN"/>
              <a:t>B</a:t>
            </a:r>
            <a:r>
              <a:rPr lang="zh-CN" altLang="en-US"/>
              <a:t>中的辖域是相同的。</a:t>
            </a:r>
            <a:endParaRPr lang="zh-CN" altLang="en-US"/>
          </a:p>
          <a:p>
            <a:pPr marL="179705" indent="-457200" eaLnBrk="1" latinLnBrk="0" hangingPunct="1">
              <a:lnSpc>
                <a:spcPct val="150000"/>
              </a:lnSpc>
            </a:pPr>
            <a:r>
              <a:rPr lang="zh-CN" altLang="en-US"/>
              <a:t>由命题公式生成过程的唯一性，与辖域的唯一性，可证。</a:t>
            </a:r>
            <a:endParaRPr lang="zh-CN" altLang="en-US"/>
          </a:p>
          <a:p>
            <a:pPr marL="179705" indent="-45720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zh-CN" altLang="en-US">
              <a:latin typeface="Cambria Math" panose="02040503050406030204" charset="0"/>
              <a:cs typeface="Cambria Math" panose="02040503050406030204" charset="0"/>
            </a:endParaRPr>
          </a:p>
          <a:p>
            <a:pPr marL="179705" indent="-457200" eaLnBrk="1" latinLnBrk="0" hangingPunct="1">
              <a:lnSpc>
                <a:spcPct val="150000"/>
              </a:lnSpc>
            </a:pPr>
            <a:endParaRPr lang="zh-CN" altLang="en-US">
              <a:latin typeface="Cambria Math" panose="02040503050406030204" charset="0"/>
              <a:cs typeface="Cambria Math" panose="02040503050406030204" charset="0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p>
                <a:pPr marL="0" indent="0">
                  <a:buNone/>
                </a:pPr>
                <a:r>
                  <a:rPr lang="zh-CN" altLang="en-US" b="1"/>
                  <a:t>定理</a:t>
                </a:r>
                <a:r>
                  <a:rPr lang="en-US" altLang="zh-CN" b="1"/>
                  <a:t>1.20. </a:t>
                </a:r>
                <a:r>
                  <a:rPr lang="en-US" altLang="zh-CN"/>
                  <a:t> </a:t>
                </a:r>
                <a:endParaRPr lang="en-US" altLang="zh-CN"/>
              </a:p>
              <a:p>
                <a:pPr marL="0" indent="0">
                  <a:buNone/>
                </a:pPr>
                <a:r>
                  <a:rPr lang="en-US" altLang="zh-CN"/>
                  <a:t>  (i) </a:t>
                </a:r>
                <a:r>
                  <a:rPr lang="zh-CN" altLang="en-US"/>
                  <a:t>如果公式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A</a:t>
                </a:r>
                <a:r>
                  <a:rPr lang="zh-CN" altLang="en-US"/>
                  <a:t>是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(¬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𝐵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的段，则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=(¬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𝐵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，或者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A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是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B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的段。</a:t>
                </a:r>
                <a:endParaRPr lang="en-US" altLang="zh-CN"/>
              </a:p>
              <a:p>
                <a:pPr marL="0" indent="0">
                  <a:buNone/>
                </a:pPr>
                <a:r>
                  <a:rPr lang="en-US" altLang="zh-CN"/>
                  <a:t>  (ii) </a:t>
                </a:r>
                <a:r>
                  <a:rPr lang="zh-CN" altLang="en-US"/>
                  <a:t>如果公式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A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是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𝐵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∗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𝐶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的段，则要么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=(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𝐵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∗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𝐶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，或者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A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是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B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或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C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的段。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indent="0">
                  <a:buNone/>
                </a:pPr>
                <a:endParaRPr lang="zh-CN" altLang="en-US"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  <a:p>
                <a:pPr marL="0" indent="0">
                  <a:buNone/>
                </a:pPr>
                <a:endParaRPr lang="zh-CN" altLang="en-US"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  <a:p>
                <a:pPr marL="0" indent="0">
                  <a:buNone/>
                </a:pPr>
                <a:endParaRPr lang="zh-CN" altLang="en-US"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  <p:sp>
        <p:nvSpPr>
          <p:cNvPr id="6" name="标题 5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p>
            <a:r>
              <a:rPr lang="zh-CN" altLang="en-US">
                <a:sym typeface="+mn-ea"/>
              </a:rPr>
              <a:t>公式的结构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p>
                <a:pPr marL="0" indent="0">
                  <a:buNone/>
                </a:pPr>
                <a:r>
                  <a:rPr lang="zh-CN" altLang="en-US" b="1"/>
                  <a:t>定理</a:t>
                </a:r>
                <a:r>
                  <a:rPr lang="en-US" altLang="zh-CN" b="1"/>
                  <a:t>1.20. </a:t>
                </a:r>
                <a:r>
                  <a:rPr lang="en-US" altLang="zh-CN"/>
                  <a:t> </a:t>
                </a:r>
                <a:endParaRPr lang="en-US" altLang="zh-CN"/>
              </a:p>
              <a:p>
                <a:pPr marL="0" indent="0">
                  <a:buNone/>
                </a:pPr>
                <a:r>
                  <a:rPr lang="en-US" altLang="zh-CN"/>
                  <a:t>  (i) </a:t>
                </a:r>
                <a:r>
                  <a:rPr lang="zh-CN" altLang="en-US"/>
                  <a:t>如果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A</a:t>
                </a:r>
                <a:r>
                  <a:rPr lang="zh-CN" altLang="en-US"/>
                  <a:t>是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(¬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𝐵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的段，则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=(¬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𝐵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，或者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A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是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B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的段。</a:t>
                </a:r>
                <a:endParaRPr lang="en-US" altLang="zh-CN"/>
              </a:p>
              <a:p>
                <a:pPr marL="0" indent="0">
                  <a:buNone/>
                </a:pPr>
                <a:r>
                  <a:rPr lang="en-US" altLang="zh-CN"/>
                  <a:t>  (ii) </a:t>
                </a:r>
                <a:r>
                  <a:rPr lang="zh-CN" altLang="en-US"/>
                  <a:t>如果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A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是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𝐵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∗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𝐶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的段，则要么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=(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𝐵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∗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𝐶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，或者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A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是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B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或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C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的段。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indent="0">
                  <a:buNone/>
                </a:pPr>
                <a:endParaRPr lang="zh-CN" altLang="en-US"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  <a:p>
                <a:pPr marL="0" indent="0">
                  <a:buNone/>
                </a:pP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例，设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A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是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(¬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𝐵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)=(¬(((¬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𝑝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)∨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𝑞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)→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𝑟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))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的段。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indent="0">
                  <a:buNone/>
                </a:pP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       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若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A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是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(¬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𝐵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的真段，则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A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不能含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(¬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𝐵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的开始的左括号，结尾的右括号，和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B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左边的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¬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，否则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A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不是公式。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indent="0">
                  <a:buNone/>
                </a:pP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        A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只能为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𝑝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，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(¬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𝑝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，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𝑞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，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((¬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𝑝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)∨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𝑞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，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𝑟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或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((¬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𝑝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)∨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𝑞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)→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𝑟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。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  <a:p>
                <a:pPr marL="0" indent="0">
                  <a:buNone/>
                </a:pPr>
                <a:endParaRPr lang="zh-CN" altLang="en-US"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  <a:p>
                <a:pPr marL="0" indent="0">
                  <a:buNone/>
                </a:pPr>
                <a:endParaRPr lang="zh-CN" altLang="en-US"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1"/>
                <a:stretch>
                  <a:fillRect r="-787" b="-2014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  <p:sp>
        <p:nvSpPr>
          <p:cNvPr id="6" name="标题 5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p>
            <a:r>
              <a:rPr lang="zh-CN" altLang="en-US">
                <a:sym typeface="+mn-ea"/>
              </a:rPr>
              <a:t>公式的结构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p>
                <a:pPr marL="0" indent="0">
                  <a:buNone/>
                </a:pPr>
                <a:r>
                  <a:rPr lang="zh-CN" altLang="en-US" b="1"/>
                  <a:t>定理</a:t>
                </a:r>
                <a:r>
                  <a:rPr lang="en-US" altLang="zh-CN" b="1"/>
                  <a:t>1.20. </a:t>
                </a:r>
                <a:r>
                  <a:rPr lang="en-US" altLang="zh-CN"/>
                  <a:t> </a:t>
                </a:r>
                <a:endParaRPr lang="en-US" altLang="zh-CN"/>
              </a:p>
              <a:p>
                <a:pPr marL="0" indent="0">
                  <a:buNone/>
                </a:pPr>
                <a:r>
                  <a:rPr lang="en-US" altLang="zh-CN"/>
                  <a:t>  (i) </a:t>
                </a:r>
                <a:r>
                  <a:rPr lang="zh-CN" altLang="en-US"/>
                  <a:t>如果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A</a:t>
                </a:r>
                <a:r>
                  <a:rPr lang="zh-CN" altLang="en-US"/>
                  <a:t>是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(¬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𝐵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的段，则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=(¬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𝐵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，或者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A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是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B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的段。</a:t>
                </a:r>
                <a:endParaRPr lang="en-US" altLang="zh-CN"/>
              </a:p>
              <a:p>
                <a:pPr marL="0" indent="0">
                  <a:buNone/>
                </a:pPr>
                <a:r>
                  <a:rPr lang="en-US" altLang="zh-CN"/>
                  <a:t>  (ii) </a:t>
                </a:r>
                <a:r>
                  <a:rPr lang="zh-CN" altLang="en-US"/>
                  <a:t>如果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A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是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𝐵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∗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𝐶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的段，则要么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=(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𝐵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∗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𝐶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，或者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A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是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B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或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C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的段。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indent="0">
                  <a:buNone/>
                </a:pPr>
                <a:endParaRPr lang="zh-CN" altLang="en-US"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  <a:p>
                <a:pPr marL="0" indent="0">
                  <a:buNone/>
                </a:pP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例，设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A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是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𝐵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∗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𝐶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)=((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𝑝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∧(¬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𝑞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))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∗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(¬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𝑟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))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的段。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indent="0">
                  <a:buNone/>
                </a:pP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       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若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A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是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𝐵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∗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𝐶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的真段，则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A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不能含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𝐵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∗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𝐶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的开始的括号，结尾的右括号，和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B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、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C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间的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*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。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indent="0">
                  <a:buNone/>
                </a:pP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       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任何含这三个符号的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𝐵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∗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𝐶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的真段都不是公式。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  <a:p>
                <a:pPr marL="0" indent="0">
                  <a:buNone/>
                </a:pPr>
                <a:endParaRPr lang="zh-CN" altLang="en-US"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  <a:p>
                <a:pPr marL="0" indent="0">
                  <a:buNone/>
                </a:pPr>
                <a:endParaRPr lang="zh-CN" altLang="en-US"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1"/>
                <a:stretch>
                  <a:fillRect b="-2014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  <p:sp>
        <p:nvSpPr>
          <p:cNvPr id="6" name="标题 5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p>
            <a:r>
              <a:rPr lang="zh-CN" altLang="en-US">
                <a:sym typeface="+mn-ea"/>
              </a:rPr>
              <a:t>公式的结构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p>
                <a:pPr marL="0" indent="0">
                  <a:buNone/>
                </a:pPr>
                <a:r>
                  <a:rPr lang="zh-CN" altLang="en-US"/>
                  <a:t>证明：</a:t>
                </a:r>
                <a:endParaRPr lang="zh-CN" altLang="en-US"/>
              </a:p>
              <a:p>
                <a:pPr marL="0" indent="0">
                  <a:buNone/>
                </a:pPr>
                <a:r>
                  <a:rPr lang="en-US" altLang="zh-CN"/>
                  <a:t>  </a:t>
                </a:r>
                <a:r>
                  <a:rPr lang="zh-CN" altLang="en-US"/>
                  <a:t>要证</a:t>
                </a:r>
                <a:r>
                  <a:rPr lang="en-US" altLang="zh-CN"/>
                  <a:t>(i)</a:t>
                </a:r>
                <a:r>
                  <a:rPr lang="zh-CN" altLang="en-US"/>
                  <a:t>，只需证明，若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A</a:t>
                </a:r>
                <a:r>
                  <a:rPr lang="zh-CN" altLang="en-US">
                    <a:sym typeface="+mn-ea"/>
                  </a:rPr>
                  <a:t>是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(¬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𝐵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的真段，则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A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是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B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的段。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indent="0">
                  <a:buNone/>
                </a:pPr>
                <a:r>
                  <a:rPr lang="en-US" altLang="zh-CN">
                    <a:sym typeface="+mn-ea"/>
                  </a:rPr>
                  <a:t>  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设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A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是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(¬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𝐵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的真段，即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(¬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𝐵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)=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𝑊𝐴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𝑊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。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indent="0">
                  <a:buNone/>
                </a:pPr>
                <a:r>
                  <a:rPr lang="en-US" altLang="zh-CN">
                    <a:sym typeface="+mn-ea"/>
                  </a:rPr>
                  <a:t>  </a:t>
                </a:r>
                <a:r>
                  <a:rPr lang="zh-CN" altLang="en-US">
                    <a:sym typeface="+mn-ea"/>
                  </a:rPr>
                  <a:t>假设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A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含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(¬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𝐵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的开始的左括号，则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A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是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(¬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𝐵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的真初始段（即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W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为空表达式），那么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A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不是公式。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indent="0">
                  <a:buNone/>
                </a:pP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同理，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A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也不能含有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(¬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𝐵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的结尾的右括号。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indent="0">
                  <a:buNone/>
                </a:pP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 </a:t>
                </a:r>
                <a:r>
                  <a:rPr lang="zh-CN" altLang="en-US">
                    <a:sym typeface="+mn-ea"/>
                  </a:rPr>
                  <a:t>假设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A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含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(¬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𝐵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中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B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左侧的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¬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，则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A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必须含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(¬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𝐵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的开始的左括号，那么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A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是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(¬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𝐵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的真初始段，矛盾。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5" animBg="1" uiExpand="1" build="p"/>
      <p:bldP spid="3" grpId="1" animBg="1" build="p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p>
                <a:pPr marL="0" indent="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/>
                  <a:t>  </a:t>
                </a:r>
                <a:r>
                  <a:rPr lang="zh-CN" altLang="en-US"/>
                  <a:t>现在证</a:t>
                </a:r>
                <a:r>
                  <a:rPr lang="en-US" altLang="zh-CN"/>
                  <a:t>(ii)</a:t>
                </a:r>
                <a:r>
                  <a:rPr lang="zh-CN" altLang="en-US"/>
                  <a:t>，即证明若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A</a:t>
                </a:r>
                <a:r>
                  <a:rPr lang="zh-CN" altLang="en-US">
                    <a:sym typeface="+mn-ea"/>
                  </a:rPr>
                  <a:t>是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𝐵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∗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𝐶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的真段，则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A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是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B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的段或是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C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的段。设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A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是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𝐵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∗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𝐶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的真段。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indent="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>
                    <a:sym typeface="+mn-ea"/>
                  </a:rPr>
                  <a:t>  </a:t>
                </a:r>
                <a:r>
                  <a:rPr lang="zh-CN" altLang="en-US">
                    <a:sym typeface="+mn-ea"/>
                  </a:rPr>
                  <a:t>假设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A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含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𝐵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∗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𝐶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的开始的左括号或结尾的右括号，证明同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(i)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。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indent="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>
                    <a:sym typeface="+mn-ea"/>
                  </a:rPr>
                  <a:t>  </a:t>
                </a:r>
                <a:r>
                  <a:rPr lang="zh-CN" altLang="en-US">
                    <a:sym typeface="+mn-ea"/>
                  </a:rPr>
                  <a:t>假设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A</a:t>
                </a:r>
                <a:r>
                  <a:rPr lang="zh-CN" altLang="en-US">
                    <a:sym typeface="+mn-ea"/>
                  </a:rPr>
                  <a:t>含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𝐵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∗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𝐶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的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B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、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C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之间的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*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，则由于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A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是公式，此处的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*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在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A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中有左、右辖域，令它们分别为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𝐵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𝐶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。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indent="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>
                    <a:sym typeface="+mn-ea"/>
                  </a:rPr>
                  <a:t>  </a:t>
                </a:r>
                <a:r>
                  <a:rPr lang="zh-CN" altLang="en-US">
                    <a:sym typeface="+mn-ea"/>
                  </a:rPr>
                  <a:t>由推论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1.19</a:t>
                </a:r>
                <a:r>
                  <a:rPr lang="zh-CN" altLang="en-US">
                    <a:sym typeface="+mn-ea"/>
                  </a:rPr>
                  <a:t>可知，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𝐵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=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𝐵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和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𝐶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=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𝐶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。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indent="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>
                    <a:sym typeface="+mn-ea"/>
                  </a:rPr>
                  <a:t>  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由辖域的定义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1.17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，可知</a:t>
                </a:r>
                <a14:m>
                  <m:oMath xmlns:m="http://schemas.openxmlformats.org/officeDocument/2006/math"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(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𝐵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1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∗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𝐶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1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=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𝐵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∗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𝐶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是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A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的段，矛盾。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indent="0" algn="r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>
                    <a:sym typeface="+mn-ea"/>
                  </a:rPr>
                  <a:t>  </a:t>
                </a:r>
                <a:r>
                  <a:rPr lang="en-US" altLang="zh-CN">
                    <a:sym typeface="Wingdings" panose="05000000000000000000" charset="0"/>
                  </a:rPr>
                  <a:t></a:t>
                </a:r>
                <a:endParaRPr lang="en-US" altLang="zh-CN">
                  <a:latin typeface="Cambria Math" panose="02040503050406030204" charset="0"/>
                  <a:cs typeface="Cambria Math" panose="02040503050406030204" charset="0"/>
                  <a:sym typeface="Wingdings" panose="05000000000000000000" charset="0"/>
                </a:endParaRPr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1"/>
                <a:stretch>
                  <a:fillRect r="-221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animBg="1" build="p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思考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/>
              <a:t>命题逻辑公式的长度不能为</a:t>
            </a:r>
            <a:r>
              <a:rPr lang="en-US" altLang="zh-CN"/>
              <a:t>2</a:t>
            </a:r>
            <a:r>
              <a:rPr lang="zh-CN" altLang="en-US"/>
              <a:t>、</a:t>
            </a:r>
            <a:r>
              <a:rPr lang="en-US" altLang="zh-CN"/>
              <a:t>3</a:t>
            </a:r>
            <a:r>
              <a:rPr lang="zh-CN" altLang="en-US"/>
              <a:t>或</a:t>
            </a:r>
            <a:r>
              <a:rPr lang="en-US" altLang="zh-CN"/>
              <a:t>6</a:t>
            </a:r>
            <a:r>
              <a:rPr lang="zh-CN" altLang="en-US"/>
              <a:t>，但其他长度都是可能的。</a:t>
            </a:r>
            <a:endParaRPr lang="zh-CN" altLang="en-US"/>
          </a:p>
          <a:p>
            <a:endParaRPr lang="zh-CN" altLang="en-US"/>
          </a:p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思考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/>
              <a:t>命题逻辑公式的长度不能为</a:t>
            </a:r>
            <a:r>
              <a:rPr lang="en-US" altLang="zh-CN"/>
              <a:t>2</a:t>
            </a:r>
            <a:r>
              <a:rPr lang="zh-CN" altLang="en-US"/>
              <a:t>、</a:t>
            </a:r>
            <a:r>
              <a:rPr lang="en-US" altLang="zh-CN"/>
              <a:t>3</a:t>
            </a:r>
            <a:r>
              <a:rPr lang="zh-CN" altLang="en-US"/>
              <a:t>或</a:t>
            </a:r>
            <a:r>
              <a:rPr lang="en-US" altLang="zh-CN"/>
              <a:t>6</a:t>
            </a:r>
            <a:r>
              <a:rPr lang="zh-CN" altLang="en-US"/>
              <a:t>，但其他长度都是可能的。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设</a:t>
            </a:r>
            <a:r>
              <a:rPr lang="en-US" altLang="zh-CN"/>
              <a:t>U</a:t>
            </a:r>
            <a:r>
              <a:rPr lang="zh-CN" altLang="en-US"/>
              <a:t>、</a:t>
            </a:r>
            <a:r>
              <a:rPr lang="en-US" altLang="zh-CN"/>
              <a:t>V</a:t>
            </a:r>
            <a:r>
              <a:rPr lang="zh-CN" altLang="en-US"/>
              <a:t>和</a:t>
            </a:r>
            <a:r>
              <a:rPr lang="en-US" altLang="zh-CN"/>
              <a:t>W</a:t>
            </a:r>
            <a:r>
              <a:rPr lang="zh-CN" altLang="en-US"/>
              <a:t>是非空的命题表达式，证明</a:t>
            </a:r>
            <a:r>
              <a:rPr lang="en-US" altLang="zh-CN"/>
              <a:t>UV</a:t>
            </a:r>
            <a:r>
              <a:rPr lang="zh-CN" altLang="en-US"/>
              <a:t>和</a:t>
            </a:r>
            <a:r>
              <a:rPr lang="en-US" altLang="zh-CN"/>
              <a:t>VW</a:t>
            </a:r>
            <a:r>
              <a:rPr lang="zh-CN" altLang="en-US"/>
              <a:t>不能都是公式。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如何判断是否是公式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/>
              <a:t>括号数目不足以判断一个表达式是公式。</a:t>
            </a:r>
            <a:endParaRPr lang="zh-CN" altLang="en-US"/>
          </a:p>
          <a:p>
            <a:pPr lvl="1"/>
            <a:r>
              <a:rPr lang="zh-CN" altLang="en-US"/>
              <a:t>必要非充分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例，</a:t>
            </a:r>
            <a:r>
              <a:rPr lang="en-US" altLang="zh-CN"/>
              <a:t>(p)</a:t>
            </a:r>
            <a:endParaRPr lang="en-US" altLang="zh-CN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sym typeface="+mn-ea"/>
              </a:rPr>
              <a:t>如何判断是否是公式</a:t>
            </a:r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p>
                <a:pPr marL="0" indent="0">
                  <a:buNone/>
                </a:pPr>
                <a:r>
                  <a:rPr lang="zh-CN" altLang="en-US"/>
                  <a:t>令</a:t>
                </a:r>
                <a:r>
                  <a:rPr lang="en-US" altLang="zh-CN"/>
                  <a:t>U</a:t>
                </a:r>
                <a:r>
                  <a:rPr lang="zh-CN" altLang="en-US"/>
                  <a:t>是一个命题表达式。</a:t>
                </a:r>
                <a:endParaRPr lang="zh-CN" altLang="en-US"/>
              </a:p>
              <a:p>
                <a:r>
                  <a:rPr lang="zh-CN" altLang="en-US" sz="2000"/>
                  <a:t>第一步：空表达式不是公式。</a:t>
                </a:r>
                <a:endParaRPr lang="zh-CN" altLang="en-US" sz="2000"/>
              </a:p>
              <a:p>
                <a:r>
                  <a:rPr lang="zh-CN" altLang="en-US" sz="2000"/>
                  <a:t>第二步：单独一个符号的表达式是公式，当且仅当它是命题符号。</a:t>
                </a:r>
                <a:endParaRPr lang="zh-CN" altLang="en-US" sz="2000"/>
              </a:p>
              <a:p>
                <a:r>
                  <a:rPr lang="zh-CN" altLang="en-US" sz="2000"/>
                  <a:t>第三步：如果</a:t>
                </a:r>
                <a:r>
                  <a:rPr lang="en-US" altLang="zh-CN" sz="2000"/>
                  <a:t>U</a:t>
                </a:r>
                <a:r>
                  <a:rPr lang="zh-CN" altLang="en-US" sz="2000"/>
                  <a:t>长度大于</a:t>
                </a:r>
                <a:r>
                  <a:rPr lang="en-US" altLang="zh-CN" sz="2000"/>
                  <a:t>1</a:t>
                </a:r>
                <a:r>
                  <a:rPr lang="zh-CN" altLang="en-US" sz="2000"/>
                  <a:t>，则</a:t>
                </a:r>
                <a:r>
                  <a:rPr lang="en-US" altLang="zh-CN" sz="2000"/>
                  <a:t>U</a:t>
                </a:r>
                <a:r>
                  <a:rPr lang="zh-CN" altLang="en-US" sz="2000"/>
                  <a:t>必须以左括号开始，否则</a:t>
                </a:r>
                <a:r>
                  <a:rPr lang="en-US" altLang="zh-CN" sz="2000"/>
                  <a:t>U</a:t>
                </a:r>
                <a:r>
                  <a:rPr lang="zh-CN" altLang="en-US" sz="2000"/>
                  <a:t>不是公式。</a:t>
                </a:r>
                <a:endParaRPr lang="zh-CN" altLang="en-US" sz="2000"/>
              </a:p>
              <a:p>
                <a:r>
                  <a:rPr lang="zh-CN" altLang="en-US" sz="2000"/>
                  <a:t>第四步：</a:t>
                </a:r>
                <a:endParaRPr lang="zh-CN" altLang="en-US" sz="2000"/>
              </a:p>
              <a:p>
                <a:pPr lvl="1"/>
                <a:r>
                  <a:rPr lang="zh-CN" altLang="en-US"/>
                  <a:t>如果</a:t>
                </a:r>
                <a:r>
                  <a:rPr lang="en-US" altLang="zh-CN"/>
                  <a:t>U</a:t>
                </a:r>
                <a:r>
                  <a:rPr lang="zh-CN" altLang="en-US"/>
                  <a:t>的第二个符号是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¬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，则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U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必须是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(¬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𝑉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，且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U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是公式当且仅当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V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是公式。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lvl="1"/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“U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是否是公式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”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的问题规约为更短的表达式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“V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是否是公式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”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的问题，然后转入第一步。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endParaRPr lang="zh-CN" altLang="en-US"/>
              </a:p>
              <a:p>
                <a:endParaRPr lang="zh-CN" altLang="en-US"/>
              </a:p>
              <a:p>
                <a:endParaRPr lang="zh-CN" altLang="en-US"/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1"/>
                <a:stretch>
                  <a:fillRect r="-100" b="-1268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p>
            <a:r>
              <a:rPr lang="zh-CN" altLang="en-US">
                <a:sym typeface="+mn-ea"/>
              </a:rPr>
              <a:t>联结词和复合命题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en-US" altLang="zh-CN"/>
              <a:t>“</a:t>
            </a:r>
            <a:r>
              <a:rPr lang="zh-CN" altLang="en-US"/>
              <a:t>没有</a:t>
            </a:r>
            <a:r>
              <a:rPr lang="en-US" altLang="zh-CN"/>
              <a:t>”</a:t>
            </a:r>
            <a:r>
              <a:rPr lang="zh-CN" altLang="en-US"/>
              <a:t>，</a:t>
            </a:r>
            <a:r>
              <a:rPr lang="en-US" altLang="zh-CN"/>
              <a:t>“</a:t>
            </a:r>
            <a:r>
              <a:rPr lang="zh-CN" altLang="en-US"/>
              <a:t>如果</a:t>
            </a:r>
            <a:r>
              <a:rPr lang="en-US" altLang="zh-CN"/>
              <a:t>…</a:t>
            </a:r>
            <a:r>
              <a:rPr lang="zh-CN" altLang="en-US"/>
              <a:t>那么</a:t>
            </a:r>
            <a:r>
              <a:rPr lang="en-US" altLang="zh-CN"/>
              <a:t>…”</a:t>
            </a:r>
            <a:r>
              <a:rPr lang="zh-CN" altLang="en-US"/>
              <a:t>，</a:t>
            </a:r>
            <a:r>
              <a:rPr lang="en-US" altLang="zh-CN"/>
              <a:t>“</a:t>
            </a:r>
            <a:r>
              <a:rPr lang="zh-CN" altLang="en-US"/>
              <a:t>既</a:t>
            </a:r>
            <a:r>
              <a:rPr lang="en-US" altLang="zh-CN"/>
              <a:t>…</a:t>
            </a:r>
            <a:r>
              <a:rPr lang="zh-CN" altLang="en-US"/>
              <a:t>又</a:t>
            </a:r>
            <a:r>
              <a:rPr lang="en-US" altLang="zh-CN"/>
              <a:t>…”</a:t>
            </a:r>
            <a:r>
              <a:rPr lang="zh-CN" altLang="en-US"/>
              <a:t>等都是</a:t>
            </a:r>
            <a:r>
              <a:rPr lang="zh-CN" altLang="en-US" b="1">
                <a:solidFill>
                  <a:schemeClr val="accent5"/>
                </a:solidFill>
              </a:rPr>
              <a:t>联结词</a:t>
            </a:r>
            <a:r>
              <a:rPr lang="zh-CN" altLang="en-US"/>
              <a:t>。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由联结词和命题连接而成的更加复杂的命题称为</a:t>
            </a:r>
            <a:r>
              <a:rPr lang="zh-CN" altLang="en-US" b="1">
                <a:solidFill>
                  <a:schemeClr val="accent5"/>
                </a:solidFill>
              </a:rPr>
              <a:t>复合命题</a:t>
            </a:r>
            <a:r>
              <a:rPr lang="zh-CN" altLang="en-US"/>
              <a:t>。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相对地，不能分解为更简单的命题称为</a:t>
            </a:r>
            <a:r>
              <a:rPr lang="zh-CN" altLang="en-US" b="1">
                <a:solidFill>
                  <a:schemeClr val="accent5"/>
                </a:solidFill>
              </a:rPr>
              <a:t>简单命题</a:t>
            </a:r>
            <a:r>
              <a:rPr lang="zh-CN" altLang="en-US"/>
              <a:t>（原子命题）。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复合命题的真假完全由构成它的简单命题的真假所决定。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sym typeface="+mn-ea"/>
              </a:rPr>
              <a:t>如何判断是否是公式</a:t>
            </a:r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p>
                <a:r>
                  <a:rPr lang="zh-CN" altLang="en-US" sz="2000">
                    <a:latin typeface="Cambria Math" panose="02040503050406030204" charset="0"/>
                    <a:cs typeface="Cambria Math" panose="02040503050406030204" charset="0"/>
                  </a:rPr>
                  <a:t>第五步：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lvl="1"/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如果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U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的第二个符号不是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¬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，那么对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U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从左向右扫描，在遇到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𝑉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后停止，其中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V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是一个含左括号与右括号数目相同的表达式。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lvl="1"/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U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是公式当且仅当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U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是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𝑉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∗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𝑊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的形式，且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V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和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W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均为公式。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lvl="1"/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如果对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U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扫描完未发现这样的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V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，则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U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不是公式。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lvl="1"/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因此将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“U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是否是公式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”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的问题规约为更短的表达式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“V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和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W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是否是公式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”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的问题，然后转入第一步。</a:t>
                </a:r>
                <a:endParaRPr lang="zh-CN" altLang="en-US"/>
              </a:p>
              <a:p>
                <a:endParaRPr lang="zh-CN" altLang="en-US"/>
              </a:p>
              <a:p>
                <a:endParaRPr lang="zh-CN" altLang="en-US"/>
              </a:p>
              <a:p>
                <a:endParaRPr lang="zh-CN" altLang="en-US"/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sym typeface="+mn-ea"/>
              </a:rPr>
              <a:t>如何判断是否是公式</a:t>
            </a:r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p>
                <a:r>
                  <a:rPr lang="zh-CN" altLang="en-US" sz="2000">
                    <a:latin typeface="Cambria Math" panose="02040503050406030204" charset="0"/>
                    <a:cs typeface="Cambria Math" panose="02040503050406030204" charset="0"/>
                  </a:rPr>
                  <a:t>第五步：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lvl="1"/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如果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U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的第二个符号不是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¬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，那么对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U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从左向右扫描，在遇到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𝑉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后停止，其中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V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是一个含左括号与右括号数目相同的表达式。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lvl="1"/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U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是公式当且仅当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U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是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𝑉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∗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𝑊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的形式，且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V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和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W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均为公式。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lvl="1"/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如果对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U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扫描完未发现这样的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V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，则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U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不是公式。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lvl="1"/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因此将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“U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是否是公式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”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的问题规约为更短的表达式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“V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和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W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是否是公式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”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的问题，然后转入第一步。</a:t>
                </a:r>
                <a:endParaRPr lang="zh-CN" altLang="en-US"/>
              </a:p>
              <a:p>
                <a:endParaRPr lang="zh-CN" altLang="en-US"/>
              </a:p>
              <a:p>
                <a:r>
                  <a:rPr lang="zh-CN" altLang="en-US"/>
                  <a:t>由于表达式长度是有限的，上述过程会在有限步之后结束。</a:t>
                </a:r>
                <a:endParaRPr lang="zh-CN" altLang="en-US"/>
              </a:p>
              <a:p>
                <a:endParaRPr lang="zh-CN" altLang="en-US"/>
              </a:p>
              <a:p>
                <a:endParaRPr lang="zh-CN" altLang="en-US"/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1"/>
                <a:stretch>
                  <a:fillRect r="-157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命题公式的简写</a:t>
            </a:r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p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𝑝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∨(((¬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𝑝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)∧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𝑟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)∧(¬(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𝑞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∧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𝑟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))))</m:t>
                    </m:r>
                  </m:oMath>
                </a14:m>
                <a:endParaRPr lang="en-US" altLang="zh-CN" i="1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(((¬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𝑝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)∨(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𝑞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→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𝑟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))→(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𝑝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∧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𝑟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))</m:t>
                    </m:r>
                  </m:oMath>
                </a14:m>
                <a:endParaRPr lang="en-US" altLang="zh-CN" i="1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((¬(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𝑝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→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𝑞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))∨(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𝑞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∧(¬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𝑟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)))</m:t>
                    </m:r>
                  </m:oMath>
                </a14:m>
                <a:endParaRPr lang="en-US" altLang="zh-CN" i="1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(¬(((¬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𝑝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)∨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𝑞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)→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𝑟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))</m:t>
                    </m:r>
                  </m:oMath>
                </a14:m>
                <a:endParaRPr lang="en-US" altLang="zh-CN" i="1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endParaRPr lang="zh-CN" altLang="en-US"/>
              </a:p>
              <a:p>
                <a:r>
                  <a:rPr lang="zh-CN" altLang="en-US"/>
                  <a:t>括号太多，不方便书写和阅读</a:t>
                </a:r>
                <a:endParaRPr lang="zh-CN" altLang="en-US"/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sym typeface="+mn-ea"/>
              </a:rPr>
              <a:t>命题公式的简写</a:t>
            </a:r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p>
                <a:r>
                  <a:rPr lang="zh-CN" altLang="en-US"/>
                  <a:t>通常省略最外层的括号</a:t>
                </a:r>
                <a:endParaRPr lang="zh-CN" altLang="en-US"/>
              </a:p>
              <a:p>
                <a:pPr marL="34417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(((¬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𝑝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)∨(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𝑞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→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𝑟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))→(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𝑝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∧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𝑟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))</m:t>
                      </m:r>
                    </m:oMath>
                  </m:oMathPara>
                </a14:m>
                <a:endParaRPr lang="en-US" altLang="zh-CN" i="1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344170" lvl="1" indent="0">
                  <a:buNone/>
                </a:pP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可写成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34417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((¬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𝑝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)∨(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𝑞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→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𝑟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))→(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𝑝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∧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𝑟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)</m:t>
                      </m:r>
                    </m:oMath>
                  </m:oMathPara>
                </a14:m>
                <a:endParaRPr lang="zh-CN" altLang="en-US"/>
              </a:p>
              <a:p>
                <a:endParaRPr lang="zh-CN" altLang="en-US"/>
              </a:p>
              <a:p>
                <a:r>
                  <a:rPr lang="zh-CN" altLang="en-US"/>
                  <a:t>辅助符号引入方括号、大括号</a:t>
                </a:r>
                <a:endParaRPr lang="en-US" altLang="zh-CN" i="1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34417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𝑝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∨(((¬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𝑝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)∧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𝑟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)∧(¬(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𝑞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∧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𝑟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)))</m:t>
                      </m:r>
                    </m:oMath>
                  </m:oMathPara>
                </a14:m>
                <a:endParaRPr lang="en-US" altLang="zh-CN" i="1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344170" lvl="1" indent="0">
                  <a:buNone/>
                </a:pP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可写成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34417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𝑝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∨{[(¬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𝑝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)∧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𝑟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]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∧[¬(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𝑞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∧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𝑟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)]}</m:t>
                      </m:r>
                    </m:oMath>
                  </m:oMathPara>
                </a14:m>
                <a:endParaRPr lang="zh-CN" altLang="en-US"/>
              </a:p>
              <a:p>
                <a:endParaRPr lang="zh-CN" altLang="en-US"/>
              </a:p>
              <a:p>
                <a:endParaRPr lang="zh-CN" altLang="en-US"/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sym typeface="+mn-ea"/>
              </a:rPr>
              <a:t>命题公式的简写</a:t>
            </a:r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p>
                <a:r>
                  <a:rPr lang="zh-CN" altLang="en-US"/>
                  <a:t>约定联结符号的优先级</a:t>
                </a:r>
                <a:endParaRPr lang="zh-CN" altLang="en-US"/>
              </a:p>
              <a:p>
                <a:pPr marL="34417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¬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          ∧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          ∨   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       →</m:t>
                      </m:r>
                    </m:oMath>
                  </m:oMathPara>
                </a14:m>
                <a:endParaRPr lang="zh-CN" altLang="en-US"/>
              </a:p>
              <a:p>
                <a:endParaRPr lang="zh-CN" altLang="en-US"/>
              </a:p>
              <a:p>
                <a:pPr marL="34417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((¬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𝑝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)∨(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𝑞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→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𝑟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))→(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𝑝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∧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𝑟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)</m:t>
                      </m:r>
                    </m:oMath>
                  </m:oMathPara>
                </a14:m>
                <a:endParaRPr lang="en-US" altLang="zh-CN" i="1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344170" lvl="1" indent="0">
                  <a:buNone/>
                </a:pP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可写成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  <a:p>
                <a:pPr marL="34417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¬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𝑝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∨(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𝑞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→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𝑟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)→(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𝑝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∧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𝑟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)</m:t>
                      </m:r>
                    </m:oMath>
                  </m:oMathPara>
                </a14:m>
                <a:endParaRPr lang="en-US" altLang="zh-CN" i="1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344170" lvl="1" indent="0">
                  <a:buNone/>
                </a:pPr>
                <a:endParaRPr lang="en-US" altLang="zh-CN" i="1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34417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𝑝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∨(((¬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𝑝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)∧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𝑟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)∧(¬(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𝑞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∧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𝑟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)))</m:t>
                      </m:r>
                    </m:oMath>
                  </m:oMathPara>
                </a14:m>
                <a:endParaRPr lang="en-US" altLang="zh-CN" i="1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344170" lvl="1" indent="0">
                  <a:buNone/>
                </a:pP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可写成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  <a:p>
                <a:pPr marL="34417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𝑝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∨(¬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𝑝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∧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𝑟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∧¬(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𝑞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∧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𝑟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))</m:t>
                      </m:r>
                    </m:oMath>
                  </m:oMathPara>
                </a14:m>
                <a:endParaRPr lang="zh-CN" altLang="en-US"/>
              </a:p>
              <a:p>
                <a:endParaRPr lang="zh-CN" altLang="en-US"/>
              </a:p>
              <a:p>
                <a:endParaRPr lang="zh-CN" altLang="en-US"/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sym typeface="+mn-ea"/>
              </a:rPr>
              <a:t>命题公式的简写</a:t>
            </a:r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altLang="en-US" b="1"/>
                  <a:t>注：</a:t>
                </a:r>
                <a:r>
                  <a:rPr lang="zh-CN" altLang="en-US"/>
                  <a:t>省略括号是为了方便阅读和书写。过渡省略括号会适得其反。</a:t>
                </a:r>
                <a:endParaRPr lang="zh-CN" altLang="en-US"/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zh-CN" altLang="en-US"/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altLang="en-US"/>
                  <a:t>例如，命题公式</a:t>
                </a:r>
                <a:endParaRPr lang="zh-CN" altLang="en-US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𝑝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∨¬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𝑞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∧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𝑟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→¬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𝑟</m:t>
                      </m:r>
                    </m:oMath>
                  </m:oMathPara>
                </a14:m>
                <a:endParaRPr lang="en-US" altLang="zh-CN" i="1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indent="0">
                  <a:buNone/>
                </a:pPr>
                <a:r>
                  <a:rPr lang="zh-CN" altLang="en-US"/>
                  <a:t>写成</a:t>
                </a:r>
                <a:endParaRPr lang="zh-CN" altLang="en-US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𝑝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∨(¬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𝑞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∧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𝑟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)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→¬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𝑟</m:t>
                      </m:r>
                    </m:oMath>
                  </m:oMathPara>
                </a14:m>
                <a:endParaRPr lang="zh-CN" altLang="en-US"/>
              </a:p>
              <a:p>
                <a:pPr marL="0" indent="0">
                  <a:buNone/>
                </a:pPr>
                <a:r>
                  <a:rPr lang="zh-CN" altLang="en-US"/>
                  <a:t>可能更好。</a:t>
                </a:r>
                <a:endParaRPr lang="zh-CN" altLang="en-US"/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sym typeface="+mn-ea"/>
              </a:rPr>
              <a:t>命题公式的简写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pPr marL="179705" indent="-45720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b="1"/>
              <a:t>注：</a:t>
            </a:r>
            <a:r>
              <a:rPr lang="zh-CN" altLang="en-US">
                <a:sym typeface="+mn-ea"/>
              </a:rPr>
              <a:t>省略括号是为了方便阅读和书写。过渡省略括号会适得其反。</a:t>
            </a:r>
            <a:endParaRPr lang="zh-CN" altLang="en-US">
              <a:sym typeface="+mn-ea"/>
            </a:endParaRPr>
          </a:p>
          <a:p>
            <a:pPr marL="179705" indent="-45720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>
                <a:sym typeface="+mn-ea"/>
              </a:rPr>
              <a:t> </a:t>
            </a:r>
            <a:r>
              <a:rPr lang="en-US" altLang="zh-CN">
                <a:sym typeface="+mn-ea"/>
              </a:rPr>
              <a:t>      </a:t>
            </a:r>
            <a:r>
              <a:rPr lang="zh-CN" altLang="en-US" b="1" u="sng"/>
              <a:t>当考虑公式的结构时，不能省略括号</a:t>
            </a:r>
            <a:r>
              <a:rPr lang="zh-CN" altLang="en-US"/>
              <a:t>。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小结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/>
              <a:t>命题逻辑表达式</a:t>
            </a:r>
            <a:endParaRPr lang="zh-CN" altLang="en-US"/>
          </a:p>
          <a:p>
            <a:r>
              <a:rPr lang="zh-CN" altLang="en-US">
                <a:sym typeface="+mn-ea"/>
              </a:rPr>
              <a:t>命题逻辑</a:t>
            </a:r>
            <a:r>
              <a:rPr lang="zh-CN" altLang="en-US"/>
              <a:t>公式</a:t>
            </a:r>
            <a:endParaRPr lang="zh-CN" altLang="en-US"/>
          </a:p>
          <a:p>
            <a:pPr lvl="1"/>
            <a:r>
              <a:rPr lang="zh-CN" altLang="en-US"/>
              <a:t>归纳定义</a:t>
            </a:r>
            <a:endParaRPr lang="zh-CN" altLang="en-US"/>
          </a:p>
          <a:p>
            <a:r>
              <a:rPr lang="zh-CN" altLang="en-US"/>
              <a:t>命题逻辑公式的结构</a:t>
            </a:r>
            <a:endParaRPr lang="zh-CN" altLang="en-US"/>
          </a:p>
          <a:p>
            <a:pPr lvl="1"/>
            <a:r>
              <a:rPr lang="zh-CN" altLang="en-US" sz="2000"/>
              <a:t>结构归纳证明</a:t>
            </a:r>
            <a:endParaRPr lang="zh-CN" altLang="en-US"/>
          </a:p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  <p:sp>
        <p:nvSpPr>
          <p:cNvPr id="6" name="右大括号 5"/>
          <p:cNvSpPr/>
          <p:nvPr/>
        </p:nvSpPr>
        <p:spPr>
          <a:xfrm>
            <a:off x="3733800" y="1828800"/>
            <a:ext cx="609600" cy="1905000"/>
          </a:xfrm>
          <a:prstGeom prst="righ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4572000" y="2581910"/>
            <a:ext cx="30480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/>
              <a:t>命题公式的语法</a:t>
            </a:r>
            <a:endParaRPr lang="zh-CN" altLang="en-US" sz="24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否定联结词</a:t>
            </a:r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altLang="en-US" b="1"/>
                  <a:t>定义</a:t>
                </a:r>
                <a:r>
                  <a:rPr lang="en-US" altLang="zh-CN" b="1"/>
                  <a:t>1.2.  </a:t>
                </a:r>
                <a:r>
                  <a:rPr lang="zh-CN" altLang="en-US"/>
                  <a:t>设</a:t>
                </a:r>
                <a:r>
                  <a:rPr lang="en-US" altLang="zh-CN"/>
                  <a:t>p</a:t>
                </a:r>
                <a:r>
                  <a:rPr lang="zh-CN" altLang="en-US"/>
                  <a:t>为一个命题，复合命题</a:t>
                </a:r>
                <a:r>
                  <a:rPr lang="en-US" altLang="zh-CN"/>
                  <a:t>“</a:t>
                </a:r>
                <a:r>
                  <a:rPr lang="zh-CN" altLang="en-US"/>
                  <a:t>非</a:t>
                </a:r>
                <a:r>
                  <a:rPr lang="en-US" altLang="zh-CN"/>
                  <a:t>p”</a:t>
                </a:r>
                <a:r>
                  <a:rPr lang="zh-CN" altLang="en-US"/>
                  <a:t>为</a:t>
                </a:r>
                <a:r>
                  <a:rPr lang="en-US" altLang="zh-CN"/>
                  <a:t>p</a:t>
                </a:r>
                <a:r>
                  <a:rPr lang="zh-CN" altLang="en-US"/>
                  <a:t>的</a:t>
                </a:r>
                <a:r>
                  <a:rPr lang="zh-CN" altLang="en-US" b="1">
                    <a:solidFill>
                      <a:schemeClr val="accent5"/>
                    </a:solidFill>
                  </a:rPr>
                  <a:t>否定式</a:t>
                </a:r>
                <a:r>
                  <a:rPr lang="zh-CN" altLang="en-US"/>
                  <a:t>，（简称</a:t>
                </a:r>
                <a:r>
                  <a:rPr lang="zh-CN" altLang="en-US" b="1">
                    <a:solidFill>
                      <a:schemeClr val="accent5"/>
                    </a:solidFill>
                  </a:rPr>
                  <a:t>否定</a:t>
                </a:r>
                <a:r>
                  <a:rPr lang="zh-CN" altLang="en-US"/>
                  <a:t>）记为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¬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𝑝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，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“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¬</m:t>
                    </m:r>
                  </m:oMath>
                </a14:m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”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被称为否定联结词。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表格 3"/>
              <p:cNvGraphicFramePr/>
              <p:nvPr>
                <p:custDataLst>
                  <p:tags r:id="rId2"/>
                </p:custDataLst>
              </p:nvPr>
            </p:nvGraphicFramePr>
            <p:xfrm>
              <a:off x="4349115" y="3278029"/>
              <a:ext cx="2731770" cy="116014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65885"/>
                    <a:gridCol w="1365885"/>
                  </a:tblGrid>
                  <a:tr h="398780"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 sz="1800"/>
                            <a:t>p</a:t>
                          </a:r>
                          <a:endParaRPr lang="en-US" altLang="zh-CN" sz="180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8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¬</m:t>
                                </m:r>
                                <m:r>
                                  <a:rPr lang="en-US" altLang="zh-CN" sz="18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𝑝</m:t>
                                </m:r>
                              </m:oMath>
                            </m:oMathPara>
                          </a14:m>
                          <a:endParaRPr lang="en-US" altLang="zh-CN" sz="1800" i="1">
                            <a:latin typeface="Cambria Math" panose="02040503050406030204" charset="0"/>
                            <a:cs typeface="Cambria Math" panose="02040503050406030204" charset="0"/>
                          </a:endParaRPr>
                        </a:p>
                      </a:txBody>
                      <a:tcPr marL="68580" marR="68580" marT="34290" marB="34290"/>
                    </a:tc>
                  </a:tr>
                  <a:tr h="398780"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 sz="1800"/>
                            <a:t>0</a:t>
                          </a:r>
                          <a:endParaRPr lang="en-US" altLang="zh-CN" sz="180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 sz="1800"/>
                            <a:t>1</a:t>
                          </a:r>
                          <a:endParaRPr lang="en-US" altLang="zh-CN" sz="1800"/>
                        </a:p>
                      </a:txBody>
                      <a:tcPr marL="68580" marR="68580" marT="34290" marB="34290"/>
                    </a:tc>
                  </a:tr>
                  <a:tr h="362585"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 sz="1800"/>
                            <a:t>1</a:t>
                          </a:r>
                          <a:endParaRPr lang="en-US" altLang="zh-CN" sz="180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 sz="1800"/>
                            <a:t>0</a:t>
                          </a:r>
                          <a:endParaRPr lang="en-US" altLang="zh-CN" sz="1800"/>
                        </a:p>
                      </a:txBody>
                      <a:tcPr marL="68580" marR="68580" marT="34290" marB="34290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表格 3"/>
              <p:cNvGraphicFramePr/>
              <p:nvPr>
                <p:custDataLst>
                  <p:tags r:id="rId3"/>
                </p:custDataLst>
              </p:nvPr>
            </p:nvGraphicFramePr>
            <p:xfrm>
              <a:off x="4349115" y="3278029"/>
              <a:ext cx="2731770" cy="116014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65885"/>
                    <a:gridCol w="1365885"/>
                  </a:tblGrid>
                  <a:tr h="398780"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 sz="1800"/>
                            <a:t>p</a:t>
                          </a:r>
                          <a:endParaRPr lang="en-US" altLang="zh-CN" sz="180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8580" marR="68580" marT="34290" marB="34290">
                        <a:blipFill>
                          <a:blip r:embed="rId4"/>
                        </a:blipFill>
                      </a:tcPr>
                    </a:tc>
                  </a:tr>
                  <a:tr h="398780"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 sz="1800"/>
                            <a:t>0</a:t>
                          </a:r>
                          <a:endParaRPr lang="en-US" altLang="zh-CN" sz="180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 sz="1800"/>
                            <a:t>1</a:t>
                          </a:r>
                          <a:endParaRPr lang="en-US" altLang="zh-CN" sz="1800"/>
                        </a:p>
                      </a:txBody>
                      <a:tcPr marL="68580" marR="68580" marT="34290" marB="34290"/>
                    </a:tc>
                  </a:tr>
                  <a:tr h="362585"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 sz="1800"/>
                            <a:t>1</a:t>
                          </a:r>
                          <a:endParaRPr lang="en-US" altLang="zh-CN" sz="180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 sz="1800"/>
                            <a:t>0</a:t>
                          </a:r>
                          <a:endParaRPr lang="en-US" altLang="zh-CN" sz="1800"/>
                        </a:p>
                      </a:txBody>
                      <a:tcPr marL="68580" marR="68580" marT="34290" marB="34290"/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文本框 5"/>
              <p:cNvSpPr txBox="1"/>
              <p:nvPr/>
            </p:nvSpPr>
            <p:spPr>
              <a:xfrm>
                <a:off x="1676083" y="3962083"/>
                <a:ext cx="2437130" cy="3683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p>
                <a:pPr algn="l"/>
                <a14:m>
                  <m:oMath xmlns:m="http://schemas.openxmlformats.org/officeDocument/2006/math">
                    <m:r>
                      <a:rPr lang="en-US" altLang="zh-CN" sz="1800" i="1">
                        <a:latin typeface="Cambria Math" panose="02040503050406030204" charset="0"/>
                        <a:cs typeface="Cambria Math" panose="02040503050406030204" charset="0"/>
                      </a:rPr>
                      <m:t>¬</m:t>
                    </m:r>
                    <m:r>
                      <a:rPr lang="en-US" altLang="zh-CN" sz="1800" i="1">
                        <a:latin typeface="Cambria Math" panose="02040503050406030204" charset="0"/>
                        <a:cs typeface="Cambria Math" panose="02040503050406030204" charset="0"/>
                      </a:rPr>
                      <m:t>𝑝</m:t>
                    </m:r>
                  </m:oMath>
                </a14:m>
                <a:r>
                  <a:rPr lang="zh-CN" altLang="en-US" sz="1800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为真当且仅当</a:t>
                </a:r>
                <a:r>
                  <a:rPr lang="en-US" altLang="zh-CN" sz="1800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p</a:t>
                </a:r>
                <a:r>
                  <a:rPr lang="zh-CN" altLang="en-US" sz="1800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为假</a:t>
                </a:r>
                <a:endParaRPr lang="zh-CN" altLang="en-US" sz="1800"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</p:txBody>
          </p:sp>
        </mc:Choice>
        <mc:Fallback>
          <p:sp>
            <p:nvSpPr>
              <p:cNvPr id="6" name="文本框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6083" y="3962083"/>
                <a:ext cx="2437130" cy="368300"/>
              </a:xfrm>
              <a:prstGeom prst="rect">
                <a:avLst/>
              </a:prstGeom>
              <a:blipFill rotWithShape="1">
                <a:blip r:embed="rId5"/>
                <a:stretch>
                  <a:fillRect l="-13" t="-86" r="13" b="8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  <p:bldLst>
      <p:bldP spid="6" grpId="1"/>
    </p:bldLst>
  </p:timing>
</p:sld>
</file>

<file path=ppt/tags/tag1.xml><?xml version="1.0" encoding="utf-8"?>
<p:tagLst xmlns:p="http://schemas.openxmlformats.org/presentationml/2006/main">
  <p:tag name="KSO_WM_UNIT_TABLE_BEAUTIFY" val="smartTable{deb9a420-c52b-4866-81de-1ed6afa778c7}"/>
  <p:tag name="TABLE_ENDDRAG_ORIGIN_RECT" val="286*121"/>
  <p:tag name="TABLE_ENDDRAG_RECT" val="144*225*286*121"/>
</p:tagLst>
</file>

<file path=ppt/tags/tag10.xml><?xml version="1.0" encoding="utf-8"?>
<p:tagLst xmlns:p="http://schemas.openxmlformats.org/presentationml/2006/main">
  <p:tag name="KSO_WM_UNIT_TABLE_BEAUTIFY" val="smartTable{01d68ff8-85ad-473f-b78d-d454d34a398b}"/>
  <p:tag name="TABLE_ENDDRAG_ORIGIN_RECT" val="403*240"/>
  <p:tag name="TABLE_ENDDRAG_RECT" val="144*195*403*240"/>
</p:tagLst>
</file>

<file path=ppt/tags/tag100.xml><?xml version="1.0" encoding="utf-8"?>
<p:tagLst xmlns:p="http://schemas.openxmlformats.org/presentationml/2006/main">
  <p:tag name="KSO_WM_BEAUTIFY_FLAG" val=""/>
</p:tagLst>
</file>

<file path=ppt/tags/tag101.xml><?xml version="1.0" encoding="utf-8"?>
<p:tagLst xmlns:p="http://schemas.openxmlformats.org/presentationml/2006/main">
  <p:tag name="KSO_WM_BEAUTIFY_FLAG" val=""/>
</p:tagLst>
</file>

<file path=ppt/tags/tag102.xml><?xml version="1.0" encoding="utf-8"?>
<p:tagLst xmlns:p="http://schemas.openxmlformats.org/presentationml/2006/main">
  <p:tag name="KSO_WM_BEAUTIFY_FLAG" val=""/>
</p:tagLst>
</file>

<file path=ppt/tags/tag103.xml><?xml version="1.0" encoding="utf-8"?>
<p:tagLst xmlns:p="http://schemas.openxmlformats.org/presentationml/2006/main">
  <p:tag name="KSO_WM_BEAUTIFY_FLAG" val=""/>
</p:tagLst>
</file>

<file path=ppt/tags/tag104.xml><?xml version="1.0" encoding="utf-8"?>
<p:tagLst xmlns:p="http://schemas.openxmlformats.org/presentationml/2006/main">
  <p:tag name="KSO_WM_BEAUTIFY_FLAG" val=""/>
</p:tagLst>
</file>

<file path=ppt/tags/tag105.xml><?xml version="1.0" encoding="utf-8"?>
<p:tagLst xmlns:p="http://schemas.openxmlformats.org/presentationml/2006/main">
  <p:tag name="KSO_WM_BEAUTIFY_FLAG" val=""/>
</p:tagLst>
</file>

<file path=ppt/tags/tag106.xml><?xml version="1.0" encoding="utf-8"?>
<p:tagLst xmlns:p="http://schemas.openxmlformats.org/presentationml/2006/main">
  <p:tag name="KSO_WM_BEAUTIFY_FLAG" val=""/>
</p:tagLst>
</file>

<file path=ppt/tags/tag107.xml><?xml version="1.0" encoding="utf-8"?>
<p:tagLst xmlns:p="http://schemas.openxmlformats.org/presentationml/2006/main">
  <p:tag name="KSO_WM_BEAUTIFY_FLAG" val=""/>
</p:tagLst>
</file>

<file path=ppt/tags/tag108.xml><?xml version="1.0" encoding="utf-8"?>
<p:tagLst xmlns:p="http://schemas.openxmlformats.org/presentationml/2006/main">
  <p:tag name="KSO_WM_BEAUTIFY_FLAG" val=""/>
</p:tagLst>
</file>

<file path=ppt/tags/tag109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UNIT_TABLE_BEAUTIFY" val="smartTable{01d68ff8-85ad-473f-b78d-d454d34a398b}"/>
  <p:tag name="TABLE_ENDDRAG_ORIGIN_RECT" val="403*240"/>
  <p:tag name="TABLE_ENDDRAG_RECT" val="144*195*403*240"/>
  <p:tag name="KSO_WM_BEAUTIFY_FLAG" val=""/>
</p:tagLst>
</file>

<file path=ppt/tags/tag110.xml><?xml version="1.0" encoding="utf-8"?>
<p:tagLst xmlns:p="http://schemas.openxmlformats.org/presentationml/2006/main">
  <p:tag name="KSO_WM_BEAUTIFY_FLAG" val=""/>
</p:tagLst>
</file>

<file path=ppt/tags/tag111.xml><?xml version="1.0" encoding="utf-8"?>
<p:tagLst xmlns:p="http://schemas.openxmlformats.org/presentationml/2006/main">
  <p:tag name="KSO_WM_BEAUTIFY_FLAG" val=""/>
</p:tagLst>
</file>

<file path=ppt/tags/tag112.xml><?xml version="1.0" encoding="utf-8"?>
<p:tagLst xmlns:p="http://schemas.openxmlformats.org/presentationml/2006/main">
  <p:tag name="KSO_WM_BEAUTIFY_FLAG" val=""/>
</p:tagLst>
</file>

<file path=ppt/tags/tag113.xml><?xml version="1.0" encoding="utf-8"?>
<p:tagLst xmlns:p="http://schemas.openxmlformats.org/presentationml/2006/main">
  <p:tag name="KSO_WM_BEAUTIFY_FLAG" val=""/>
</p:tagLst>
</file>

<file path=ppt/tags/tag114.xml><?xml version="1.0" encoding="utf-8"?>
<p:tagLst xmlns:p="http://schemas.openxmlformats.org/presentationml/2006/main">
  <p:tag name="KSO_WM_BEAUTIFY_FLAG" val=""/>
</p:tagLst>
</file>

<file path=ppt/tags/tag115.xml><?xml version="1.0" encoding="utf-8"?>
<p:tagLst xmlns:p="http://schemas.openxmlformats.org/presentationml/2006/main">
  <p:tag name="KSO_WM_BEAUTIFY_FLAG" val=""/>
</p:tagLst>
</file>

<file path=ppt/tags/tag116.xml><?xml version="1.0" encoding="utf-8"?>
<p:tagLst xmlns:p="http://schemas.openxmlformats.org/presentationml/2006/main">
  <p:tag name="KSO_WM_BEAUTIFY_FLAG" val=""/>
</p:tagLst>
</file>

<file path=ppt/tags/tag117.xml><?xml version="1.0" encoding="utf-8"?>
<p:tagLst xmlns:p="http://schemas.openxmlformats.org/presentationml/2006/main">
  <p:tag name="KSO_WM_BEAUTIFY_FLAG" val=""/>
</p:tagLst>
</file>

<file path=ppt/tags/tag118.xml><?xml version="1.0" encoding="utf-8"?>
<p:tagLst xmlns:p="http://schemas.openxmlformats.org/presentationml/2006/main">
  <p:tag name="KSO_WM_BEAUTIFY_FLAG" val=""/>
</p:tagLst>
</file>

<file path=ppt/tags/tag119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UNIT_TABLE_BEAUTIFY" val="smartTable{01d68ff8-85ad-473f-b78d-d454d34a398b}"/>
  <p:tag name="TABLE_ENDDRAG_ORIGIN_RECT" val="403*240"/>
  <p:tag name="TABLE_ENDDRAG_RECT" val="144*195*403*240"/>
  <p:tag name="KSO_WM_BEAUTIFY_FLAG" val=""/>
</p:tagLst>
</file>

<file path=ppt/tags/tag120.xml><?xml version="1.0" encoding="utf-8"?>
<p:tagLst xmlns:p="http://schemas.openxmlformats.org/presentationml/2006/main">
  <p:tag name="KSO_WM_BEAUTIFY_FLAG" val=""/>
</p:tagLst>
</file>

<file path=ppt/tags/tag121.xml><?xml version="1.0" encoding="utf-8"?>
<p:tagLst xmlns:p="http://schemas.openxmlformats.org/presentationml/2006/main">
  <p:tag name="KSO_WM_BEAUTIFY_FLAG" val=""/>
</p:tagLst>
</file>

<file path=ppt/tags/tag122.xml><?xml version="1.0" encoding="utf-8"?>
<p:tagLst xmlns:p="http://schemas.openxmlformats.org/presentationml/2006/main">
  <p:tag name="KSO_WM_BEAUTIFY_FLAG" val=""/>
</p:tagLst>
</file>

<file path=ppt/tags/tag123.xml><?xml version="1.0" encoding="utf-8"?>
<p:tagLst xmlns:p="http://schemas.openxmlformats.org/presentationml/2006/main">
  <p:tag name="KSO_WM_BEAUTIFY_FLAG" val=""/>
</p:tagLst>
</file>

<file path=ppt/tags/tag124.xml><?xml version="1.0" encoding="utf-8"?>
<p:tagLst xmlns:p="http://schemas.openxmlformats.org/presentationml/2006/main">
  <p:tag name="KSO_WM_BEAUTIFY_FLAG" val=""/>
</p:tagLst>
</file>

<file path=ppt/tags/tag125.xml><?xml version="1.0" encoding="utf-8"?>
<p:tagLst xmlns:p="http://schemas.openxmlformats.org/presentationml/2006/main">
  <p:tag name="KSO_WM_BEAUTIFY_FLAG" val=""/>
</p:tagLst>
</file>

<file path=ppt/tags/tag126.xml><?xml version="1.0" encoding="utf-8"?>
<p:tagLst xmlns:p="http://schemas.openxmlformats.org/presentationml/2006/main">
  <p:tag name="KSO_WM_BEAUTIFY_FLAG" val=""/>
</p:tagLst>
</file>

<file path=ppt/tags/tag127.xml><?xml version="1.0" encoding="utf-8"?>
<p:tagLst xmlns:p="http://schemas.openxmlformats.org/presentationml/2006/main">
  <p:tag name="KSO_WM_BEAUTIFY_FLAG" val=""/>
</p:tagLst>
</file>

<file path=ppt/tags/tag128.xml><?xml version="1.0" encoding="utf-8"?>
<p:tagLst xmlns:p="http://schemas.openxmlformats.org/presentationml/2006/main">
  <p:tag name="KSO_WM_BEAUTIFY_FLAG" val=""/>
</p:tagLst>
</file>

<file path=ppt/tags/tag129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UNIT_TABLE_BEAUTIFY" val="smartTable{01d68ff8-85ad-473f-b78d-d454d34a398b}"/>
  <p:tag name="TABLE_ENDDRAG_ORIGIN_RECT" val="403*240"/>
  <p:tag name="TABLE_ENDDRAG_RECT" val="144*195*403*240"/>
</p:tagLst>
</file>

<file path=ppt/tags/tag130.xml><?xml version="1.0" encoding="utf-8"?>
<p:tagLst xmlns:p="http://schemas.openxmlformats.org/presentationml/2006/main">
  <p:tag name="KSO_WM_BEAUTIFY_FLAG" val=""/>
</p:tagLst>
</file>

<file path=ppt/tags/tag131.xml><?xml version="1.0" encoding="utf-8"?>
<p:tagLst xmlns:p="http://schemas.openxmlformats.org/presentationml/2006/main">
  <p:tag name="KSO_WM_BEAUTIFY_FLAG" val=""/>
</p:tagLst>
</file>

<file path=ppt/tags/tag132.xml><?xml version="1.0" encoding="utf-8"?>
<p:tagLst xmlns:p="http://schemas.openxmlformats.org/presentationml/2006/main">
  <p:tag name="KSO_WM_BEAUTIFY_FLAG" val=""/>
</p:tagLst>
</file>

<file path=ppt/tags/tag133.xml><?xml version="1.0" encoding="utf-8"?>
<p:tagLst xmlns:p="http://schemas.openxmlformats.org/presentationml/2006/main">
  <p:tag name="KSO_WM_BEAUTIFY_FLAG" val=""/>
</p:tagLst>
</file>

<file path=ppt/tags/tag134.xml><?xml version="1.0" encoding="utf-8"?>
<p:tagLst xmlns:p="http://schemas.openxmlformats.org/presentationml/2006/main">
  <p:tag name="KSO_WM_BEAUTIFY_FLAG" val=""/>
</p:tagLst>
</file>

<file path=ppt/tags/tag135.xml><?xml version="1.0" encoding="utf-8"?>
<p:tagLst xmlns:p="http://schemas.openxmlformats.org/presentationml/2006/main">
  <p:tag name="KSO_WM_BEAUTIFY_FLAG" val=""/>
</p:tagLst>
</file>

<file path=ppt/tags/tag136.xml><?xml version="1.0" encoding="utf-8"?>
<p:tagLst xmlns:p="http://schemas.openxmlformats.org/presentationml/2006/main">
  <p:tag name="KSO_WM_BEAUTIFY_FLAG" val=""/>
</p:tagLst>
</file>

<file path=ppt/tags/tag137.xml><?xml version="1.0" encoding="utf-8"?>
<p:tagLst xmlns:p="http://schemas.openxmlformats.org/presentationml/2006/main">
  <p:tag name="KSO_WM_BEAUTIFY_FLAG" val=""/>
</p:tagLst>
</file>

<file path=ppt/tags/tag138.xml><?xml version="1.0" encoding="utf-8"?>
<p:tagLst xmlns:p="http://schemas.openxmlformats.org/presentationml/2006/main">
  <p:tag name="KSO_WM_BEAUTIFY_FLAG" val=""/>
</p:tagLst>
</file>

<file path=ppt/tags/tag139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UNIT_TABLE_BEAUTIFY" val="smartTable{01d68ff8-85ad-473f-b78d-d454d34a398b}"/>
  <p:tag name="TABLE_ENDDRAG_ORIGIN_RECT" val="403*240"/>
  <p:tag name="TABLE_ENDDRAG_RECT" val="144*195*403*240"/>
</p:tagLst>
</file>

<file path=ppt/tags/tag140.xml><?xml version="1.0" encoding="utf-8"?>
<p:tagLst xmlns:p="http://schemas.openxmlformats.org/presentationml/2006/main">
  <p:tag name="KSO_WM_BEAUTIFY_FLAG" val=""/>
</p:tagLst>
</file>

<file path=ppt/tags/tag141.xml><?xml version="1.0" encoding="utf-8"?>
<p:tagLst xmlns:p="http://schemas.openxmlformats.org/presentationml/2006/main">
  <p:tag name="KSO_WM_BEAUTIFY_FLAG" val=""/>
</p:tagLst>
</file>

<file path=ppt/tags/tag142.xml><?xml version="1.0" encoding="utf-8"?>
<p:tagLst xmlns:p="http://schemas.openxmlformats.org/presentationml/2006/main">
  <p:tag name="KSO_WM_BEAUTIFY_FLAG" val=""/>
</p:tagLst>
</file>

<file path=ppt/tags/tag143.xml><?xml version="1.0" encoding="utf-8"?>
<p:tagLst xmlns:p="http://schemas.openxmlformats.org/presentationml/2006/main">
  <p:tag name="KSO_WM_BEAUTIFY_FLAG" val=""/>
</p:tagLst>
</file>

<file path=ppt/tags/tag144.xml><?xml version="1.0" encoding="utf-8"?>
<p:tagLst xmlns:p="http://schemas.openxmlformats.org/presentationml/2006/main">
  <p:tag name="KSO_WM_BEAUTIFY_FLAG" val=""/>
</p:tagLst>
</file>

<file path=ppt/tags/tag145.xml><?xml version="1.0" encoding="utf-8"?>
<p:tagLst xmlns:p="http://schemas.openxmlformats.org/presentationml/2006/main">
  <p:tag name="KSO_WM_BEAUTIFY_FLAG" val=""/>
</p:tagLst>
</file>

<file path=ppt/tags/tag146.xml><?xml version="1.0" encoding="utf-8"?>
<p:tagLst xmlns:p="http://schemas.openxmlformats.org/presentationml/2006/main">
  <p:tag name="KSO_WM_BEAUTIFY_FLAG" val=""/>
</p:tagLst>
</file>

<file path=ppt/tags/tag147.xml><?xml version="1.0" encoding="utf-8"?>
<p:tagLst xmlns:p="http://schemas.openxmlformats.org/presentationml/2006/main">
  <p:tag name="KSO_WM_BEAUTIFY_FLAG" val=""/>
</p:tagLst>
</file>

<file path=ppt/tags/tag148.xml><?xml version="1.0" encoding="utf-8"?>
<p:tagLst xmlns:p="http://schemas.openxmlformats.org/presentationml/2006/main">
  <p:tag name="KSO_WM_BEAUTIFY_FLAG" val=""/>
</p:tagLst>
</file>

<file path=ppt/tags/tag149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50.xml><?xml version="1.0" encoding="utf-8"?>
<p:tagLst xmlns:p="http://schemas.openxmlformats.org/presentationml/2006/main">
  <p:tag name="KSO_WM_BEAUTIFY_FLAG" val=""/>
</p:tagLst>
</file>

<file path=ppt/tags/tag151.xml><?xml version="1.0" encoding="utf-8"?>
<p:tagLst xmlns:p="http://schemas.openxmlformats.org/presentationml/2006/main">
  <p:tag name="KSO_WM_BEAUTIFY_FLAG" val=""/>
</p:tagLst>
</file>

<file path=ppt/tags/tag152.xml><?xml version="1.0" encoding="utf-8"?>
<p:tagLst xmlns:p="http://schemas.openxmlformats.org/presentationml/2006/main">
  <p:tag name="KSO_WM_BEAUTIFY_FLAG" val=""/>
</p:tagLst>
</file>

<file path=ppt/tags/tag153.xml><?xml version="1.0" encoding="utf-8"?>
<p:tagLst xmlns:p="http://schemas.openxmlformats.org/presentationml/2006/main">
  <p:tag name="KSO_WM_BEAUTIFY_FLAG" val=""/>
</p:tagLst>
</file>

<file path=ppt/tags/tag154.xml><?xml version="1.0" encoding="utf-8"?>
<p:tagLst xmlns:p="http://schemas.openxmlformats.org/presentationml/2006/main">
  <p:tag name="KSO_WM_BEAUTIFY_FLAG" val=""/>
</p:tagLst>
</file>

<file path=ppt/tags/tag155.xml><?xml version="1.0" encoding="utf-8"?>
<p:tagLst xmlns:p="http://schemas.openxmlformats.org/presentationml/2006/main">
  <p:tag name="KSO_WM_BEAUTIFY_FLAG" val=""/>
</p:tagLst>
</file>

<file path=ppt/tags/tag156.xml><?xml version="1.0" encoding="utf-8"?>
<p:tagLst xmlns:p="http://schemas.openxmlformats.org/presentationml/2006/main">
  <p:tag name="KSO_WPP_MARK_KEY" val="8fa03fb4-9cd0-4f06-85a0-697e41a41d2c"/>
  <p:tag name="COMMONDATA" val="eyJoZGlkIjoiZTA4MTk3M2ZkMDE0NWFmM2ZjNzNhNTQ1YThjZDg3YTUifQ==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UNIT_TABLE_BEAUTIFY" val="smartTable{deb9a420-c52b-4866-81de-1ed6afa778c7}"/>
  <p:tag name="TABLE_ENDDRAG_ORIGIN_RECT" val="286*121"/>
  <p:tag name="TABLE_ENDDRAG_RECT" val="144*225*286*121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KSO_WM_BEAUTIFY_FLAG" val=""/>
</p:tagLst>
</file>

<file path=ppt/tags/tag29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UNIT_TABLE_BEAUTIFY" val="smartTable{01d68ff8-85ad-473f-b78d-d454d34a398b}"/>
  <p:tag name="TABLE_ENDDRAG_ORIGIN_RECT" val="403*240"/>
  <p:tag name="TABLE_ENDDRAG_RECT" val="144*195*403*240"/>
</p:tagLst>
</file>

<file path=ppt/tags/tag30.xml><?xml version="1.0" encoding="utf-8"?>
<p:tagLst xmlns:p="http://schemas.openxmlformats.org/presentationml/2006/main">
  <p:tag name="KSO_WM_BEAUTIFY_FLAG" val=""/>
</p:tagLst>
</file>

<file path=ppt/tags/tag31.xml><?xml version="1.0" encoding="utf-8"?>
<p:tagLst xmlns:p="http://schemas.openxmlformats.org/presentationml/2006/main">
  <p:tag name="KSO_WM_BEAUTIFY_FLAG" val=""/>
</p:tagLst>
</file>

<file path=ppt/tags/tag32.xml><?xml version="1.0" encoding="utf-8"?>
<p:tagLst xmlns:p="http://schemas.openxmlformats.org/presentationml/2006/main">
  <p:tag name="KSO_WM_BEAUTIFY_FLAG" val=""/>
</p:tagLst>
</file>

<file path=ppt/tags/tag33.xml><?xml version="1.0" encoding="utf-8"?>
<p:tagLst xmlns:p="http://schemas.openxmlformats.org/presentationml/2006/main">
  <p:tag name="KSO_WM_BEAUTIFY_FLAG" val=""/>
</p:tagLst>
</file>

<file path=ppt/tags/tag34.xml><?xml version="1.0" encoding="utf-8"?>
<p:tagLst xmlns:p="http://schemas.openxmlformats.org/presentationml/2006/main">
  <p:tag name="KSO_WM_BEAUTIFY_FLAG" val=""/>
</p:tagLst>
</file>

<file path=ppt/tags/tag35.xml><?xml version="1.0" encoding="utf-8"?>
<p:tagLst xmlns:p="http://schemas.openxmlformats.org/presentationml/2006/main">
  <p:tag name="KSO_WM_BEAUTIFY_FLAG" val=""/>
</p:tagLst>
</file>

<file path=ppt/tags/tag36.xml><?xml version="1.0" encoding="utf-8"?>
<p:tagLst xmlns:p="http://schemas.openxmlformats.org/presentationml/2006/main">
  <p:tag name="KSO_WM_BEAUTIFY_FLAG" val=""/>
</p:tagLst>
</file>

<file path=ppt/tags/tag37.xml><?xml version="1.0" encoding="utf-8"?>
<p:tagLst xmlns:p="http://schemas.openxmlformats.org/presentationml/2006/main">
  <p:tag name="KSO_WM_BEAUTIFY_FLAG" val=""/>
</p:tagLst>
</file>

<file path=ppt/tags/tag38.xml><?xml version="1.0" encoding="utf-8"?>
<p:tagLst xmlns:p="http://schemas.openxmlformats.org/presentationml/2006/main">
  <p:tag name="KSO_WM_BEAUTIFY_FLAG" val=""/>
</p:tagLst>
</file>

<file path=ppt/tags/tag39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UNIT_TABLE_BEAUTIFY" val="smartTable{01d68ff8-85ad-473f-b78d-d454d34a398b}"/>
  <p:tag name="TABLE_ENDDRAG_ORIGIN_RECT" val="403*240"/>
  <p:tag name="TABLE_ENDDRAG_RECT" val="144*195*403*240"/>
</p:tagLst>
</file>

<file path=ppt/tags/tag40.xml><?xml version="1.0" encoding="utf-8"?>
<p:tagLst xmlns:p="http://schemas.openxmlformats.org/presentationml/2006/main">
  <p:tag name="KSO_WM_BEAUTIFY_FLAG" val=""/>
</p:tagLst>
</file>

<file path=ppt/tags/tag41.xml><?xml version="1.0" encoding="utf-8"?>
<p:tagLst xmlns:p="http://schemas.openxmlformats.org/presentationml/2006/main">
  <p:tag name="KSO_WM_BEAUTIFY_FLAG" val=""/>
</p:tagLst>
</file>

<file path=ppt/tags/tag42.xml><?xml version="1.0" encoding="utf-8"?>
<p:tagLst xmlns:p="http://schemas.openxmlformats.org/presentationml/2006/main">
  <p:tag name="KSO_WM_BEAUTIFY_FLAG" val=""/>
</p:tagLst>
</file>

<file path=ppt/tags/tag43.xml><?xml version="1.0" encoding="utf-8"?>
<p:tagLst xmlns:p="http://schemas.openxmlformats.org/presentationml/2006/main">
  <p:tag name="KSO_WM_BEAUTIFY_FLAG" val=""/>
</p:tagLst>
</file>

<file path=ppt/tags/tag44.xml><?xml version="1.0" encoding="utf-8"?>
<p:tagLst xmlns:p="http://schemas.openxmlformats.org/presentationml/2006/main">
  <p:tag name="KSO_WM_BEAUTIFY_FLAG" val=""/>
</p:tagLst>
</file>

<file path=ppt/tags/tag45.xml><?xml version="1.0" encoding="utf-8"?>
<p:tagLst xmlns:p="http://schemas.openxmlformats.org/presentationml/2006/main">
  <p:tag name="KSO_WM_BEAUTIFY_FLAG" val=""/>
</p:tagLst>
</file>

<file path=ppt/tags/tag46.xml><?xml version="1.0" encoding="utf-8"?>
<p:tagLst xmlns:p="http://schemas.openxmlformats.org/presentationml/2006/main">
  <p:tag name="KSO_WM_BEAUTIFY_FLAG" val=""/>
</p:tagLst>
</file>

<file path=ppt/tags/tag47.xml><?xml version="1.0" encoding="utf-8"?>
<p:tagLst xmlns:p="http://schemas.openxmlformats.org/presentationml/2006/main">
  <p:tag name="KSO_WM_BEAUTIFY_FLAG" val=""/>
</p:tagLst>
</file>

<file path=ppt/tags/tag48.xml><?xml version="1.0" encoding="utf-8"?>
<p:tagLst xmlns:p="http://schemas.openxmlformats.org/presentationml/2006/main">
  <p:tag name="KSO_WM_BEAUTIFY_FLAG" val=""/>
</p:tagLst>
</file>

<file path=ppt/tags/tag49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UNIT_TABLE_BEAUTIFY" val="smartTable{01d68ff8-85ad-473f-b78d-d454d34a398b}"/>
  <p:tag name="TABLE_ENDDRAG_ORIGIN_RECT" val="403*240"/>
  <p:tag name="TABLE_ENDDRAG_RECT" val="144*195*403*240"/>
</p:tagLst>
</file>

<file path=ppt/tags/tag50.xml><?xml version="1.0" encoding="utf-8"?>
<p:tagLst xmlns:p="http://schemas.openxmlformats.org/presentationml/2006/main">
  <p:tag name="KSO_WM_BEAUTIFY_FLAG" val=""/>
</p:tagLst>
</file>

<file path=ppt/tags/tag51.xml><?xml version="1.0" encoding="utf-8"?>
<p:tagLst xmlns:p="http://schemas.openxmlformats.org/presentationml/2006/main">
  <p:tag name="KSO_WM_BEAUTIFY_FLAG" val=""/>
</p:tagLst>
</file>

<file path=ppt/tags/tag52.xml><?xml version="1.0" encoding="utf-8"?>
<p:tagLst xmlns:p="http://schemas.openxmlformats.org/presentationml/2006/main">
  <p:tag name="KSO_WM_BEAUTIFY_FLAG" val=""/>
</p:tagLst>
</file>

<file path=ppt/tags/tag53.xml><?xml version="1.0" encoding="utf-8"?>
<p:tagLst xmlns:p="http://schemas.openxmlformats.org/presentationml/2006/main">
  <p:tag name="KSO_WM_BEAUTIFY_FLAG" val=""/>
</p:tagLst>
</file>

<file path=ppt/tags/tag54.xml><?xml version="1.0" encoding="utf-8"?>
<p:tagLst xmlns:p="http://schemas.openxmlformats.org/presentationml/2006/main">
  <p:tag name="KSO_WM_BEAUTIFY_FLAG" val=""/>
</p:tagLst>
</file>

<file path=ppt/tags/tag55.xml><?xml version="1.0" encoding="utf-8"?>
<p:tagLst xmlns:p="http://schemas.openxmlformats.org/presentationml/2006/main">
  <p:tag name="KSO_WM_BEAUTIFY_FLAG" val=""/>
</p:tagLst>
</file>

<file path=ppt/tags/tag56.xml><?xml version="1.0" encoding="utf-8"?>
<p:tagLst xmlns:p="http://schemas.openxmlformats.org/presentationml/2006/main">
  <p:tag name="KSO_WM_BEAUTIFY_FLAG" val=""/>
</p:tagLst>
</file>

<file path=ppt/tags/tag57.xml><?xml version="1.0" encoding="utf-8"?>
<p:tagLst xmlns:p="http://schemas.openxmlformats.org/presentationml/2006/main">
  <p:tag name="KSO_WM_BEAUTIFY_FLAG" val=""/>
</p:tagLst>
</file>

<file path=ppt/tags/tag58.xml><?xml version="1.0" encoding="utf-8"?>
<p:tagLst xmlns:p="http://schemas.openxmlformats.org/presentationml/2006/main">
  <p:tag name="KSO_WM_BEAUTIFY_FLAG" val=""/>
</p:tagLst>
</file>

<file path=ppt/tags/tag59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UNIT_TABLE_BEAUTIFY" val="smartTable{01d68ff8-85ad-473f-b78d-d454d34a398b}"/>
  <p:tag name="TABLE_ENDDRAG_ORIGIN_RECT" val="403*240"/>
  <p:tag name="TABLE_ENDDRAG_RECT" val="144*195*403*240"/>
</p:tagLst>
</file>

<file path=ppt/tags/tag60.xml><?xml version="1.0" encoding="utf-8"?>
<p:tagLst xmlns:p="http://schemas.openxmlformats.org/presentationml/2006/main">
  <p:tag name="KSO_WM_BEAUTIFY_FLAG" val=""/>
</p:tagLst>
</file>

<file path=ppt/tags/tag61.xml><?xml version="1.0" encoding="utf-8"?>
<p:tagLst xmlns:p="http://schemas.openxmlformats.org/presentationml/2006/main">
  <p:tag name="KSO_WM_BEAUTIFY_FLAG" val=""/>
</p:tagLst>
</file>

<file path=ppt/tags/tag62.xml><?xml version="1.0" encoding="utf-8"?>
<p:tagLst xmlns:p="http://schemas.openxmlformats.org/presentationml/2006/main">
  <p:tag name="KSO_WM_BEAUTIFY_FLAG" val=""/>
</p:tagLst>
</file>

<file path=ppt/tags/tag63.xml><?xml version="1.0" encoding="utf-8"?>
<p:tagLst xmlns:p="http://schemas.openxmlformats.org/presentationml/2006/main">
  <p:tag name="KSO_WM_BEAUTIFY_FLAG" val=""/>
</p:tagLst>
</file>

<file path=ppt/tags/tag64.xml><?xml version="1.0" encoding="utf-8"?>
<p:tagLst xmlns:p="http://schemas.openxmlformats.org/presentationml/2006/main">
  <p:tag name="KSO_WM_BEAUTIFY_FLAG" val=""/>
</p:tagLst>
</file>

<file path=ppt/tags/tag65.xml><?xml version="1.0" encoding="utf-8"?>
<p:tagLst xmlns:p="http://schemas.openxmlformats.org/presentationml/2006/main">
  <p:tag name="KSO_WM_BEAUTIFY_FLAG" val=""/>
</p:tagLst>
</file>

<file path=ppt/tags/tag66.xml><?xml version="1.0" encoding="utf-8"?>
<p:tagLst xmlns:p="http://schemas.openxmlformats.org/presentationml/2006/main">
  <p:tag name="KSO_WM_BEAUTIFY_FLAG" val=""/>
</p:tagLst>
</file>

<file path=ppt/tags/tag67.xml><?xml version="1.0" encoding="utf-8"?>
<p:tagLst xmlns:p="http://schemas.openxmlformats.org/presentationml/2006/main">
  <p:tag name="KSO_WM_BEAUTIFY_FLAG" val=""/>
</p:tagLst>
</file>

<file path=ppt/tags/tag68.xml><?xml version="1.0" encoding="utf-8"?>
<p:tagLst xmlns:p="http://schemas.openxmlformats.org/presentationml/2006/main">
  <p:tag name="KSO_WM_BEAUTIFY_FLAG" val=""/>
</p:tagLst>
</file>

<file path=ppt/tags/tag69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UNIT_TABLE_BEAUTIFY" val="smartTable{01d68ff8-85ad-473f-b78d-d454d34a398b}"/>
  <p:tag name="TABLE_ENDDRAG_ORIGIN_RECT" val="403*240"/>
  <p:tag name="TABLE_ENDDRAG_RECT" val="144*195*403*240"/>
</p:tagLst>
</file>

<file path=ppt/tags/tag70.xml><?xml version="1.0" encoding="utf-8"?>
<p:tagLst xmlns:p="http://schemas.openxmlformats.org/presentationml/2006/main">
  <p:tag name="KSO_WM_BEAUTIFY_FLAG" val=""/>
</p:tagLst>
</file>

<file path=ppt/tags/tag71.xml><?xml version="1.0" encoding="utf-8"?>
<p:tagLst xmlns:p="http://schemas.openxmlformats.org/presentationml/2006/main">
  <p:tag name="KSO_WM_BEAUTIFY_FLAG" val=""/>
</p:tagLst>
</file>

<file path=ppt/tags/tag72.xml><?xml version="1.0" encoding="utf-8"?>
<p:tagLst xmlns:p="http://schemas.openxmlformats.org/presentationml/2006/main">
  <p:tag name="KSO_WM_BEAUTIFY_FLAG" val=""/>
</p:tagLst>
</file>

<file path=ppt/tags/tag73.xml><?xml version="1.0" encoding="utf-8"?>
<p:tagLst xmlns:p="http://schemas.openxmlformats.org/presentationml/2006/main">
  <p:tag name="KSO_WM_BEAUTIFY_FLAG" val=""/>
</p:tagLst>
</file>

<file path=ppt/tags/tag74.xml><?xml version="1.0" encoding="utf-8"?>
<p:tagLst xmlns:p="http://schemas.openxmlformats.org/presentationml/2006/main">
  <p:tag name="KSO_WM_BEAUTIFY_FLAG" val=""/>
</p:tagLst>
</file>

<file path=ppt/tags/tag75.xml><?xml version="1.0" encoding="utf-8"?>
<p:tagLst xmlns:p="http://schemas.openxmlformats.org/presentationml/2006/main">
  <p:tag name="KSO_WM_BEAUTIFY_FLAG" val=""/>
</p:tagLst>
</file>

<file path=ppt/tags/tag76.xml><?xml version="1.0" encoding="utf-8"?>
<p:tagLst xmlns:p="http://schemas.openxmlformats.org/presentationml/2006/main">
  <p:tag name="KSO_WM_BEAUTIFY_FLAG" val=""/>
</p:tagLst>
</file>

<file path=ppt/tags/tag77.xml><?xml version="1.0" encoding="utf-8"?>
<p:tagLst xmlns:p="http://schemas.openxmlformats.org/presentationml/2006/main">
  <p:tag name="KSO_WM_BEAUTIFY_FLAG" val=""/>
</p:tagLst>
</file>

<file path=ppt/tags/tag78.xml><?xml version="1.0" encoding="utf-8"?>
<p:tagLst xmlns:p="http://schemas.openxmlformats.org/presentationml/2006/main">
  <p:tag name="KSO_WM_BEAUTIFY_FLAG" val=""/>
</p:tagLst>
</file>

<file path=ppt/tags/tag79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UNIT_TABLE_BEAUTIFY" val="smartTable{01d68ff8-85ad-473f-b78d-d454d34a398b}"/>
  <p:tag name="TABLE_ENDDRAG_ORIGIN_RECT" val="403*240"/>
  <p:tag name="TABLE_ENDDRAG_RECT" val="144*195*403*240"/>
</p:tagLst>
</file>

<file path=ppt/tags/tag80.xml><?xml version="1.0" encoding="utf-8"?>
<p:tagLst xmlns:p="http://schemas.openxmlformats.org/presentationml/2006/main">
  <p:tag name="KSO_WM_BEAUTIFY_FLAG" val=""/>
</p:tagLst>
</file>

<file path=ppt/tags/tag81.xml><?xml version="1.0" encoding="utf-8"?>
<p:tagLst xmlns:p="http://schemas.openxmlformats.org/presentationml/2006/main">
  <p:tag name="KSO_WM_BEAUTIFY_FLAG" val=""/>
</p:tagLst>
</file>

<file path=ppt/tags/tag82.xml><?xml version="1.0" encoding="utf-8"?>
<p:tagLst xmlns:p="http://schemas.openxmlformats.org/presentationml/2006/main">
  <p:tag name="KSO_WM_BEAUTIFY_FLAG" val=""/>
</p:tagLst>
</file>

<file path=ppt/tags/tag83.xml><?xml version="1.0" encoding="utf-8"?>
<p:tagLst xmlns:p="http://schemas.openxmlformats.org/presentationml/2006/main">
  <p:tag name="KSO_WM_BEAUTIFY_FLAG" val=""/>
</p:tagLst>
</file>

<file path=ppt/tags/tag84.xml><?xml version="1.0" encoding="utf-8"?>
<p:tagLst xmlns:p="http://schemas.openxmlformats.org/presentationml/2006/main">
  <p:tag name="KSO_WM_BEAUTIFY_FLAG" val=""/>
</p:tagLst>
</file>

<file path=ppt/tags/tag85.xml><?xml version="1.0" encoding="utf-8"?>
<p:tagLst xmlns:p="http://schemas.openxmlformats.org/presentationml/2006/main">
  <p:tag name="KSO_WM_BEAUTIFY_FLAG" val=""/>
</p:tagLst>
</file>

<file path=ppt/tags/tag86.xml><?xml version="1.0" encoding="utf-8"?>
<p:tagLst xmlns:p="http://schemas.openxmlformats.org/presentationml/2006/main">
  <p:tag name="KSO_WM_BEAUTIFY_FLAG" val=""/>
</p:tagLst>
</file>

<file path=ppt/tags/tag87.xml><?xml version="1.0" encoding="utf-8"?>
<p:tagLst xmlns:p="http://schemas.openxmlformats.org/presentationml/2006/main">
  <p:tag name="KSO_WM_BEAUTIFY_FLAG" val=""/>
</p:tagLst>
</file>

<file path=ppt/tags/tag88.xml><?xml version="1.0" encoding="utf-8"?>
<p:tagLst xmlns:p="http://schemas.openxmlformats.org/presentationml/2006/main">
  <p:tag name="KSO_WM_BEAUTIFY_FLAG" val=""/>
</p:tagLst>
</file>

<file path=ppt/tags/tag89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UNIT_TABLE_BEAUTIFY" val="smartTable{01d68ff8-85ad-473f-b78d-d454d34a398b}"/>
  <p:tag name="TABLE_ENDDRAG_ORIGIN_RECT" val="403*240"/>
  <p:tag name="TABLE_ENDDRAG_RECT" val="144*195*403*240"/>
</p:tagLst>
</file>

<file path=ppt/tags/tag90.xml><?xml version="1.0" encoding="utf-8"?>
<p:tagLst xmlns:p="http://schemas.openxmlformats.org/presentationml/2006/main">
  <p:tag name="KSO_WM_BEAUTIFY_FLAG" val=""/>
</p:tagLst>
</file>

<file path=ppt/tags/tag91.xml><?xml version="1.0" encoding="utf-8"?>
<p:tagLst xmlns:p="http://schemas.openxmlformats.org/presentationml/2006/main">
  <p:tag name="KSO_WM_BEAUTIFY_FLAG" val=""/>
</p:tagLst>
</file>

<file path=ppt/tags/tag92.xml><?xml version="1.0" encoding="utf-8"?>
<p:tagLst xmlns:p="http://schemas.openxmlformats.org/presentationml/2006/main">
  <p:tag name="KSO_WM_BEAUTIFY_FLAG" val=""/>
</p:tagLst>
</file>

<file path=ppt/tags/tag93.xml><?xml version="1.0" encoding="utf-8"?>
<p:tagLst xmlns:p="http://schemas.openxmlformats.org/presentationml/2006/main">
  <p:tag name="KSO_WM_BEAUTIFY_FLAG" val=""/>
</p:tagLst>
</file>

<file path=ppt/tags/tag94.xml><?xml version="1.0" encoding="utf-8"?>
<p:tagLst xmlns:p="http://schemas.openxmlformats.org/presentationml/2006/main">
  <p:tag name="KSO_WM_BEAUTIFY_FLAG" val=""/>
</p:tagLst>
</file>

<file path=ppt/tags/tag95.xml><?xml version="1.0" encoding="utf-8"?>
<p:tagLst xmlns:p="http://schemas.openxmlformats.org/presentationml/2006/main">
  <p:tag name="KSO_WM_BEAUTIFY_FLAG" val=""/>
</p:tagLst>
</file>

<file path=ppt/tags/tag96.xml><?xml version="1.0" encoding="utf-8"?>
<p:tagLst xmlns:p="http://schemas.openxmlformats.org/presentationml/2006/main">
  <p:tag name="KSO_WM_BEAUTIFY_FLAG" val=""/>
</p:tagLst>
</file>

<file path=ppt/tags/tag97.xml><?xml version="1.0" encoding="utf-8"?>
<p:tagLst xmlns:p="http://schemas.openxmlformats.org/presentationml/2006/main">
  <p:tag name="KSO_WM_BEAUTIFY_FLAG" val=""/>
</p:tagLst>
</file>

<file path=ppt/tags/tag98.xml><?xml version="1.0" encoding="utf-8"?>
<p:tagLst xmlns:p="http://schemas.openxmlformats.org/presentationml/2006/main">
  <p:tag name="KSO_WM_BEAUTIFY_FLAG" val=""/>
</p:tagLst>
</file>

<file path=ppt/tags/tag9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Network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Network">
      <a:majorFont>
        <a:latin typeface="Arial"/>
        <a:ea typeface="黑体"/>
        <a:cs typeface="宋体"/>
      </a:majorFont>
      <a:minorFont>
        <a:latin typeface="Arial"/>
        <a:ea typeface="黑体"/>
        <a:cs typeface="宋体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Network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work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Network</Template>
  <TotalTime>0</TotalTime>
  <Words>12611</Words>
  <Application>WPS 演示</Application>
  <PresentationFormat>全屏显示(4:3)</PresentationFormat>
  <Paragraphs>1436</Paragraphs>
  <Slides>87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87</vt:i4>
      </vt:variant>
    </vt:vector>
  </HeadingPairs>
  <TitlesOfParts>
    <vt:vector size="98" baseType="lpstr">
      <vt:lpstr>Arial</vt:lpstr>
      <vt:lpstr>宋体</vt:lpstr>
      <vt:lpstr>Wingdings</vt:lpstr>
      <vt:lpstr>Times New Roman</vt:lpstr>
      <vt:lpstr>黑体</vt:lpstr>
      <vt:lpstr>Comic Sans MS</vt:lpstr>
      <vt:lpstr>Cambria Math</vt:lpstr>
      <vt:lpstr>微软雅黑</vt:lpstr>
      <vt:lpstr>Arial Unicode MS</vt:lpstr>
      <vt:lpstr>Wingdings</vt:lpstr>
      <vt:lpstr>Network</vt:lpstr>
      <vt:lpstr>命题逻辑（一）</vt:lpstr>
      <vt:lpstr>命题</vt:lpstr>
      <vt:lpstr>命题</vt:lpstr>
      <vt:lpstr>命题</vt:lpstr>
      <vt:lpstr>命题</vt:lpstr>
      <vt:lpstr>命题的抽象</vt:lpstr>
      <vt:lpstr>联结词和复合命题</vt:lpstr>
      <vt:lpstr>联结词和复合命题</vt:lpstr>
      <vt:lpstr>否定联结词</vt:lpstr>
      <vt:lpstr>合取联结词</vt:lpstr>
      <vt:lpstr>析取联结词</vt:lpstr>
      <vt:lpstr>“或”与“异或”</vt:lpstr>
      <vt:lpstr>蕴含联结词</vt:lpstr>
      <vt:lpstr>蕴含联结词</vt:lpstr>
      <vt:lpstr>蕴含联结词</vt:lpstr>
      <vt:lpstr>等价联结词</vt:lpstr>
      <vt:lpstr>联结词和复合命题</vt:lpstr>
      <vt:lpstr>字母表</vt:lpstr>
      <vt:lpstr>字母表</vt:lpstr>
      <vt:lpstr>表达式</vt:lpstr>
      <vt:lpstr>表达式</vt:lpstr>
      <vt:lpstr>表达式</vt:lpstr>
      <vt:lpstr>表达式</vt:lpstr>
      <vt:lpstr>表达式</vt:lpstr>
      <vt:lpstr>表达式</vt:lpstr>
      <vt:lpstr>命题公式</vt:lpstr>
      <vt:lpstr>命题公式</vt:lpstr>
      <vt:lpstr>命题公式</vt:lpstr>
      <vt:lpstr>命题的定义</vt:lpstr>
      <vt:lpstr>命题的定义</vt:lpstr>
      <vt:lpstr>命题的定义</vt:lpstr>
      <vt:lpstr>命题的定义</vt:lpstr>
      <vt:lpstr>命题的定义</vt:lpstr>
      <vt:lpstr>命题的定义</vt:lpstr>
      <vt:lpstr>构造序列</vt:lpstr>
      <vt:lpstr>PowerPoint 演示文稿</vt:lpstr>
      <vt:lpstr>PowerPoint 演示文稿</vt:lpstr>
      <vt:lpstr>PowerPoint 演示文稿</vt:lpstr>
      <vt:lpstr>PowerPoint 演示文稿</vt:lpstr>
      <vt:lpstr>结构归纳</vt:lpstr>
      <vt:lpstr>结构归纳</vt:lpstr>
      <vt:lpstr>命题的结构</vt:lpstr>
      <vt:lpstr>PowerPoint 演示文稿</vt:lpstr>
      <vt:lpstr>命题的结构</vt:lpstr>
      <vt:lpstr>括号引理</vt:lpstr>
      <vt:lpstr>括号引理</vt:lpstr>
      <vt:lpstr>括号引理</vt:lpstr>
      <vt:lpstr>公式的结构</vt:lpstr>
      <vt:lpstr>公式的结构</vt:lpstr>
      <vt:lpstr>公式的结构</vt:lpstr>
      <vt:lpstr>公式的结构</vt:lpstr>
      <vt:lpstr>公式的结构</vt:lpstr>
      <vt:lpstr>公式的结构</vt:lpstr>
      <vt:lpstr>公式的结构</vt:lpstr>
      <vt:lpstr>公式的结构</vt:lpstr>
      <vt:lpstr>PowerPoint 演示文稿</vt:lpstr>
      <vt:lpstr>PowerPoint 演示文稿</vt:lpstr>
      <vt:lpstr>PowerPoint 演示文稿</vt:lpstr>
      <vt:lpstr>PowerPoint 演示文稿</vt:lpstr>
      <vt:lpstr>公式的结构</vt:lpstr>
      <vt:lpstr>辖域</vt:lpstr>
      <vt:lpstr>辖域</vt:lpstr>
      <vt:lpstr>辖域</vt:lpstr>
      <vt:lpstr>辖域</vt:lpstr>
      <vt:lpstr>PowerPoint 演示文稿</vt:lpstr>
      <vt:lpstr>PowerPoint 演示文稿</vt:lpstr>
      <vt:lpstr>PowerPoint 演示文稿</vt:lpstr>
      <vt:lpstr>辖域</vt:lpstr>
      <vt:lpstr>辖域</vt:lpstr>
      <vt:lpstr>辖域</vt:lpstr>
      <vt:lpstr>公式的结构</vt:lpstr>
      <vt:lpstr>公式的结构</vt:lpstr>
      <vt:lpstr>公式的结构</vt:lpstr>
      <vt:lpstr>PowerPoint 演示文稿</vt:lpstr>
      <vt:lpstr>PowerPoint 演示文稿</vt:lpstr>
      <vt:lpstr>思考</vt:lpstr>
      <vt:lpstr>思考</vt:lpstr>
      <vt:lpstr>如何判断是否是公式</vt:lpstr>
      <vt:lpstr>如何判断是否是公式</vt:lpstr>
      <vt:lpstr>如何判断是否是公式</vt:lpstr>
      <vt:lpstr>如何判断是否是公式</vt:lpstr>
      <vt:lpstr>命题公式的简写</vt:lpstr>
      <vt:lpstr>命题公式的简写</vt:lpstr>
      <vt:lpstr>命题公式的简写</vt:lpstr>
      <vt:lpstr>命题公式的简写</vt:lpstr>
      <vt:lpstr>命题公式的简写</vt:lpstr>
      <vt:lpstr>小结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JWu</dc:creator>
  <cp:lastModifiedBy>葛存菁</cp:lastModifiedBy>
  <cp:revision>1369</cp:revision>
  <cp:lastPrinted>2022-02-24T19:07:00Z</cp:lastPrinted>
  <dcterms:created xsi:type="dcterms:W3CDTF">2013-09-08T03:04:00Z</dcterms:created>
  <dcterms:modified xsi:type="dcterms:W3CDTF">2025-02-26T17:48:17Z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  <property fmtid="{D5CDD505-2E9C-101B-9397-08002B2CF9AE}" pid="3" name="ICV">
    <vt:lpwstr>294D0EF7A9CD4906BF2D53373DD12236</vt:lpwstr>
  </property>
  <property fmtid="{D5CDD505-2E9C-101B-9397-08002B2CF9AE}" pid="4" name="KSOProductBuildVer">
    <vt:lpwstr>2052-12.1.0.20305</vt:lpwstr>
  </property>
</Properties>
</file>