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3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1495" r:id="rId3"/>
    <p:sldId id="5032" r:id="rId5"/>
    <p:sldId id="5033" r:id="rId6"/>
    <p:sldId id="5034" r:id="rId7"/>
    <p:sldId id="357" r:id="rId8"/>
    <p:sldId id="256" r:id="rId9"/>
    <p:sldId id="5035" r:id="rId10"/>
    <p:sldId id="5104" r:id="rId11"/>
    <p:sldId id="5105" r:id="rId12"/>
    <p:sldId id="359" r:id="rId13"/>
    <p:sldId id="5036" r:id="rId14"/>
    <p:sldId id="5106" r:id="rId15"/>
    <p:sldId id="5073" r:id="rId16"/>
    <p:sldId id="5110" r:id="rId17"/>
    <p:sldId id="5108" r:id="rId18"/>
    <p:sldId id="5111" r:id="rId19"/>
    <p:sldId id="5151" r:id="rId20"/>
    <p:sldId id="5152" r:id="rId21"/>
    <p:sldId id="5037" r:id="rId22"/>
    <p:sldId id="371" r:id="rId23"/>
    <p:sldId id="372" r:id="rId24"/>
    <p:sldId id="373" r:id="rId25"/>
    <p:sldId id="5107" r:id="rId26"/>
    <p:sldId id="5113" r:id="rId27"/>
    <p:sldId id="5114" r:id="rId28"/>
    <p:sldId id="374" r:id="rId29"/>
    <p:sldId id="375" r:id="rId30"/>
    <p:sldId id="5195" r:id="rId31"/>
    <p:sldId id="378" r:id="rId32"/>
    <p:sldId id="4996" r:id="rId33"/>
    <p:sldId id="5069" r:id="rId34"/>
    <p:sldId id="5068" r:id="rId35"/>
    <p:sldId id="5067" r:id="rId36"/>
    <p:sldId id="5190" r:id="rId37"/>
    <p:sldId id="5191" r:id="rId38"/>
    <p:sldId id="5205" r:id="rId39"/>
    <p:sldId id="5206" r:id="rId40"/>
    <p:sldId id="5079" r:id="rId41"/>
    <p:sldId id="5121" r:id="rId42"/>
    <p:sldId id="5098" r:id="rId43"/>
    <p:sldId id="5123" r:id="rId44"/>
    <p:sldId id="5122" r:id="rId45"/>
    <p:sldId id="5099" r:id="rId46"/>
    <p:sldId id="5124" r:id="rId47"/>
    <p:sldId id="5101" r:id="rId48"/>
    <p:sldId id="5196" r:id="rId49"/>
    <p:sldId id="5201" r:id="rId50"/>
    <p:sldId id="5197" r:id="rId51"/>
    <p:sldId id="5202" r:id="rId52"/>
    <p:sldId id="5198" r:id="rId53"/>
    <p:sldId id="5199" r:id="rId54"/>
    <p:sldId id="5204" r:id="rId55"/>
    <p:sldId id="5203" r:id="rId56"/>
    <p:sldId id="5077" r:id="rId57"/>
    <p:sldId id="5200" r:id="rId58"/>
    <p:sldId id="5193" r:id="rId59"/>
    <p:sldId id="5208" r:id="rId60"/>
    <p:sldId id="5207" r:id="rId61"/>
    <p:sldId id="5209" r:id="rId62"/>
  </p:sldIdLst>
  <p:sldSz cx="9144000" cy="6858000" type="screen4x3"/>
  <p:notesSz cx="6858000" cy="9144000"/>
  <p:custDataLst>
    <p:tags r:id="rId6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68463"/>
    <a:srgbClr val="D2761A"/>
    <a:srgbClr val="2F86B1"/>
    <a:srgbClr val="FF6600"/>
    <a:srgbClr val="663300"/>
    <a:srgbClr val="0033CC"/>
    <a:srgbClr val="F6C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96954" autoAdjust="0"/>
  </p:normalViewPr>
  <p:slideViewPr>
    <p:cSldViewPr showGuides="1">
      <p:cViewPr varScale="1">
        <p:scale>
          <a:sx n="112" d="100"/>
          <a:sy n="112" d="100"/>
        </p:scale>
        <p:origin x="1173" y="7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6" Type="http://schemas.openxmlformats.org/officeDocument/2006/relationships/tags" Target="tags/tag14.xml"/><Relationship Id="rId65" Type="http://schemas.openxmlformats.org/officeDocument/2006/relationships/tableStyles" Target="tableStyles.xml"/><Relationship Id="rId64" Type="http://schemas.openxmlformats.org/officeDocument/2006/relationships/viewProps" Target="viewProps.xml"/><Relationship Id="rId63" Type="http://schemas.openxmlformats.org/officeDocument/2006/relationships/presProps" Target="presProps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A6A6B4DE-A539-43D6-BC56-28B5AC0B7A06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</a:ln>
        </p:spPr>
        <p:txBody>
          <a:bodyPr lIns="92876" tIns="46438" rIns="92876" bIns="46438" anchor="b"/>
          <a:lstStyle/>
          <a:p>
            <a:pPr marL="0" marR="0" lvl="0" indent="0" algn="r" defTabSz="9290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charset="-128"/>
                <a:cs typeface="+mn-cs"/>
              </a:rPr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charset="-128"/>
              <a:cs typeface="+mn-cs"/>
            </a:endParaRPr>
          </a:p>
        </p:txBody>
      </p:sp>
      <p:sp>
        <p:nvSpPr>
          <p:cNvPr id="16387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8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2876" tIns="46438" rIns="92876" bIns="46438" anchor="t"/>
          <a:lstStyle/>
          <a:p>
            <a:pPr lvl="0"/>
            <a:endParaRPr lang="en-US" altLang="x-non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BEA441D-139C-43BB-A47D-27955DA7CD48}" type="slidenum">
              <a:rPr lang="en-US" altLang="zh-CN"/>
            </a:fld>
            <a:endParaRPr lang="en-US" altLang="zh-CN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zh-CN" altLang="en-US"/>
              <a:t>欢迎辞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建立一种精确的、普适的科学语言，寻求一种推理演算，从而通过计算来解决辩论和意见不一致的问题。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BEA441D-139C-43BB-A47D-27955DA7CD48}" type="slidenum">
              <a:rPr lang="en-US" altLang="zh-CN"/>
            </a:fld>
            <a:endParaRPr lang="en-US" altLang="zh-CN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zh-CN" altLang="en-US"/>
              <a:t>欢迎辞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5000"/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2600"/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zh-CN" altLang="en-US" noProof="0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DD114A9-8194-4615-A16D-18113C74EC62}" type="datetime1">
              <a:rPr lang="zh-CN" altLang="en-US"/>
            </a:fld>
            <a:endParaRPr lang="en-US" altLang="zh-CN"/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2B6DC34-D9EA-4B54-AC79-CDB5E12EBF2B}" type="slidenum">
              <a:rPr lang="en-US" altLang="zh-CN"/>
            </a:fld>
            <a:endParaRPr lang="en-US" altLang="zh-CN"/>
          </a:p>
        </p:txBody>
      </p:sp>
      <p:grpSp>
        <p:nvGrpSpPr>
          <p:cNvPr id="130056" name="Group 8"/>
          <p:cNvGrpSpPr/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130057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58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59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0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1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2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3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4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5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6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7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8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9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0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1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2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3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4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5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6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7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8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9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0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1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2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3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4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5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6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7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0088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30090" name="Picture 42" descr="NJU-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104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E53EF0-F8CD-4709-AD7C-33C5E03F2478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28D4C-7E40-436E-A6D2-B7BA9E31F67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597376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597376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90016-3078-4669-9365-34F41EDDF279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90950-5B1E-40FD-99A1-38F551746FC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1C3529-F40D-4CD1-8AF2-05A534851B02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213D0-4A4E-4963-9BAA-5F8E110DB99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E2D4A9-E04C-482E-B624-F26A84521E0D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D66CA-CCA6-44F7-96E2-50DB8DF1ACF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286D70-6D5D-4D58-883A-24285CFBD1D4}" type="datetime1">
              <a:rPr lang="zh-CN" altLang="en-US"/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C2FDF-A278-4115-AEDB-D1336454973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A1593C-CC38-477B-B1F8-D329D56FF316}" type="datetime1">
              <a:rPr lang="zh-CN" altLang="en-US"/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CE814-F4AB-4903-8603-E2B144E2700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E4DB73-6BAD-4768-9B01-4ED08F4AEEEE}" type="datetime1">
              <a:rPr lang="zh-CN" altLang="en-US"/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62C57-2193-4A51-917B-0446124D0B0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6B9652-4F23-4801-9EA5-00653018274F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88F82-B92D-4396-8DDB-4FDD58602FE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978D15-86A1-4C37-AB28-1D5B3BCB09C4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6F6C8-0C9E-4B18-BB48-C7D302FB2C6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000">
                <a:latin typeface="+mn-lt"/>
                <a:ea typeface="宋体" panose="02010600030101010101" pitchFamily="2" charset="-122"/>
              </a:defRPr>
            </a:lvl1pPr>
          </a:lstStyle>
          <a:p>
            <a:fld id="{A02EC1B3-1343-46EA-8A02-E90DE70DD832}" type="datetime1">
              <a:rPr lang="zh-CN" altLang="en-US"/>
            </a:fld>
            <a:endParaRPr lang="en-US" altLang="zh-CN"/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000">
                <a:latin typeface="+mn-lt"/>
                <a:ea typeface="宋体" panose="02010600030101010101" pitchFamily="2" charset="-122"/>
              </a:defRPr>
            </a:lvl1pPr>
          </a:lstStyle>
          <a:p>
            <a:endParaRPr lang="zh-CN" altLang="zh-CN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>
                <a:latin typeface="+mn-lt"/>
                <a:ea typeface="宋体" panose="02010600030101010101" pitchFamily="2" charset="-122"/>
              </a:defRPr>
            </a:lvl1pPr>
          </a:lstStyle>
          <a:p>
            <a:fld id="{DB797AA1-9143-4D5A-B607-C9300FFBBA5B}" type="slidenum">
              <a:rPr lang="en-US" altLang="zh-CN"/>
            </a:fld>
            <a:endParaRPr lang="en-US" altLang="zh-CN"/>
          </a:p>
        </p:txBody>
      </p:sp>
      <p:pic>
        <p:nvPicPr>
          <p:cNvPr id="129065" name="Picture 41" descr="nju_badge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28600"/>
            <a:ext cx="785813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40000"/>
        </a:spcBef>
        <a:spcAft>
          <a:spcPct val="2000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98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400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Ø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430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Ø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30" indent="-31623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Ø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0.pn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31.png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4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31.png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4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5.sv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wmf"/><Relationship Id="rId1" Type="http://schemas.openxmlformats.org/officeDocument/2006/relationships/oleObject" Target="../embeddings/oleObject2.bin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2.jpeg"/><Relationship Id="rId1" Type="http://schemas.openxmlformats.org/officeDocument/2006/relationships/image" Target="../media/image4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ctrTitle"/>
          </p:nvPr>
        </p:nvSpPr>
        <p:spPr>
          <a:xfrm>
            <a:off x="789506" y="1699801"/>
            <a:ext cx="6525694" cy="1469607"/>
          </a:xfrm>
        </p:spPr>
        <p:txBody>
          <a:bodyPr vert="horz" wrap="square" lIns="91440" tIns="45720" rIns="91440" bIns="45720" anchor="ctr"/>
          <a:lstStyle/>
          <a:p>
            <a:pPr algn="ctr">
              <a:buClrTx/>
              <a:buSzTx/>
              <a:buFontTx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数理逻辑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3" name="Rectangle 5"/>
          <p:cNvSpPr>
            <a:spLocks noGrp="1"/>
          </p:cNvSpPr>
          <p:nvPr>
            <p:ph type="subTitle" idx="1"/>
          </p:nvPr>
        </p:nvSpPr>
        <p:spPr>
          <a:xfrm>
            <a:off x="1295400" y="3349610"/>
            <a:ext cx="5562600" cy="2466866"/>
          </a:xfrm>
        </p:spPr>
        <p:txBody>
          <a:bodyPr vert="horz" wrap="square" lIns="91440" tIns="45720" rIns="91440" bIns="45720" anchor="t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6F6C"/>
              </a:buClr>
              <a:buSzPct val="120000"/>
            </a:pPr>
            <a:endParaRPr lang="en-US" altLang="zh-CN" b="1" dirty="0">
              <a:ea typeface="MS PGothic" panose="020B0600070205080204" charset="-128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>
                <a:srgbClr val="006F6C"/>
              </a:buClr>
              <a:buSzPct val="120000"/>
            </a:pPr>
            <a:r>
              <a:rPr lang="zh-CN" altLang="en-US" sz="28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葛存菁</a:t>
            </a:r>
            <a:endParaRPr lang="en-US" altLang="zh-CN" sz="28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>
                <a:srgbClr val="006F6C"/>
              </a:buClr>
              <a:buSzPct val="120000"/>
            </a:pPr>
            <a:endParaRPr lang="en-US" altLang="zh-CN" sz="28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>
                <a:srgbClr val="006F6C"/>
              </a:buClr>
              <a:buSzPct val="120000"/>
            </a:pPr>
            <a:r>
              <a:rPr lang="zh-CN" altLang="en-US" sz="28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南京大学人工智能学院</a:t>
            </a:r>
            <a:endParaRPr lang="en-US" altLang="zh-CN" sz="28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>
                <a:srgbClr val="006F6C"/>
              </a:buClr>
              <a:buSzPct val="120000"/>
            </a:pPr>
            <a:endParaRPr lang="en-US" altLang="zh-CN" dirty="0">
              <a:latin typeface="+mn-lt"/>
              <a:ea typeface="MS PGothic" panose="020B0600070205080204" charset="-128"/>
              <a:cs typeface="MS PGothic" panose="020B0600070205080204" charset="-128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三段论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6475666" cy="4876800"/>
          </a:xfrm>
        </p:spPr>
        <p:txBody>
          <a:bodyPr/>
          <a:lstStyle/>
          <a:p>
            <a:r>
              <a:rPr lang="zh-CN" altLang="en-US" dirty="0">
                <a:latin typeface="Comic Sans MS" panose="030F0702030302020204" pitchFamily="66" charset="0"/>
              </a:rPr>
              <a:t>历史上可追溯到亚里士多德</a:t>
            </a:r>
            <a:endParaRPr lang="en-US" altLang="zh-CN" b="1" dirty="0">
              <a:latin typeface="Comic Sans MS" panose="030F0702030302020204" pitchFamily="66" charset="0"/>
            </a:endParaRPr>
          </a:p>
          <a:p>
            <a:pPr>
              <a:spcBef>
                <a:spcPts val="600"/>
              </a:spcBef>
            </a:pPr>
            <a:r>
              <a:rPr lang="en-US" altLang="zh-CN" dirty="0">
                <a:latin typeface="Comic Sans MS" panose="030F0702030302020204" pitchFamily="66" charset="0"/>
                <a:sym typeface="+mn-ea"/>
              </a:rPr>
              <a:t>All men are mortal</a:t>
            </a:r>
            <a:endParaRPr lang="en-US" altLang="zh-CN" dirty="0">
              <a:latin typeface="Comic Sans MS" panose="030F0702030302020204" pitchFamily="66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altLang="zh-CN" dirty="0">
                <a:latin typeface="Comic Sans MS" panose="030F0702030302020204" pitchFamily="66" charset="0"/>
                <a:sym typeface="+mn-ea"/>
              </a:rPr>
              <a:t>    Socrates is a man</a:t>
            </a:r>
            <a:endParaRPr lang="en-US" altLang="zh-CN" dirty="0">
              <a:latin typeface="Comic Sans MS" panose="030F0702030302020204" pitchFamily="66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altLang="zh-CN" dirty="0">
                <a:latin typeface="Comic Sans MS" panose="030F0702030302020204" pitchFamily="66" charset="0"/>
                <a:sym typeface="+mn-ea"/>
              </a:rPr>
              <a:t>    Therefore, Socrates is mortal</a:t>
            </a:r>
            <a:endParaRPr lang="en-US" altLang="zh-CN" dirty="0">
              <a:latin typeface="Comic Sans MS" panose="030F0702030302020204" pitchFamily="66" charset="0"/>
              <a:sym typeface="+mn-ea"/>
            </a:endParaRPr>
          </a:p>
          <a:p>
            <a:pPr>
              <a:spcBef>
                <a:spcPts val="1800"/>
              </a:spcBef>
            </a:pPr>
            <a:r>
              <a:rPr lang="zh-CN" altLang="en-US" dirty="0">
                <a:latin typeface="+mn-ea"/>
              </a:rPr>
              <a:t>基本形式</a:t>
            </a:r>
            <a:endParaRPr lang="en-US" altLang="zh-CN" dirty="0">
              <a:latin typeface="+mn-ea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zh-CN" sz="2200" dirty="0">
                <a:latin typeface="Comic Sans MS" panose="030F0702030302020204" pitchFamily="66" charset="0"/>
              </a:rPr>
              <a:t>    </a:t>
            </a:r>
            <a:r>
              <a:rPr lang="zh-CN" altLang="en-US" sz="2200" dirty="0">
                <a:latin typeface="Comic Sans MS" panose="030F0702030302020204" pitchFamily="66" charset="0"/>
              </a:rPr>
              <a:t>大前提：</a:t>
            </a:r>
            <a:r>
              <a:rPr lang="en-US" altLang="zh-CN" sz="2200" dirty="0">
                <a:latin typeface="Comic Sans MS" panose="030F0702030302020204" pitchFamily="66" charset="0"/>
              </a:rPr>
              <a:t> </a:t>
            </a:r>
            <a:r>
              <a:rPr lang="en-US" altLang="zh-CN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All</a:t>
            </a:r>
            <a:r>
              <a:rPr lang="en-US" altLang="zh-CN" sz="2200" dirty="0">
                <a:latin typeface="Comic Sans MS" panose="030F0702030302020204" pitchFamily="66" charset="0"/>
              </a:rPr>
              <a:t> </a:t>
            </a:r>
            <a:r>
              <a:rPr lang="en-US" altLang="zh-CN" sz="2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M</a:t>
            </a:r>
            <a:r>
              <a:rPr lang="en-US" altLang="zh-CN" sz="2200" dirty="0">
                <a:latin typeface="Comic Sans MS" panose="030F0702030302020204" pitchFamily="66" charset="0"/>
              </a:rPr>
              <a:t> </a:t>
            </a:r>
            <a:r>
              <a:rPr lang="en-US" altLang="zh-CN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are</a:t>
            </a:r>
            <a:r>
              <a:rPr lang="en-US" altLang="zh-CN" sz="2200" dirty="0">
                <a:latin typeface="Comic Sans MS" panose="030F0702030302020204" pitchFamily="66" charset="0"/>
              </a:rPr>
              <a:t> P</a:t>
            </a:r>
            <a:endParaRPr lang="en-US" altLang="zh-CN" sz="2200" dirty="0">
              <a:latin typeface="Comic Sans MS" panose="030F0702030302020204" pitchFamily="66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zh-CN" sz="2200" dirty="0">
                <a:latin typeface="Comic Sans MS" panose="030F0702030302020204" pitchFamily="66" charset="0"/>
              </a:rPr>
              <a:t>    </a:t>
            </a:r>
            <a:r>
              <a:rPr lang="zh-CN" altLang="en-US" sz="2200" dirty="0">
                <a:latin typeface="Comic Sans MS" panose="030F0702030302020204" pitchFamily="66" charset="0"/>
              </a:rPr>
              <a:t>小前提：</a:t>
            </a:r>
            <a:r>
              <a:rPr lang="en-US" altLang="zh-CN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All</a:t>
            </a:r>
            <a:r>
              <a:rPr lang="en-US" altLang="zh-CN" sz="2200" dirty="0">
                <a:latin typeface="Comic Sans MS" panose="030F0702030302020204" pitchFamily="66" charset="0"/>
              </a:rPr>
              <a:t> S </a:t>
            </a:r>
            <a:r>
              <a:rPr lang="en-US" altLang="zh-CN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are</a:t>
            </a:r>
            <a:r>
              <a:rPr lang="en-US" altLang="zh-CN" sz="2200" dirty="0">
                <a:latin typeface="Comic Sans MS" panose="030F0702030302020204" pitchFamily="66" charset="0"/>
              </a:rPr>
              <a:t> </a:t>
            </a:r>
            <a:r>
              <a:rPr lang="en-US" altLang="zh-CN" sz="2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M</a:t>
            </a:r>
            <a:endParaRPr lang="en-US" altLang="zh-CN" sz="22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zh-CN" sz="2200" dirty="0">
                <a:latin typeface="Comic Sans MS" panose="030F0702030302020204" pitchFamily="66" charset="0"/>
              </a:rPr>
              <a:t>    </a:t>
            </a:r>
            <a:r>
              <a:rPr lang="zh-CN" altLang="en-US" sz="2200" dirty="0">
                <a:latin typeface="Comic Sans MS" panose="030F0702030302020204" pitchFamily="66" charset="0"/>
              </a:rPr>
              <a:t>结论：</a:t>
            </a:r>
            <a:r>
              <a:rPr lang="en-US" altLang="zh-CN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All</a:t>
            </a:r>
            <a:r>
              <a:rPr lang="en-US" altLang="zh-CN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200" dirty="0">
                <a:latin typeface="Comic Sans MS" panose="030F0702030302020204" pitchFamily="66" charset="0"/>
              </a:rPr>
              <a:t>S </a:t>
            </a:r>
            <a:r>
              <a:rPr lang="en-US" altLang="zh-CN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are</a:t>
            </a:r>
            <a:r>
              <a:rPr lang="en-US" altLang="zh-CN" sz="2200" dirty="0">
                <a:latin typeface="Comic Sans MS" panose="030F0702030302020204" pitchFamily="66" charset="0"/>
              </a:rPr>
              <a:t> P</a:t>
            </a:r>
            <a:endParaRPr lang="en-US" altLang="zh-CN" sz="2200" dirty="0">
              <a:latin typeface="Comic Sans MS" panose="030F0702030302020204" pitchFamily="66" charset="0"/>
            </a:endParaRPr>
          </a:p>
          <a:p>
            <a:pPr>
              <a:spcBef>
                <a:spcPts val="1800"/>
              </a:spcBef>
            </a:pPr>
            <a:endParaRPr lang="zh-CN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FDC6-2101-43A4-8D63-D36F9858016E}" type="datetime1">
              <a:rPr lang="zh-CN" altLang="en-US" smtClean="0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55A8-80A8-4423-9E8E-DCF163C705BE}" type="slidenum">
              <a:rPr lang="en-US" altLang="zh-CN" smtClean="0"/>
            </a:fld>
            <a:endParaRPr lang="en-US" altLang="zh-C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265" y="762000"/>
            <a:ext cx="1530859" cy="213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192" y="3498272"/>
            <a:ext cx="2005446" cy="267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6093265" y="2876490"/>
            <a:ext cx="15308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latin typeface="+mn-lt"/>
              </a:rPr>
              <a:t>Aristotle</a:t>
            </a:r>
            <a:endParaRPr lang="en-US" altLang="zh-CN" sz="1600" b="1" dirty="0">
              <a:latin typeface="+mn-lt"/>
            </a:endParaRPr>
          </a:p>
          <a:p>
            <a:pPr algn="ctr"/>
            <a:r>
              <a:rPr lang="en-US" altLang="zh-CN" sz="1400" dirty="0">
                <a:latin typeface="+mn-lt"/>
              </a:rPr>
              <a:t>(384BC - 324BC)</a:t>
            </a:r>
            <a:endParaRPr lang="zh-CN" altLang="en-US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例子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spcBef>
                <a:spcPts val="1800"/>
              </a:spcBef>
            </a:pPr>
            <a:r>
              <a:rPr lang="zh-CN" altLang="en-US" sz="2000" dirty="0">
                <a:sym typeface="+mn-ea"/>
              </a:rPr>
              <a:t>所有的牛都有角</a:t>
            </a:r>
            <a:r>
              <a:rPr lang="zh-CN" altLang="en-US" sz="2000">
                <a:sym typeface="+mn-ea"/>
              </a:rPr>
              <a:t>（前提）</a:t>
            </a:r>
            <a:endParaRPr lang="en-US" altLang="zh-CN" sz="2000" dirty="0"/>
          </a:p>
          <a:p>
            <a:pPr marL="0" indent="0">
              <a:spcBef>
                <a:spcPts val="300"/>
              </a:spcBef>
              <a:buNone/>
            </a:pPr>
            <a:r>
              <a:rPr lang="en-US" altLang="zh-CN" sz="2000" dirty="0">
                <a:sym typeface="+mn-ea"/>
              </a:rPr>
              <a:t>    </a:t>
            </a:r>
            <a:r>
              <a:rPr lang="zh-CN" altLang="en-US" sz="2000" dirty="0">
                <a:sym typeface="+mn-ea"/>
              </a:rPr>
              <a:t>有些动物是牛</a:t>
            </a:r>
            <a:r>
              <a:rPr lang="zh-CN" altLang="en-US" sz="2000">
                <a:sym typeface="+mn-ea"/>
              </a:rPr>
              <a:t>（前提）</a:t>
            </a:r>
            <a:endParaRPr lang="en-US" altLang="zh-CN" sz="2000" dirty="0"/>
          </a:p>
          <a:p>
            <a:pPr marL="0" indent="0">
              <a:spcBef>
                <a:spcPts val="300"/>
              </a:spcBef>
              <a:buNone/>
            </a:pPr>
            <a:r>
              <a:rPr lang="en-US" altLang="zh-CN" sz="2000" dirty="0">
                <a:sym typeface="+mn-ea"/>
              </a:rPr>
              <a:t>    </a:t>
            </a:r>
            <a:r>
              <a:rPr lang="zh-CN" altLang="en-US" sz="2000" dirty="0">
                <a:sym typeface="+mn-ea"/>
              </a:rPr>
              <a:t>因此，所有动物有角</a:t>
            </a:r>
            <a:r>
              <a:rPr lang="zh-CN" altLang="en-US" sz="2000">
                <a:sym typeface="+mn-ea"/>
              </a:rPr>
              <a:t>（结论）</a:t>
            </a:r>
            <a:endParaRPr lang="en-US" altLang="zh-CN" sz="2000" dirty="0">
              <a:latin typeface="Comic Sans MS" panose="030F0702030302020204" pitchFamily="66" charset="0"/>
              <a:sym typeface="+mn-ea"/>
            </a:endParaRPr>
          </a:p>
          <a:p>
            <a:r>
              <a:rPr lang="zh-CN" altLang="en-US" sz="2000">
                <a:sym typeface="+mn-ea"/>
              </a:rPr>
              <a:t>推理</a:t>
            </a:r>
            <a:r>
              <a:rPr lang="zh-CN" altLang="en-US" sz="2000">
                <a:sym typeface="+mn-ea"/>
              </a:rPr>
              <a:t>不正确</a:t>
            </a:r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例子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spcBef>
                <a:spcPts val="1800"/>
              </a:spcBef>
            </a:pPr>
            <a:r>
              <a:rPr lang="zh-CN" altLang="en-US" sz="2000" dirty="0">
                <a:sym typeface="+mn-ea"/>
              </a:rPr>
              <a:t>所有的牛都有角</a:t>
            </a:r>
            <a:r>
              <a:rPr lang="zh-CN" altLang="en-US" sz="2000">
                <a:sym typeface="+mn-ea"/>
              </a:rPr>
              <a:t>（前提）</a:t>
            </a:r>
            <a:endParaRPr lang="en-US" altLang="zh-CN" sz="2000" dirty="0"/>
          </a:p>
          <a:p>
            <a:pPr marL="0" indent="0">
              <a:spcBef>
                <a:spcPts val="300"/>
              </a:spcBef>
              <a:buNone/>
            </a:pPr>
            <a:r>
              <a:rPr lang="en-US" altLang="zh-CN" sz="2000" dirty="0">
                <a:sym typeface="+mn-ea"/>
              </a:rPr>
              <a:t>    </a:t>
            </a:r>
            <a:r>
              <a:rPr lang="zh-CN" altLang="en-US" sz="2000" dirty="0">
                <a:sym typeface="+mn-ea"/>
              </a:rPr>
              <a:t>有些动物是牛</a:t>
            </a:r>
            <a:r>
              <a:rPr lang="zh-CN" altLang="en-US" sz="2000">
                <a:sym typeface="+mn-ea"/>
              </a:rPr>
              <a:t>（前提）</a:t>
            </a:r>
            <a:endParaRPr lang="en-US" altLang="zh-CN" sz="2000" dirty="0"/>
          </a:p>
          <a:p>
            <a:pPr marL="0" indent="0">
              <a:spcBef>
                <a:spcPts val="300"/>
              </a:spcBef>
              <a:buNone/>
            </a:pPr>
            <a:r>
              <a:rPr lang="en-US" altLang="zh-CN" sz="2000" dirty="0">
                <a:sym typeface="+mn-ea"/>
              </a:rPr>
              <a:t>    </a:t>
            </a:r>
            <a:r>
              <a:rPr lang="zh-CN" altLang="en-US" sz="2000" dirty="0">
                <a:sym typeface="+mn-ea"/>
              </a:rPr>
              <a:t>因此，</a:t>
            </a:r>
            <a:r>
              <a:rPr lang="zh-CN" altLang="en-US" sz="2000" dirty="0">
                <a:sym typeface="+mn-ea"/>
              </a:rPr>
              <a:t>所有</a:t>
            </a:r>
            <a:r>
              <a:rPr lang="zh-CN" altLang="en-US" sz="2000" dirty="0">
                <a:sym typeface="+mn-ea"/>
              </a:rPr>
              <a:t>动物有角</a:t>
            </a:r>
            <a:r>
              <a:rPr lang="zh-CN" altLang="en-US" sz="2000">
                <a:sym typeface="+mn-ea"/>
              </a:rPr>
              <a:t>（结论）</a:t>
            </a:r>
            <a:endParaRPr lang="en-US" altLang="zh-CN" sz="2000" dirty="0">
              <a:latin typeface="Comic Sans MS" panose="030F0702030302020204" pitchFamily="66" charset="0"/>
              <a:sym typeface="+mn-ea"/>
            </a:endParaRPr>
          </a:p>
          <a:p>
            <a:r>
              <a:rPr lang="zh-CN" altLang="en-US" sz="2000">
                <a:sym typeface="+mn-ea"/>
              </a:rPr>
              <a:t>推理</a:t>
            </a:r>
            <a:r>
              <a:rPr lang="zh-CN" altLang="en-US" sz="2000">
                <a:sym typeface="+mn-ea"/>
              </a:rPr>
              <a:t>不正确</a:t>
            </a:r>
            <a:endParaRPr lang="zh-CN" altLang="en-US" sz="2000"/>
          </a:p>
          <a:p>
            <a:endParaRPr lang="zh-CN" altLang="en-US" sz="2000"/>
          </a:p>
          <a:p>
            <a:r>
              <a:rPr lang="zh-CN" altLang="en-US" sz="2000"/>
              <a:t>推理方法的正确性</a:t>
            </a:r>
            <a:endParaRPr lang="zh-CN" altLang="en-US" sz="2000"/>
          </a:p>
          <a:p>
            <a:r>
              <a:rPr lang="zh-CN" altLang="en-US" sz="2000"/>
              <a:t>前提与结论的真假</a:t>
            </a:r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3200400" y="3810000"/>
            <a:ext cx="1256030" cy="356235"/>
          </a:xfrm>
          <a:prstGeom prst="rect">
            <a:avLst/>
          </a:prstGeom>
          <a:ln w="9525">
            <a:solidFill>
              <a:srgbClr val="292988"/>
            </a:solidFill>
          </a:ln>
        </p:spPr>
        <p:txBody>
          <a:bodyPr vert="horz" wrap="square" lIns="0" tIns="0" rIns="0" bIns="0" rtlCol="0">
            <a:noAutofit/>
          </a:bodyPr>
          <a:p>
            <a:pPr marL="91440" marR="82550" algn="ctr">
              <a:lnSpc>
                <a:spcPts val="2880"/>
              </a:lnSpc>
            </a:pPr>
            <a:r>
              <a:rPr lang="zh-CN" altLang="en-US" sz="2400" spc="-110" dirty="0">
                <a:latin typeface="Arial" panose="020B0604020202020204"/>
                <a:cs typeface="Arial" panose="020B0604020202020204"/>
              </a:rPr>
              <a:t>两件事</a:t>
            </a:r>
            <a:endParaRPr lang="zh-CN" altLang="en-US" sz="2400" spc="-110" dirty="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例子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000" dirty="0">
                <a:sym typeface="+mn-ea"/>
              </a:rPr>
              <a:t>白头翁是一种鸟</a:t>
            </a:r>
            <a:endParaRPr lang="en-US" altLang="zh-CN" sz="2000" dirty="0"/>
          </a:p>
          <a:p>
            <a:pPr marL="0" indent="0">
              <a:spcBef>
                <a:spcPts val="300"/>
              </a:spcBef>
              <a:buNone/>
            </a:pPr>
            <a:r>
              <a:rPr lang="en-US" altLang="zh-CN" sz="2000" dirty="0">
                <a:effectLst/>
                <a:sym typeface="+mn-ea"/>
              </a:rPr>
              <a:t>    </a:t>
            </a:r>
            <a:r>
              <a:rPr lang="zh-CN" altLang="en-US" sz="2000" dirty="0">
                <a:effectLst/>
                <a:sym typeface="+mn-ea"/>
              </a:rPr>
              <a:t>老李是一个白头翁</a:t>
            </a:r>
            <a:endParaRPr lang="en-US" altLang="zh-CN" sz="2000" dirty="0">
              <a:effectLst/>
            </a:endParaRPr>
          </a:p>
          <a:p>
            <a:pPr marL="0" indent="0">
              <a:spcBef>
                <a:spcPts val="300"/>
              </a:spcBef>
              <a:spcAft>
                <a:spcPts val="800"/>
              </a:spcAft>
              <a:buNone/>
            </a:pPr>
            <a:r>
              <a:rPr lang="en-US" altLang="zh-CN" sz="2000" dirty="0">
                <a:sym typeface="+mn-ea"/>
              </a:rPr>
              <a:t>    </a:t>
            </a:r>
            <a:r>
              <a:rPr lang="zh-CN" altLang="en-US" sz="2000" dirty="0">
                <a:sym typeface="+mn-ea"/>
              </a:rPr>
              <a:t>因此，老李是一个鸟</a:t>
            </a:r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例子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000" dirty="0">
                <a:sym typeface="+mn-ea"/>
              </a:rPr>
              <a:t>白头翁是一种鸟</a:t>
            </a:r>
            <a:endParaRPr lang="en-US" altLang="zh-CN" sz="2000" dirty="0"/>
          </a:p>
          <a:p>
            <a:pPr marL="0" indent="0">
              <a:spcBef>
                <a:spcPts val="300"/>
              </a:spcBef>
              <a:buNone/>
            </a:pPr>
            <a:r>
              <a:rPr lang="en-US" altLang="zh-CN" sz="2000" dirty="0">
                <a:effectLst/>
                <a:sym typeface="+mn-ea"/>
              </a:rPr>
              <a:t>    </a:t>
            </a:r>
            <a:r>
              <a:rPr lang="zh-CN" altLang="en-US" sz="2000" dirty="0">
                <a:effectLst/>
                <a:sym typeface="+mn-ea"/>
              </a:rPr>
              <a:t>老李是一个白头翁</a:t>
            </a:r>
            <a:endParaRPr lang="en-US" altLang="zh-CN" sz="2000" dirty="0">
              <a:effectLst/>
            </a:endParaRPr>
          </a:p>
          <a:p>
            <a:pPr marL="0" indent="0">
              <a:spcBef>
                <a:spcPts val="300"/>
              </a:spcBef>
              <a:spcAft>
                <a:spcPts val="800"/>
              </a:spcAft>
              <a:buNone/>
            </a:pPr>
            <a:r>
              <a:rPr lang="en-US" altLang="zh-CN" sz="2000" dirty="0">
                <a:sym typeface="+mn-ea"/>
              </a:rPr>
              <a:t>    </a:t>
            </a:r>
            <a:r>
              <a:rPr lang="zh-CN" altLang="en-US" sz="2000" dirty="0">
                <a:sym typeface="+mn-ea"/>
              </a:rPr>
              <a:t>因此，老李是一个鸟</a:t>
            </a:r>
            <a:endParaRPr lang="zh-CN" altLang="en-US" sz="2000"/>
          </a:p>
          <a:p>
            <a:r>
              <a:rPr lang="zh-CN" altLang="en-US" sz="2000">
                <a:sym typeface="+mn-ea"/>
              </a:rPr>
              <a:t>推理</a:t>
            </a:r>
            <a:r>
              <a:rPr lang="zh-CN" altLang="en-US" sz="2000">
                <a:sym typeface="+mn-ea"/>
              </a:rPr>
              <a:t>不正确</a:t>
            </a:r>
            <a:r>
              <a:rPr lang="zh-CN" altLang="en-US" sz="2000">
                <a:sym typeface="+mn-ea"/>
              </a:rPr>
              <a:t>（自然语言相似不保证逻辑形式上相同）</a:t>
            </a:r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例子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000" dirty="0">
                <a:sym typeface="+mn-ea"/>
              </a:rPr>
              <a:t>白头翁是一种鸟</a:t>
            </a:r>
            <a:endParaRPr lang="en-US" altLang="zh-CN" sz="2000" dirty="0"/>
          </a:p>
          <a:p>
            <a:pPr marL="0" indent="0">
              <a:spcBef>
                <a:spcPts val="300"/>
              </a:spcBef>
              <a:buNone/>
            </a:pPr>
            <a:r>
              <a:rPr lang="en-US" altLang="zh-CN" sz="2000" dirty="0">
                <a:effectLst/>
                <a:sym typeface="+mn-ea"/>
              </a:rPr>
              <a:t>    </a:t>
            </a:r>
            <a:r>
              <a:rPr lang="zh-CN" altLang="en-US" sz="2000" dirty="0">
                <a:effectLst/>
                <a:sym typeface="+mn-ea"/>
              </a:rPr>
              <a:t>老李是一个白头翁</a:t>
            </a:r>
            <a:endParaRPr lang="en-US" altLang="zh-CN" sz="2000" dirty="0">
              <a:effectLst/>
            </a:endParaRPr>
          </a:p>
          <a:p>
            <a:pPr marL="0" indent="0">
              <a:spcBef>
                <a:spcPts val="300"/>
              </a:spcBef>
              <a:spcAft>
                <a:spcPts val="800"/>
              </a:spcAft>
              <a:buNone/>
            </a:pPr>
            <a:r>
              <a:rPr lang="en-US" altLang="zh-CN" sz="2000" dirty="0">
                <a:sym typeface="+mn-ea"/>
              </a:rPr>
              <a:t>    </a:t>
            </a:r>
            <a:r>
              <a:rPr lang="zh-CN" altLang="en-US" sz="2000" dirty="0">
                <a:sym typeface="+mn-ea"/>
              </a:rPr>
              <a:t>因此，老李是一个鸟</a:t>
            </a:r>
            <a:endParaRPr lang="zh-CN" altLang="en-US" sz="2000"/>
          </a:p>
          <a:p>
            <a:r>
              <a:rPr lang="zh-CN" altLang="en-US" sz="2000">
                <a:sym typeface="+mn-ea"/>
              </a:rPr>
              <a:t>推理</a:t>
            </a:r>
            <a:r>
              <a:rPr lang="zh-CN" altLang="en-US" sz="2000">
                <a:sym typeface="+mn-ea"/>
              </a:rPr>
              <a:t>不正确</a:t>
            </a:r>
            <a:r>
              <a:rPr lang="zh-CN" altLang="en-US" sz="2000">
                <a:sym typeface="+mn-ea"/>
              </a:rPr>
              <a:t>（自然语言相似不保证逻辑形式上相同）</a:t>
            </a:r>
            <a:endParaRPr lang="zh-CN" altLang="en-US" sz="2000"/>
          </a:p>
          <a:p>
            <a:endParaRPr lang="zh-CN" altLang="en-US" sz="2000"/>
          </a:p>
          <a:p>
            <a:r>
              <a:rPr lang="zh-CN" altLang="en-US" sz="2000"/>
              <a:t>两套语言</a:t>
            </a:r>
            <a:endParaRPr lang="zh-CN" altLang="en-US" sz="2000"/>
          </a:p>
          <a:p>
            <a:pPr lvl="1"/>
            <a:r>
              <a:rPr lang="zh-CN" altLang="en-US" sz="1665"/>
              <a:t>被讨论的语言，称为</a:t>
            </a:r>
            <a:r>
              <a:rPr lang="zh-CN" altLang="en-US" sz="1665" b="1"/>
              <a:t>对象语言</a:t>
            </a:r>
            <a:endParaRPr lang="zh-CN" altLang="en-US" sz="1665"/>
          </a:p>
          <a:p>
            <a:pPr lvl="1"/>
            <a:r>
              <a:rPr lang="zh-CN" altLang="en-US" sz="1665"/>
              <a:t>讨论对象语言所用的语言，称为</a:t>
            </a:r>
            <a:r>
              <a:rPr lang="zh-CN" altLang="en-US" sz="1665" b="1"/>
              <a:t>元语言</a:t>
            </a:r>
            <a:endParaRPr lang="zh-CN" altLang="en-US" sz="1665"/>
          </a:p>
          <a:p>
            <a:endParaRPr lang="zh-CN" altLang="en-US" sz="200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Comic Sans MS" panose="030F0702030302020204" pitchFamily="66" charset="0"/>
              </a:rPr>
              <a:t>符号逻辑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>
                <a:latin typeface="Comic Sans MS" panose="030F0702030302020204" pitchFamily="66" charset="0"/>
              </a:rPr>
              <a:t>自然语言表达人的思想与情感，</a:t>
            </a:r>
            <a:endParaRPr lang="en-US" altLang="zh-CN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altLang="zh-CN" dirty="0">
                <a:latin typeface="Comic Sans MS" panose="030F0702030302020204" pitchFamily="66" charset="0"/>
              </a:rPr>
              <a:t>    </a:t>
            </a:r>
            <a:r>
              <a:rPr lang="zh-CN" altLang="zh-CN" dirty="0">
                <a:latin typeface="Comic Sans MS" panose="030F0702030302020204" pitchFamily="66" charset="0"/>
              </a:rPr>
              <a:t>符号逻辑</a:t>
            </a:r>
            <a:r>
              <a:rPr lang="en-US" altLang="zh-CN" dirty="0">
                <a:latin typeface="Comic Sans MS" panose="030F0702030302020204" pitchFamily="66" charset="0"/>
              </a:rPr>
              <a:t> —— </a:t>
            </a:r>
            <a:r>
              <a:rPr lang="zh-CN" altLang="zh-CN" dirty="0">
                <a:latin typeface="Comic Sans MS" panose="030F0702030302020204" pitchFamily="66" charset="0"/>
              </a:rPr>
              <a:t>思想与推理的</a:t>
            </a:r>
            <a:r>
              <a:rPr lang="zh-CN" altLang="zh-CN" b="1" dirty="0">
                <a:solidFill>
                  <a:srgbClr val="00B050"/>
                </a:solidFill>
                <a:latin typeface="Comic Sans MS" panose="030F0702030302020204" pitchFamily="66" charset="0"/>
              </a:rPr>
              <a:t>形式语言</a:t>
            </a:r>
            <a:r>
              <a:rPr lang="zh-CN" altLang="zh-CN" dirty="0">
                <a:latin typeface="Comic Sans MS" panose="030F0702030302020204" pitchFamily="66" charset="0"/>
              </a:rPr>
              <a:t>。</a:t>
            </a:r>
            <a:endParaRPr lang="zh-CN" altLang="zh-CN" dirty="0">
              <a:latin typeface="Comic Sans MS" panose="030F0702030302020204" pitchFamily="66" charset="0"/>
            </a:endParaRPr>
          </a:p>
          <a:p>
            <a:pPr marL="457200" lvl="1" indent="457200">
              <a:buNone/>
            </a:pPr>
            <a:r>
              <a:rPr lang="zh-CN" altLang="zh-CN" dirty="0">
                <a:latin typeface="Comic Sans MS" panose="030F0702030302020204" pitchFamily="66" charset="0"/>
              </a:rPr>
              <a:t>符号构成公式，公式表示命题</a:t>
            </a:r>
            <a:r>
              <a:rPr lang="en-US" altLang="zh-CN" dirty="0">
                <a:latin typeface="Comic Sans MS" panose="030F0702030302020204" pitchFamily="66" charset="0"/>
              </a:rPr>
              <a:t>……</a:t>
            </a:r>
            <a:endParaRPr lang="en-US" altLang="zh-CN" sz="2200" dirty="0">
              <a:latin typeface="Comic Sans MS" panose="030F0702030302020204" pitchFamily="66" charset="0"/>
            </a:endParaRPr>
          </a:p>
          <a:p>
            <a:endParaRPr lang="zh-CN" altLang="en-US" sz="2200" dirty="0">
              <a:latin typeface="Comic Sans MS" panose="030F0702030302020204" pitchFamily="66" charset="0"/>
            </a:endParaRPr>
          </a:p>
          <a:p>
            <a:endParaRPr lang="zh-CN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FDC6-2101-43A4-8D63-D36F9858016E}" type="datetime1">
              <a:rPr lang="zh-CN" altLang="en-US" smtClean="0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55A8-80A8-4423-9E8E-DCF163C705BE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Comic Sans MS" panose="030F0702030302020204" pitchFamily="66" charset="0"/>
              </a:rPr>
              <a:t>符号逻辑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>
                <a:latin typeface="Comic Sans MS" panose="030F0702030302020204" pitchFamily="66" charset="0"/>
              </a:rPr>
              <a:t>自然语言表达人的思想与情感，</a:t>
            </a:r>
            <a:endParaRPr lang="en-US" altLang="zh-CN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altLang="zh-CN" dirty="0">
                <a:latin typeface="Comic Sans MS" panose="030F0702030302020204" pitchFamily="66" charset="0"/>
              </a:rPr>
              <a:t>    </a:t>
            </a:r>
            <a:r>
              <a:rPr lang="zh-CN" altLang="zh-CN" dirty="0">
                <a:latin typeface="Comic Sans MS" panose="030F0702030302020204" pitchFamily="66" charset="0"/>
              </a:rPr>
              <a:t>符号逻辑</a:t>
            </a:r>
            <a:r>
              <a:rPr lang="en-US" altLang="zh-CN" dirty="0">
                <a:latin typeface="Comic Sans MS" panose="030F0702030302020204" pitchFamily="66" charset="0"/>
              </a:rPr>
              <a:t> —— </a:t>
            </a:r>
            <a:r>
              <a:rPr lang="zh-CN" altLang="zh-CN" dirty="0">
                <a:latin typeface="Comic Sans MS" panose="030F0702030302020204" pitchFamily="66" charset="0"/>
              </a:rPr>
              <a:t>思想与推理的</a:t>
            </a:r>
            <a:r>
              <a:rPr lang="zh-CN" altLang="zh-CN" b="1" dirty="0">
                <a:solidFill>
                  <a:srgbClr val="00B050"/>
                </a:solidFill>
                <a:latin typeface="Comic Sans MS" panose="030F0702030302020204" pitchFamily="66" charset="0"/>
              </a:rPr>
              <a:t>形式语言</a:t>
            </a:r>
            <a:r>
              <a:rPr lang="zh-CN" altLang="zh-CN" dirty="0">
                <a:latin typeface="Comic Sans MS" panose="030F0702030302020204" pitchFamily="66" charset="0"/>
              </a:rPr>
              <a:t>。</a:t>
            </a:r>
            <a:endParaRPr lang="zh-CN" altLang="zh-CN" dirty="0">
              <a:latin typeface="Comic Sans MS" panose="030F0702030302020204" pitchFamily="66" charset="0"/>
            </a:endParaRPr>
          </a:p>
          <a:p>
            <a:pPr marL="457200" lvl="1" indent="457200">
              <a:buNone/>
            </a:pPr>
            <a:r>
              <a:rPr lang="zh-CN" altLang="zh-CN" dirty="0">
                <a:latin typeface="Comic Sans MS" panose="030F0702030302020204" pitchFamily="66" charset="0"/>
              </a:rPr>
              <a:t>符号构成公式，公式表示命题</a:t>
            </a:r>
            <a:r>
              <a:rPr lang="en-US" altLang="zh-CN" dirty="0">
                <a:latin typeface="Comic Sans MS" panose="030F0702030302020204" pitchFamily="66" charset="0"/>
              </a:rPr>
              <a:t>……</a:t>
            </a:r>
            <a:endParaRPr lang="en-US" altLang="zh-CN" sz="2200" dirty="0">
              <a:latin typeface="Comic Sans MS" panose="030F0702030302020204" pitchFamily="66" charset="0"/>
            </a:endParaRPr>
          </a:p>
          <a:p>
            <a:endParaRPr lang="zh-CN" altLang="en-US" sz="2200" dirty="0">
              <a:latin typeface="Comic Sans MS" panose="030F0702030302020204" pitchFamily="66" charset="0"/>
            </a:endParaRPr>
          </a:p>
          <a:p>
            <a:r>
              <a:rPr lang="zh-CN" altLang="en-US" sz="2200" dirty="0">
                <a:latin typeface="Comic Sans MS" panose="030F0702030302020204" pitchFamily="66" charset="0"/>
                <a:sym typeface="+mn-ea"/>
              </a:rPr>
              <a:t>语法（</a:t>
            </a:r>
            <a:r>
              <a:rPr lang="en-US" altLang="zh-CN" sz="2200" dirty="0">
                <a:latin typeface="Comic Sans MS" panose="030F0702030302020204" pitchFamily="66" charset="0"/>
                <a:sym typeface="+mn-ea"/>
              </a:rPr>
              <a:t>Syntax</a:t>
            </a:r>
            <a:r>
              <a:rPr lang="zh-CN" altLang="en-US" sz="2200" dirty="0">
                <a:latin typeface="Comic Sans MS" panose="030F0702030302020204" pitchFamily="66" charset="0"/>
                <a:sym typeface="+mn-ea"/>
              </a:rPr>
              <a:t>）与语义（</a:t>
            </a:r>
            <a:r>
              <a:rPr lang="en-US" altLang="zh-CN" sz="2200" dirty="0">
                <a:latin typeface="Comic Sans MS" panose="030F0702030302020204" pitchFamily="66" charset="0"/>
                <a:sym typeface="+mn-ea"/>
              </a:rPr>
              <a:t>Semantics</a:t>
            </a:r>
            <a:r>
              <a:rPr lang="zh-CN" altLang="en-US" sz="2200" dirty="0">
                <a:latin typeface="Comic Sans MS" panose="030F0702030302020204" pitchFamily="66" charset="0"/>
                <a:sym typeface="+mn-ea"/>
              </a:rPr>
              <a:t>）的分离。</a:t>
            </a:r>
            <a:endParaRPr lang="en-US" altLang="zh-CN" sz="2200" dirty="0">
              <a:latin typeface="Comic Sans MS" panose="030F0702030302020204" pitchFamily="66" charset="0"/>
            </a:endParaRPr>
          </a:p>
          <a:p>
            <a:pPr lvl="1"/>
            <a:r>
              <a:rPr lang="zh-CN" altLang="en-US" sz="2200" dirty="0">
                <a:latin typeface="Comic Sans MS" panose="030F0702030302020204" pitchFamily="66" charset="0"/>
                <a:sym typeface="+mn-ea"/>
              </a:rPr>
              <a:t>语法：符号表达式的形式结构</a:t>
            </a:r>
            <a:endParaRPr lang="zh-CN" altLang="en-US" sz="2200" dirty="0">
              <a:latin typeface="Comic Sans MS" panose="030F0702030302020204" pitchFamily="66" charset="0"/>
            </a:endParaRPr>
          </a:p>
          <a:p>
            <a:pPr lvl="1"/>
            <a:r>
              <a:rPr lang="zh-CN" altLang="en-US" sz="2200" dirty="0">
                <a:latin typeface="Comic Sans MS" panose="030F0702030302020204" pitchFamily="66" charset="0"/>
                <a:sym typeface="+mn-ea"/>
              </a:rPr>
              <a:t>语义：符号和符号表达式的涵义</a:t>
            </a:r>
            <a:endParaRPr lang="en-US" altLang="zh-CN" sz="2200" dirty="0">
              <a:latin typeface="Comic Sans MS" panose="030F0702030302020204" pitchFamily="66" charset="0"/>
            </a:endParaRPr>
          </a:p>
          <a:p>
            <a:endParaRPr lang="zh-CN" altLang="en-US" sz="2200" dirty="0">
              <a:latin typeface="Comic Sans MS" panose="030F0702030302020204" pitchFamily="66" charset="0"/>
            </a:endParaRPr>
          </a:p>
          <a:p>
            <a:endParaRPr lang="zh-CN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FDC6-2101-43A4-8D63-D36F9858016E}" type="datetime1">
              <a:rPr lang="zh-CN" altLang="en-US" smtClean="0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55A8-80A8-4423-9E8E-DCF163C705BE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Comic Sans MS" panose="030F0702030302020204" pitchFamily="66" charset="0"/>
              </a:rPr>
              <a:t>符号逻辑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>
                <a:latin typeface="Comic Sans MS" panose="030F0702030302020204" pitchFamily="66" charset="0"/>
              </a:rPr>
              <a:t>自然语言表达人的思想与情感，</a:t>
            </a:r>
            <a:endParaRPr lang="en-US" altLang="zh-CN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altLang="zh-CN" dirty="0">
                <a:latin typeface="Comic Sans MS" panose="030F0702030302020204" pitchFamily="66" charset="0"/>
              </a:rPr>
              <a:t>    </a:t>
            </a:r>
            <a:r>
              <a:rPr lang="zh-CN" altLang="zh-CN" dirty="0">
                <a:latin typeface="Comic Sans MS" panose="030F0702030302020204" pitchFamily="66" charset="0"/>
              </a:rPr>
              <a:t>符号逻辑</a:t>
            </a:r>
            <a:r>
              <a:rPr lang="en-US" altLang="zh-CN" dirty="0">
                <a:latin typeface="Comic Sans MS" panose="030F0702030302020204" pitchFamily="66" charset="0"/>
              </a:rPr>
              <a:t> —— </a:t>
            </a:r>
            <a:r>
              <a:rPr lang="zh-CN" altLang="zh-CN" dirty="0">
                <a:latin typeface="Comic Sans MS" panose="030F0702030302020204" pitchFamily="66" charset="0"/>
              </a:rPr>
              <a:t>思想与推理的</a:t>
            </a:r>
            <a:r>
              <a:rPr lang="zh-CN" altLang="zh-CN" b="1" dirty="0">
                <a:solidFill>
                  <a:srgbClr val="00B050"/>
                </a:solidFill>
                <a:latin typeface="Comic Sans MS" panose="030F0702030302020204" pitchFamily="66" charset="0"/>
              </a:rPr>
              <a:t>形式语言</a:t>
            </a:r>
            <a:r>
              <a:rPr lang="zh-CN" altLang="zh-CN" dirty="0">
                <a:latin typeface="Comic Sans MS" panose="030F0702030302020204" pitchFamily="66" charset="0"/>
              </a:rPr>
              <a:t>。</a:t>
            </a:r>
            <a:endParaRPr lang="zh-CN" altLang="zh-CN" dirty="0">
              <a:latin typeface="Comic Sans MS" panose="030F0702030302020204" pitchFamily="66" charset="0"/>
            </a:endParaRPr>
          </a:p>
          <a:p>
            <a:pPr marL="457200" lvl="1" indent="457200">
              <a:buNone/>
            </a:pPr>
            <a:r>
              <a:rPr lang="zh-CN" altLang="zh-CN" dirty="0">
                <a:latin typeface="Comic Sans MS" panose="030F0702030302020204" pitchFamily="66" charset="0"/>
              </a:rPr>
              <a:t>符号构成公式，公式表示命题</a:t>
            </a:r>
            <a:r>
              <a:rPr lang="en-US" altLang="zh-CN" dirty="0">
                <a:latin typeface="Comic Sans MS" panose="030F0702030302020204" pitchFamily="66" charset="0"/>
              </a:rPr>
              <a:t>……</a:t>
            </a:r>
            <a:endParaRPr lang="en-US" altLang="zh-CN" sz="2200" dirty="0">
              <a:latin typeface="Comic Sans MS" panose="030F0702030302020204" pitchFamily="66" charset="0"/>
            </a:endParaRPr>
          </a:p>
          <a:p>
            <a:endParaRPr lang="zh-CN" altLang="en-US" sz="2200" dirty="0">
              <a:latin typeface="Comic Sans MS" panose="030F0702030302020204" pitchFamily="66" charset="0"/>
            </a:endParaRPr>
          </a:p>
          <a:p>
            <a:r>
              <a:rPr lang="zh-CN" altLang="en-US" sz="2200" dirty="0">
                <a:latin typeface="Comic Sans MS" panose="030F0702030302020204" pitchFamily="66" charset="0"/>
                <a:sym typeface="+mn-ea"/>
              </a:rPr>
              <a:t>语法（</a:t>
            </a:r>
            <a:r>
              <a:rPr lang="en-US" altLang="zh-CN" sz="2200" dirty="0">
                <a:latin typeface="Comic Sans MS" panose="030F0702030302020204" pitchFamily="66" charset="0"/>
                <a:sym typeface="+mn-ea"/>
              </a:rPr>
              <a:t>Syntax</a:t>
            </a:r>
            <a:r>
              <a:rPr lang="zh-CN" altLang="en-US" sz="2200" dirty="0">
                <a:latin typeface="Comic Sans MS" panose="030F0702030302020204" pitchFamily="66" charset="0"/>
                <a:sym typeface="+mn-ea"/>
              </a:rPr>
              <a:t>）与语义（</a:t>
            </a:r>
            <a:r>
              <a:rPr lang="en-US" altLang="zh-CN" sz="2200" dirty="0">
                <a:latin typeface="Comic Sans MS" panose="030F0702030302020204" pitchFamily="66" charset="0"/>
                <a:sym typeface="+mn-ea"/>
              </a:rPr>
              <a:t>Semantics</a:t>
            </a:r>
            <a:r>
              <a:rPr lang="zh-CN" altLang="en-US" sz="2200" dirty="0">
                <a:latin typeface="Comic Sans MS" panose="030F0702030302020204" pitchFamily="66" charset="0"/>
                <a:sym typeface="+mn-ea"/>
              </a:rPr>
              <a:t>）的分离。</a:t>
            </a:r>
            <a:endParaRPr lang="en-US" altLang="zh-CN" sz="2200" dirty="0">
              <a:latin typeface="Comic Sans MS" panose="030F0702030302020204" pitchFamily="66" charset="0"/>
            </a:endParaRPr>
          </a:p>
          <a:p>
            <a:pPr lvl="1"/>
            <a:r>
              <a:rPr lang="zh-CN" altLang="en-US" sz="2200" dirty="0">
                <a:latin typeface="Comic Sans MS" panose="030F0702030302020204" pitchFamily="66" charset="0"/>
                <a:sym typeface="+mn-ea"/>
              </a:rPr>
              <a:t>语法：符号表达式的形式结构</a:t>
            </a:r>
            <a:endParaRPr lang="zh-CN" altLang="en-US" sz="2200" dirty="0">
              <a:latin typeface="Comic Sans MS" panose="030F0702030302020204" pitchFamily="66" charset="0"/>
            </a:endParaRPr>
          </a:p>
          <a:p>
            <a:pPr lvl="1"/>
            <a:r>
              <a:rPr lang="zh-CN" altLang="en-US" sz="2200" dirty="0">
                <a:latin typeface="Comic Sans MS" panose="030F0702030302020204" pitchFamily="66" charset="0"/>
                <a:sym typeface="+mn-ea"/>
              </a:rPr>
              <a:t>语义：符号和符号表达式的涵义</a:t>
            </a:r>
            <a:endParaRPr lang="en-US" altLang="zh-CN" sz="2200" dirty="0">
              <a:latin typeface="Comic Sans MS" panose="030F0702030302020204" pitchFamily="66" charset="0"/>
            </a:endParaRPr>
          </a:p>
          <a:p>
            <a:endParaRPr lang="zh-CN" altLang="en-US" sz="2200" dirty="0">
              <a:latin typeface="Comic Sans MS" panose="030F0702030302020204" pitchFamily="66" charset="0"/>
            </a:endParaRPr>
          </a:p>
          <a:p>
            <a:r>
              <a:rPr lang="zh-CN" altLang="en-US" sz="2200" dirty="0">
                <a:latin typeface="Comic Sans MS" panose="030F0702030302020204" pitchFamily="66" charset="0"/>
                <a:sym typeface="+mn-ea"/>
              </a:rPr>
              <a:t>自然语言中命题的逻辑形式可以做到精确，但是不如形式语言方便</a:t>
            </a:r>
            <a:endParaRPr lang="zh-CN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FDC6-2101-43A4-8D63-D36F9858016E}" type="datetime1">
              <a:rPr lang="zh-CN" altLang="en-US" smtClean="0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55A8-80A8-4423-9E8E-DCF163C705BE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什么是数理逻辑？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用数学的方法研究逻辑问题的学科</a:t>
            </a:r>
            <a:endParaRPr lang="zh-CN" altLang="en-US"/>
          </a:p>
          <a:p>
            <a:pPr lvl="1"/>
            <a:r>
              <a:rPr lang="zh-CN" altLang="en-US"/>
              <a:t>研究如何正确的推理（推理方法、语言）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传统上，数学不把推理方法和语言作为研究的对象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课程信息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葛存菁</a:t>
            </a:r>
            <a:r>
              <a:rPr lang="en-US" altLang="zh-CN"/>
              <a:t> (gecunjing@nju.edu.cn)</a:t>
            </a:r>
            <a:endParaRPr lang="en-US" altLang="zh-CN"/>
          </a:p>
          <a:p>
            <a:r>
              <a:rPr lang="zh-CN" altLang="en-US"/>
              <a:t>王烨阳</a:t>
            </a:r>
            <a:r>
              <a:rPr lang="zh-CN" altLang="en-US">
                <a:sym typeface="+mn-ea"/>
              </a:rPr>
              <a:t>（助教</a:t>
            </a:r>
            <a:r>
              <a:rPr lang="en-US" altLang="zh-CN">
                <a:sym typeface="+mn-ea"/>
              </a:rPr>
              <a:t> 502024370036@smail.nju.edu.cn</a:t>
            </a:r>
            <a:r>
              <a:rPr lang="zh-CN" altLang="en-US">
                <a:sym typeface="+mn-ea"/>
              </a:rPr>
              <a:t>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课件和作业链接</a:t>
            </a:r>
            <a:endParaRPr lang="zh-CN" altLang="en-US"/>
          </a:p>
          <a:p>
            <a:pPr lvl="1"/>
            <a:r>
              <a:rPr lang="en-US" altLang="zh-CN"/>
              <a:t>https://gecunjing.github.io/Logic/2025/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现代逻辑</a:t>
            </a:r>
            <a:r>
              <a:rPr lang="en-US" altLang="zh-CN" dirty="0"/>
              <a:t>-</a:t>
            </a:r>
            <a:r>
              <a:rPr lang="zh-CN" altLang="en-US" dirty="0"/>
              <a:t>萌芽时代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6172200" cy="4876800"/>
          </a:xfrm>
        </p:spPr>
        <p:txBody>
          <a:bodyPr/>
          <a:lstStyle/>
          <a:p>
            <a:r>
              <a:rPr lang="zh-CN" altLang="en-US" sz="2000" dirty="0">
                <a:latin typeface="Comic Sans MS" panose="030F0702030302020204" pitchFamily="66" charset="0"/>
              </a:rPr>
              <a:t>  </a:t>
            </a:r>
            <a:r>
              <a:rPr lang="en-US" altLang="zh-CN" sz="2000" i="1" dirty="0">
                <a:latin typeface="Comic Sans MS" panose="030F0702030302020204" pitchFamily="66" charset="0"/>
              </a:rPr>
              <a:t>The only way to rectify our reasoning is to make them as tangible as those of the Mathematicians, so that we can find our error at a glance, and when there are disputes among persons, we can simply say: Let us calculate , without further ado, to see who is right.</a:t>
            </a:r>
            <a:r>
              <a:rPr lang="en-US" altLang="zh-CN" sz="2000" dirty="0">
                <a:latin typeface="Comic Sans MS" panose="030F0702030302020204" pitchFamily="66" charset="0"/>
              </a:rPr>
              <a:t>     </a:t>
            </a:r>
            <a:endParaRPr lang="en-US" altLang="zh-CN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altLang="zh-CN" dirty="0">
                <a:latin typeface="Comic Sans MS" panose="030F0702030302020204" pitchFamily="66" charset="0"/>
              </a:rPr>
              <a:t> </a:t>
            </a:r>
            <a:r>
              <a:rPr lang="en-US" altLang="zh-CN" sz="1800" dirty="0">
                <a:latin typeface="Comic Sans MS" panose="030F0702030302020204" pitchFamily="66" charset="0"/>
              </a:rPr>
              <a:t>-- G. W. Leibniz, The Art of Discovery(1685)</a:t>
            </a:r>
            <a:endParaRPr lang="en-US" altLang="zh-CN" sz="1800" dirty="0">
              <a:latin typeface="Comic Sans MS" panose="030F0702030302020204" pitchFamily="66" charset="0"/>
            </a:endParaRPr>
          </a:p>
          <a:p>
            <a:endParaRPr lang="en-US" altLang="zh-CN" sz="1800" dirty="0">
              <a:latin typeface="Comic Sans MS" panose="030F0702030302020204" pitchFamily="66" charset="0"/>
            </a:endParaRPr>
          </a:p>
          <a:p>
            <a:r>
              <a:rPr lang="zh-CN" altLang="en-US" dirty="0">
                <a:latin typeface="Comic Sans MS" panose="030F0702030302020204" pitchFamily="66" charset="0"/>
              </a:rPr>
              <a:t>通用语言</a:t>
            </a:r>
            <a:r>
              <a:rPr lang="en-US" altLang="zh-CN" dirty="0">
                <a:latin typeface="Comic Sans MS" panose="030F0702030302020204" pitchFamily="66" charset="0"/>
              </a:rPr>
              <a:t>&amp;</a:t>
            </a:r>
            <a:r>
              <a:rPr lang="zh-CN" altLang="en-US" dirty="0">
                <a:latin typeface="Comic Sans MS" panose="030F0702030302020204" pitchFamily="66" charset="0"/>
              </a:rPr>
              <a:t>通用数学</a:t>
            </a:r>
            <a:endParaRPr lang="zh-CN" altLang="en-US" dirty="0">
              <a:latin typeface="Comic Sans MS" panose="030F0702030302020204" pitchFamily="66" charset="0"/>
            </a:endParaRP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FDC6-2101-43A4-8D63-D36F9858016E}" type="datetime1">
              <a:rPr lang="zh-CN" altLang="en-US" smtClean="0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55A8-80A8-4423-9E8E-DCF163C705BE}" type="slidenum">
              <a:rPr lang="en-US" altLang="zh-CN" smtClean="0"/>
            </a:fld>
            <a:endParaRPr lang="en-US" altLang="zh-C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95400"/>
            <a:ext cx="2414587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现代逻辑</a:t>
            </a:r>
            <a:r>
              <a:rPr lang="en-US" altLang="zh-CN" dirty="0"/>
              <a:t>-</a:t>
            </a:r>
            <a:r>
              <a:rPr lang="zh-CN" altLang="en-US" dirty="0"/>
              <a:t>代数时代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6019800" cy="4876800"/>
          </a:xfrm>
        </p:spPr>
        <p:txBody>
          <a:bodyPr/>
          <a:lstStyle/>
          <a:p>
            <a:r>
              <a:rPr lang="zh-CN" altLang="en-US" dirty="0">
                <a:latin typeface="Comic Sans MS" panose="030F0702030302020204" pitchFamily="66" charset="0"/>
              </a:rPr>
              <a:t>建立人类思维的代数规律的系统，</a:t>
            </a:r>
            <a:r>
              <a:rPr lang="en-US" altLang="zh-CN" dirty="0" err="1">
                <a:latin typeface="Comic Sans MS" panose="030F0702030302020204" pitchFamily="66" charset="0"/>
              </a:rPr>
              <a:t>boolean</a:t>
            </a:r>
            <a:r>
              <a:rPr lang="en-US" altLang="zh-CN" dirty="0">
                <a:latin typeface="Comic Sans MS" panose="030F0702030302020204" pitchFamily="66" charset="0"/>
              </a:rPr>
              <a:t> algebra</a:t>
            </a:r>
            <a:r>
              <a:rPr lang="zh-CN" altLang="en-US" dirty="0">
                <a:latin typeface="Comic Sans MS" panose="030F0702030302020204" pitchFamily="66" charset="0"/>
              </a:rPr>
              <a:t>。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FDC6-2101-43A4-8D63-D36F9858016E}" type="datetime1">
              <a:rPr lang="zh-CN" altLang="en-US" smtClean="0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55A8-80A8-4423-9E8E-DCF163C705BE}" type="slidenum">
              <a:rPr lang="en-US" altLang="zh-CN" smtClean="0"/>
            </a:fld>
            <a:endParaRPr lang="en-US" altLang="zh-C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673" y="1371600"/>
            <a:ext cx="20955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6378099" y="4419600"/>
            <a:ext cx="2736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dirty="0" err="1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</a:rPr>
              <a:t>G.Boole</a:t>
            </a:r>
            <a:r>
              <a:rPr lang="zh-CN" altLang="en-US" sz="1800" dirty="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</a:rPr>
              <a:t>（</a:t>
            </a:r>
            <a:r>
              <a:rPr lang="en-US" altLang="zh-CN" sz="1800" dirty="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</a:rPr>
              <a:t>1815—1864</a:t>
            </a:r>
            <a:r>
              <a:rPr lang="zh-CN" altLang="en-US" sz="1800" dirty="0">
                <a:solidFill>
                  <a:srgbClr val="000000"/>
                </a:solidFill>
                <a:latin typeface="Arial" panose="020B0604020202020204"/>
                <a:ea typeface="黑体" panose="02010609060101010101" pitchFamily="49" charset="-122"/>
              </a:rPr>
              <a:t>）</a:t>
            </a:r>
            <a:endParaRPr lang="zh-CN" altLang="en-US" sz="16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47841"/>
            <a:ext cx="46196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现代逻辑</a:t>
            </a:r>
            <a:r>
              <a:rPr lang="en-US" altLang="zh-CN" dirty="0"/>
              <a:t>-</a:t>
            </a:r>
            <a:r>
              <a:rPr lang="zh-CN" altLang="en-US" dirty="0"/>
              <a:t>逻辑主义时代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198" y="1219200"/>
            <a:ext cx="6629401" cy="5257800"/>
          </a:xfrm>
        </p:spPr>
        <p:txBody>
          <a:bodyPr/>
          <a:lstStyle/>
          <a:p>
            <a:r>
              <a:rPr lang="en-US" altLang="zh-CN" sz="2000" dirty="0" err="1">
                <a:latin typeface="Comic Sans MS" panose="030F0702030302020204" pitchFamily="66" charset="0"/>
              </a:rPr>
              <a:t>Gottlob</a:t>
            </a:r>
            <a:r>
              <a:rPr lang="en-US" altLang="zh-CN" sz="2000" dirty="0">
                <a:latin typeface="Comic Sans MS" panose="030F0702030302020204" pitchFamily="66" charset="0"/>
              </a:rPr>
              <a:t> </a:t>
            </a:r>
            <a:r>
              <a:rPr lang="en-US" altLang="zh-CN" sz="2000" dirty="0" err="1">
                <a:latin typeface="Comic Sans MS" panose="030F0702030302020204" pitchFamily="66" charset="0"/>
              </a:rPr>
              <a:t>Frege</a:t>
            </a:r>
            <a:r>
              <a:rPr lang="zh-CN" altLang="en-US" sz="2000" dirty="0">
                <a:latin typeface="Comic Sans MS" panose="030F0702030302020204" pitchFamily="66" charset="0"/>
              </a:rPr>
              <a:t>（</a:t>
            </a:r>
            <a:r>
              <a:rPr lang="en-US" altLang="zh-CN" sz="2000" dirty="0">
                <a:latin typeface="Comic Sans MS" panose="030F0702030302020204" pitchFamily="66" charset="0"/>
              </a:rPr>
              <a:t>1848—1925</a:t>
            </a:r>
            <a:r>
              <a:rPr lang="zh-CN" altLang="en-US" sz="2000" dirty="0">
                <a:latin typeface="Comic Sans MS" panose="030F0702030302020204" pitchFamily="66" charset="0"/>
              </a:rPr>
              <a:t>）</a:t>
            </a:r>
            <a:r>
              <a:rPr lang="en-US" altLang="zh-CN" sz="2000" dirty="0">
                <a:latin typeface="Comic Sans MS" panose="030F0702030302020204" pitchFamily="66" charset="0"/>
              </a:rPr>
              <a:t>1879</a:t>
            </a:r>
            <a:r>
              <a:rPr lang="zh-CN" altLang="en-US" sz="2000" dirty="0">
                <a:latin typeface="Comic Sans MS" panose="030F0702030302020204" pitchFamily="66" charset="0"/>
              </a:rPr>
              <a:t>出版</a:t>
            </a:r>
            <a:r>
              <a:rPr lang="en-US" altLang="zh-CN" sz="2000" dirty="0" err="1">
                <a:latin typeface="Comic Sans MS" panose="030F0702030302020204" pitchFamily="66" charset="0"/>
              </a:rPr>
              <a:t>Begriffsschrift</a:t>
            </a:r>
            <a:r>
              <a:rPr lang="zh-CN" altLang="en-US" sz="2000" dirty="0">
                <a:latin typeface="Comic Sans MS" panose="030F0702030302020204" pitchFamily="66" charset="0"/>
              </a:rPr>
              <a:t>（概念文字），严格建立人类第一个人工的形式语言</a:t>
            </a:r>
            <a:r>
              <a:rPr lang="en-US" altLang="zh-CN" sz="2000" dirty="0">
                <a:latin typeface="Comic Sans MS" panose="030F0702030302020204" pitchFamily="66" charset="0"/>
              </a:rPr>
              <a:t>PK</a:t>
            </a:r>
            <a:r>
              <a:rPr lang="zh-CN" altLang="en-US" sz="2000" dirty="0">
                <a:latin typeface="Comic Sans MS" panose="030F0702030302020204" pitchFamily="66" charset="0"/>
              </a:rPr>
              <a:t>。</a:t>
            </a:r>
            <a:endParaRPr lang="zh-CN" altLang="en-US" sz="2000" dirty="0">
              <a:latin typeface="Comic Sans MS" panose="030F0702030302020204" pitchFamily="66" charset="0"/>
            </a:endParaRPr>
          </a:p>
          <a:p>
            <a:pPr>
              <a:spcBef>
                <a:spcPts val="1800"/>
              </a:spcBef>
            </a:pPr>
            <a:r>
              <a:rPr lang="en-US" altLang="zh-CN" sz="2000" dirty="0">
                <a:latin typeface="Comic Sans MS" panose="030F0702030302020204" pitchFamily="66" charset="0"/>
              </a:rPr>
              <a:t>Giuseppe </a:t>
            </a:r>
            <a:r>
              <a:rPr lang="en-US" altLang="zh-CN" sz="2000" dirty="0" err="1">
                <a:latin typeface="Comic Sans MS" panose="030F0702030302020204" pitchFamily="66" charset="0"/>
              </a:rPr>
              <a:t>Peano</a:t>
            </a:r>
            <a:r>
              <a:rPr lang="zh-CN" altLang="en-US" sz="2000" dirty="0">
                <a:latin typeface="Comic Sans MS" panose="030F0702030302020204" pitchFamily="66" charset="0"/>
              </a:rPr>
              <a:t>（</a:t>
            </a:r>
            <a:r>
              <a:rPr lang="en-US" altLang="zh-CN" sz="2000" dirty="0">
                <a:latin typeface="Comic Sans MS" panose="030F0702030302020204" pitchFamily="66" charset="0"/>
              </a:rPr>
              <a:t>1858—1932</a:t>
            </a:r>
            <a:r>
              <a:rPr lang="zh-CN" altLang="en-US" sz="2000" dirty="0">
                <a:latin typeface="Comic Sans MS" panose="030F0702030302020204" pitchFamily="66" charset="0"/>
              </a:rPr>
              <a:t>）建立算术的形式语言</a:t>
            </a:r>
            <a:r>
              <a:rPr lang="en-US" altLang="zh-CN" sz="2000" dirty="0">
                <a:latin typeface="Comic Sans MS" panose="030F0702030302020204" pitchFamily="66" charset="0"/>
              </a:rPr>
              <a:t>PA</a:t>
            </a:r>
            <a:r>
              <a:rPr lang="zh-CN" altLang="en-US" sz="2000" dirty="0">
                <a:latin typeface="Comic Sans MS" panose="030F0702030302020204" pitchFamily="66" charset="0"/>
              </a:rPr>
              <a:t>（</a:t>
            </a:r>
            <a:r>
              <a:rPr lang="en-US" altLang="zh-CN" sz="2000" dirty="0" err="1">
                <a:latin typeface="Comic Sans MS" panose="030F0702030302020204" pitchFamily="66" charset="0"/>
              </a:rPr>
              <a:t>Peano’s</a:t>
            </a:r>
            <a:r>
              <a:rPr lang="en-US" altLang="zh-CN" sz="2000" dirty="0">
                <a:latin typeface="Comic Sans MS" panose="030F0702030302020204" pitchFamily="66" charset="0"/>
              </a:rPr>
              <a:t> </a:t>
            </a:r>
            <a:r>
              <a:rPr lang="en-US" altLang="zh-CN" sz="2000" dirty="0" err="1">
                <a:latin typeface="Comic Sans MS" panose="030F0702030302020204" pitchFamily="66" charset="0"/>
              </a:rPr>
              <a:t>Arithmatic</a:t>
            </a:r>
            <a:r>
              <a:rPr lang="zh-CN" altLang="en-US" sz="2000" dirty="0">
                <a:latin typeface="Comic Sans MS" panose="030F0702030302020204" pitchFamily="66" charset="0"/>
              </a:rPr>
              <a:t>）</a:t>
            </a:r>
            <a:endParaRPr lang="zh-CN" altLang="en-US" sz="2000" dirty="0">
              <a:latin typeface="Comic Sans MS" panose="030F0702030302020204" pitchFamily="66" charset="0"/>
            </a:endParaRPr>
          </a:p>
          <a:p>
            <a:pPr>
              <a:spcBef>
                <a:spcPts val="1800"/>
              </a:spcBef>
            </a:pPr>
            <a:r>
              <a:rPr lang="en-US" altLang="zh-CN" sz="2000" dirty="0">
                <a:latin typeface="Comic Sans MS" panose="030F0702030302020204" pitchFamily="66" charset="0"/>
              </a:rPr>
              <a:t>Georg Cantor</a:t>
            </a:r>
            <a:r>
              <a:rPr lang="zh-CN" altLang="en-US" sz="2000" dirty="0">
                <a:latin typeface="Comic Sans MS" panose="030F0702030302020204" pitchFamily="66" charset="0"/>
              </a:rPr>
              <a:t>（</a:t>
            </a:r>
            <a:r>
              <a:rPr lang="en-US" altLang="zh-CN" sz="2000" dirty="0">
                <a:latin typeface="Comic Sans MS" panose="030F0702030302020204" pitchFamily="66" charset="0"/>
              </a:rPr>
              <a:t>1845—1918</a:t>
            </a:r>
            <a:r>
              <a:rPr lang="zh-CN" altLang="en-US" sz="2000" dirty="0">
                <a:latin typeface="Comic Sans MS" panose="030F0702030302020204" pitchFamily="66" charset="0"/>
              </a:rPr>
              <a:t>）建立</a:t>
            </a:r>
            <a:r>
              <a:rPr lang="en-US" altLang="zh-CN" sz="2000" dirty="0">
                <a:latin typeface="Comic Sans MS" panose="030F0702030302020204" pitchFamily="66" charset="0"/>
              </a:rPr>
              <a:t>Set Theory</a:t>
            </a:r>
            <a:r>
              <a:rPr lang="zh-CN" altLang="en-US" sz="2000" dirty="0">
                <a:latin typeface="Comic Sans MS" panose="030F0702030302020204" pitchFamily="66" charset="0"/>
              </a:rPr>
              <a:t>，表达整个数学的形式语言</a:t>
            </a:r>
            <a:endParaRPr lang="en-US" altLang="zh-CN" sz="2000" dirty="0">
              <a:latin typeface="Comic Sans MS" panose="030F0702030302020204" pitchFamily="66" charset="0"/>
            </a:endParaRPr>
          </a:p>
          <a:p>
            <a:pPr>
              <a:spcBef>
                <a:spcPts val="1800"/>
              </a:spcBef>
            </a:pPr>
            <a:r>
              <a:rPr lang="en-US" altLang="zh-CN" sz="2000" dirty="0">
                <a:latin typeface="Comic Sans MS" panose="030F0702030302020204" pitchFamily="66" charset="0"/>
              </a:rPr>
              <a:t>Ernst </a:t>
            </a:r>
            <a:r>
              <a:rPr lang="en-US" altLang="zh-CN" sz="2000" dirty="0" err="1">
                <a:latin typeface="Comic Sans MS" panose="030F0702030302020204" pitchFamily="66" charset="0"/>
              </a:rPr>
              <a:t>Zermelo</a:t>
            </a:r>
            <a:r>
              <a:rPr lang="en-US" altLang="zh-CN" sz="2000" dirty="0">
                <a:latin typeface="Comic Sans MS" panose="030F0702030302020204" pitchFamily="66" charset="0"/>
              </a:rPr>
              <a:t>(1871-1953) </a:t>
            </a:r>
            <a:r>
              <a:rPr lang="zh-CN" altLang="en-US" sz="2000" dirty="0">
                <a:latin typeface="Comic Sans MS" panose="030F0702030302020204" pitchFamily="66" charset="0"/>
              </a:rPr>
              <a:t>创立第一个</a:t>
            </a:r>
            <a:r>
              <a:rPr lang="en-US" altLang="zh-CN" sz="2000" dirty="0">
                <a:latin typeface="Comic Sans MS" panose="030F0702030302020204" pitchFamily="66" charset="0"/>
              </a:rPr>
              <a:t>Axiomatic Set Theory</a:t>
            </a:r>
            <a:r>
              <a:rPr lang="zh-CN" altLang="en-US" sz="2000" dirty="0">
                <a:latin typeface="Comic Sans MS" panose="030F0702030302020204" pitchFamily="66" charset="0"/>
              </a:rPr>
              <a:t>。</a:t>
            </a:r>
            <a:endParaRPr lang="zh-CN" altLang="en-US" sz="2000" dirty="0">
              <a:latin typeface="Comic Sans MS" panose="030F0702030302020204" pitchFamily="66" charset="0"/>
            </a:endParaRPr>
          </a:p>
          <a:p>
            <a:pPr>
              <a:spcBef>
                <a:spcPts val="1800"/>
              </a:spcBef>
            </a:pPr>
            <a:r>
              <a:rPr lang="en-US" altLang="zh-CN" sz="2000" dirty="0">
                <a:latin typeface="Comic Sans MS" panose="030F0702030302020204" pitchFamily="66" charset="0"/>
              </a:rPr>
              <a:t>Bertrand  Russell</a:t>
            </a:r>
            <a:r>
              <a:rPr lang="zh-CN" altLang="en-US" sz="2000" dirty="0">
                <a:latin typeface="Comic Sans MS" panose="030F0702030302020204" pitchFamily="66" charset="0"/>
              </a:rPr>
              <a:t>（</a:t>
            </a:r>
            <a:r>
              <a:rPr lang="en-US" altLang="zh-CN" sz="2000" dirty="0">
                <a:latin typeface="Comic Sans MS" panose="030F0702030302020204" pitchFamily="66" charset="0"/>
              </a:rPr>
              <a:t>1872—1970</a:t>
            </a:r>
            <a:r>
              <a:rPr lang="zh-CN" altLang="en-US" sz="2000" dirty="0">
                <a:latin typeface="Comic Sans MS" panose="030F0702030302020204" pitchFamily="66" charset="0"/>
              </a:rPr>
              <a:t>）与他老师</a:t>
            </a:r>
            <a:r>
              <a:rPr lang="en-US" altLang="zh-CN" sz="2000" dirty="0">
                <a:latin typeface="Comic Sans MS" panose="030F0702030302020204" pitchFamily="66" charset="0"/>
              </a:rPr>
              <a:t>Whitehead</a:t>
            </a:r>
            <a:r>
              <a:rPr lang="zh-CN" altLang="en-US" sz="2000" dirty="0">
                <a:latin typeface="Comic Sans MS" panose="030F0702030302020204" pitchFamily="66" charset="0"/>
              </a:rPr>
              <a:t>合著</a:t>
            </a:r>
            <a:r>
              <a:rPr lang="en-US" altLang="zh-CN" sz="2000" dirty="0">
                <a:latin typeface="Comic Sans MS" panose="030F0702030302020204" pitchFamily="66" charset="0"/>
              </a:rPr>
              <a:t>Principia </a:t>
            </a:r>
            <a:r>
              <a:rPr lang="en-US" altLang="zh-CN" sz="2000" dirty="0" err="1">
                <a:latin typeface="Comic Sans MS" panose="030F0702030302020204" pitchFamily="66" charset="0"/>
              </a:rPr>
              <a:t>Mathematica</a:t>
            </a:r>
            <a:r>
              <a:rPr lang="zh-CN" altLang="en-US" sz="2000" dirty="0">
                <a:latin typeface="Comic Sans MS" panose="030F0702030302020204" pitchFamily="66" charset="0"/>
              </a:rPr>
              <a:t>（</a:t>
            </a:r>
            <a:r>
              <a:rPr lang="en-US" altLang="zh-CN" sz="2000" dirty="0">
                <a:latin typeface="Comic Sans MS" panose="030F0702030302020204" pitchFamily="66" charset="0"/>
              </a:rPr>
              <a:t>3</a:t>
            </a:r>
            <a:r>
              <a:rPr lang="zh-CN" altLang="en-US" sz="2000" dirty="0">
                <a:latin typeface="Comic Sans MS" panose="030F0702030302020204" pitchFamily="66" charset="0"/>
              </a:rPr>
              <a:t>卷）</a:t>
            </a:r>
            <a:endParaRPr lang="en-US" altLang="zh-CN" sz="2000" dirty="0">
              <a:latin typeface="Comic Sans MS" panose="030F0702030302020204" pitchFamily="66" charset="0"/>
            </a:endParaRPr>
          </a:p>
          <a:p>
            <a:pPr lvl="1">
              <a:spcBef>
                <a:spcPts val="600"/>
              </a:spcBef>
            </a:pPr>
            <a:r>
              <a:rPr lang="en-US" altLang="zh-CN" sz="1600" dirty="0">
                <a:latin typeface="Comic Sans MS" panose="030F0702030302020204" pitchFamily="66" charset="0"/>
              </a:rPr>
              <a:t>Russell’s Paradox</a:t>
            </a:r>
            <a:r>
              <a:rPr lang="zh-CN" altLang="en-US" sz="1600" dirty="0">
                <a:latin typeface="Comic Sans MS" panose="030F0702030302020204" pitchFamily="66" charset="0"/>
              </a:rPr>
              <a:t>曾使整个数学基础为之震动</a:t>
            </a:r>
            <a:r>
              <a:rPr lang="en-US" altLang="zh-CN" sz="1600" dirty="0">
                <a:latin typeface="Comic Sans MS" panose="030F0702030302020204" pitchFamily="66" charset="0"/>
              </a:rPr>
              <a:t>…</a:t>
            </a:r>
            <a:endParaRPr lang="zh-CN" altLang="en-US" sz="1600" dirty="0">
              <a:latin typeface="Comic Sans MS" panose="030F0702030302020204" pitchFamily="66" charset="0"/>
            </a:endParaRP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FDC6-2101-43A4-8D63-D36F9858016E}" type="datetime1">
              <a:rPr lang="zh-CN" altLang="en-US" smtClean="0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55A8-80A8-4423-9E8E-DCF163C705BE}" type="slidenum">
              <a:rPr lang="en-US" altLang="zh-CN" smtClean="0"/>
            </a:fld>
            <a:endParaRPr lang="en-US" altLang="zh-C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280" y="3968463"/>
            <a:ext cx="795839" cy="109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554" y="1052945"/>
            <a:ext cx="114137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613" y="2133600"/>
            <a:ext cx="839558" cy="106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243" y="3030875"/>
            <a:ext cx="762000" cy="99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图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392" y="5013233"/>
            <a:ext cx="949813" cy="118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罗素悖论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一位理发师：</a:t>
            </a:r>
            <a:r>
              <a:rPr lang="en-US" altLang="zh-CN"/>
              <a:t>“</a:t>
            </a:r>
            <a:r>
              <a:rPr lang="zh-CN" altLang="en-US"/>
              <a:t>我给所有不给自己刮胡子的人刮胡子，也只给这些人刮胡子。</a:t>
            </a:r>
            <a:r>
              <a:rPr lang="en-US" altLang="zh-CN"/>
              <a:t>”</a:t>
            </a:r>
            <a:endParaRPr lang="en-US" altLang="zh-CN"/>
          </a:p>
          <a:p>
            <a:r>
              <a:rPr lang="zh-CN" altLang="en-US"/>
              <a:t>那么，他能不能给自己刮胡子呢？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罗素悖论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r>
                  <a:rPr lang="zh-CN" altLang="en-US"/>
                  <a:t>一位理发师：</a:t>
                </a:r>
                <a:r>
                  <a:rPr lang="en-US" altLang="zh-CN"/>
                  <a:t>“</a:t>
                </a:r>
                <a:r>
                  <a:rPr lang="zh-CN" altLang="en-US"/>
                  <a:t>我给所有不给自己刮胡子的人刮胡子，也只给这些人刮胡子。</a:t>
                </a:r>
                <a:r>
                  <a:rPr lang="en-US" altLang="zh-CN"/>
                  <a:t>”</a:t>
                </a:r>
                <a:endParaRPr lang="en-US" altLang="zh-CN"/>
              </a:p>
              <a:p>
                <a:r>
                  <a:rPr lang="zh-CN" altLang="en-US"/>
                  <a:t>那么，他能不能给自己刮胡子呢？</a:t>
                </a:r>
                <a:endParaRPr lang="en-US" altLang="zh-CN"/>
              </a:p>
              <a:p>
                <a:endParaRPr lang="en-US" altLang="zh-CN"/>
              </a:p>
              <a:p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将所有不包含自身元素的集合构成一个集合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S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，即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𝑋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: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𝑋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𝑋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，那么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S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是否属于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S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呢？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lvl="1"/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要么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，要么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，但此处无论怎样都存在矛盾。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现代逻辑</a:t>
            </a:r>
            <a:r>
              <a:rPr lang="en-US" altLang="zh-CN" dirty="0"/>
              <a:t>-</a:t>
            </a:r>
            <a:r>
              <a:rPr lang="zh-CN" altLang="en-US" dirty="0"/>
              <a:t>逻辑主义时代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198" y="1219200"/>
            <a:ext cx="6629401" cy="5257800"/>
          </a:xfrm>
        </p:spPr>
        <p:txBody>
          <a:bodyPr/>
          <a:lstStyle/>
          <a:p>
            <a:r>
              <a:rPr lang="en-US" altLang="zh-CN" sz="2000" dirty="0" err="1">
                <a:latin typeface="Comic Sans MS" panose="030F0702030302020204" pitchFamily="66" charset="0"/>
              </a:rPr>
              <a:t>Gottlob</a:t>
            </a:r>
            <a:r>
              <a:rPr lang="en-US" altLang="zh-CN" sz="2000" dirty="0">
                <a:latin typeface="Comic Sans MS" panose="030F0702030302020204" pitchFamily="66" charset="0"/>
              </a:rPr>
              <a:t> </a:t>
            </a:r>
            <a:r>
              <a:rPr lang="en-US" altLang="zh-CN" sz="2000" dirty="0" err="1">
                <a:latin typeface="Comic Sans MS" panose="030F0702030302020204" pitchFamily="66" charset="0"/>
              </a:rPr>
              <a:t>Frege</a:t>
            </a:r>
            <a:r>
              <a:rPr lang="zh-CN" altLang="en-US" sz="2000" dirty="0">
                <a:latin typeface="Comic Sans MS" panose="030F0702030302020204" pitchFamily="66" charset="0"/>
              </a:rPr>
              <a:t>（</a:t>
            </a:r>
            <a:r>
              <a:rPr lang="en-US" altLang="zh-CN" sz="2000" dirty="0">
                <a:latin typeface="Comic Sans MS" panose="030F0702030302020204" pitchFamily="66" charset="0"/>
              </a:rPr>
              <a:t>1848—1925</a:t>
            </a:r>
            <a:r>
              <a:rPr lang="zh-CN" altLang="en-US" sz="2000" dirty="0">
                <a:latin typeface="Comic Sans MS" panose="030F0702030302020204" pitchFamily="66" charset="0"/>
              </a:rPr>
              <a:t>）</a:t>
            </a:r>
            <a:r>
              <a:rPr lang="en-US" altLang="zh-CN" sz="2000" dirty="0">
                <a:latin typeface="Comic Sans MS" panose="030F0702030302020204" pitchFamily="66" charset="0"/>
              </a:rPr>
              <a:t>1879</a:t>
            </a:r>
            <a:r>
              <a:rPr lang="zh-CN" altLang="en-US" sz="2000" dirty="0">
                <a:latin typeface="Comic Sans MS" panose="030F0702030302020204" pitchFamily="66" charset="0"/>
              </a:rPr>
              <a:t>出版</a:t>
            </a:r>
            <a:r>
              <a:rPr lang="en-US" altLang="zh-CN" sz="2000" dirty="0" err="1">
                <a:latin typeface="Comic Sans MS" panose="030F0702030302020204" pitchFamily="66" charset="0"/>
              </a:rPr>
              <a:t>Begriffsschrift</a:t>
            </a:r>
            <a:r>
              <a:rPr lang="zh-CN" altLang="en-US" sz="2000" dirty="0">
                <a:latin typeface="Comic Sans MS" panose="030F0702030302020204" pitchFamily="66" charset="0"/>
              </a:rPr>
              <a:t>（概念文字），严格建立人类第一个人工的形式语言</a:t>
            </a:r>
            <a:r>
              <a:rPr lang="en-US" altLang="zh-CN" sz="2000" dirty="0">
                <a:latin typeface="Comic Sans MS" panose="030F0702030302020204" pitchFamily="66" charset="0"/>
              </a:rPr>
              <a:t>PK</a:t>
            </a:r>
            <a:r>
              <a:rPr lang="zh-CN" altLang="en-US" sz="2000" dirty="0">
                <a:latin typeface="Comic Sans MS" panose="030F0702030302020204" pitchFamily="66" charset="0"/>
              </a:rPr>
              <a:t>。</a:t>
            </a:r>
            <a:endParaRPr lang="zh-CN" altLang="en-US" sz="2000" dirty="0">
              <a:latin typeface="Comic Sans MS" panose="030F0702030302020204" pitchFamily="66" charset="0"/>
            </a:endParaRPr>
          </a:p>
          <a:p>
            <a:pPr>
              <a:spcBef>
                <a:spcPts val="1800"/>
              </a:spcBef>
            </a:pPr>
            <a:r>
              <a:rPr lang="en-US" altLang="zh-CN" sz="2000" dirty="0">
                <a:latin typeface="Comic Sans MS" panose="030F0702030302020204" pitchFamily="66" charset="0"/>
              </a:rPr>
              <a:t>Giuseppe </a:t>
            </a:r>
            <a:r>
              <a:rPr lang="en-US" altLang="zh-CN" sz="2000" dirty="0" err="1">
                <a:latin typeface="Comic Sans MS" panose="030F0702030302020204" pitchFamily="66" charset="0"/>
              </a:rPr>
              <a:t>Peano</a:t>
            </a:r>
            <a:r>
              <a:rPr lang="zh-CN" altLang="en-US" sz="2000" dirty="0">
                <a:latin typeface="Comic Sans MS" panose="030F0702030302020204" pitchFamily="66" charset="0"/>
              </a:rPr>
              <a:t>（</a:t>
            </a:r>
            <a:r>
              <a:rPr lang="en-US" altLang="zh-CN" sz="2000" dirty="0">
                <a:latin typeface="Comic Sans MS" panose="030F0702030302020204" pitchFamily="66" charset="0"/>
              </a:rPr>
              <a:t>1858—1932</a:t>
            </a:r>
            <a:r>
              <a:rPr lang="zh-CN" altLang="en-US" sz="2000" dirty="0">
                <a:latin typeface="Comic Sans MS" panose="030F0702030302020204" pitchFamily="66" charset="0"/>
              </a:rPr>
              <a:t>）建立算术的形式语言</a:t>
            </a:r>
            <a:r>
              <a:rPr lang="en-US" altLang="zh-CN" sz="2000" dirty="0">
                <a:latin typeface="Comic Sans MS" panose="030F0702030302020204" pitchFamily="66" charset="0"/>
              </a:rPr>
              <a:t>PA</a:t>
            </a:r>
            <a:r>
              <a:rPr lang="zh-CN" altLang="en-US" sz="2000" dirty="0">
                <a:latin typeface="Comic Sans MS" panose="030F0702030302020204" pitchFamily="66" charset="0"/>
              </a:rPr>
              <a:t>（</a:t>
            </a:r>
            <a:r>
              <a:rPr lang="en-US" altLang="zh-CN" sz="2000" dirty="0" err="1">
                <a:latin typeface="Comic Sans MS" panose="030F0702030302020204" pitchFamily="66" charset="0"/>
              </a:rPr>
              <a:t>Peano’s</a:t>
            </a:r>
            <a:r>
              <a:rPr lang="en-US" altLang="zh-CN" sz="2000" dirty="0">
                <a:latin typeface="Comic Sans MS" panose="030F0702030302020204" pitchFamily="66" charset="0"/>
              </a:rPr>
              <a:t> </a:t>
            </a:r>
            <a:r>
              <a:rPr lang="en-US" altLang="zh-CN" sz="2000" dirty="0" err="1">
                <a:latin typeface="Comic Sans MS" panose="030F0702030302020204" pitchFamily="66" charset="0"/>
              </a:rPr>
              <a:t>Arithmatic</a:t>
            </a:r>
            <a:r>
              <a:rPr lang="zh-CN" altLang="en-US" sz="2000" dirty="0">
                <a:latin typeface="Comic Sans MS" panose="030F0702030302020204" pitchFamily="66" charset="0"/>
              </a:rPr>
              <a:t>）</a:t>
            </a:r>
            <a:endParaRPr lang="zh-CN" altLang="en-US" sz="2000" dirty="0">
              <a:latin typeface="Comic Sans MS" panose="030F0702030302020204" pitchFamily="66" charset="0"/>
            </a:endParaRPr>
          </a:p>
          <a:p>
            <a:pPr>
              <a:spcBef>
                <a:spcPts val="1800"/>
              </a:spcBef>
            </a:pPr>
            <a:r>
              <a:rPr lang="en-US" altLang="zh-CN" sz="2000" dirty="0">
                <a:latin typeface="Comic Sans MS" panose="030F0702030302020204" pitchFamily="66" charset="0"/>
              </a:rPr>
              <a:t>Georg Cantor</a:t>
            </a:r>
            <a:r>
              <a:rPr lang="zh-CN" altLang="en-US" sz="2000" dirty="0">
                <a:latin typeface="Comic Sans MS" panose="030F0702030302020204" pitchFamily="66" charset="0"/>
              </a:rPr>
              <a:t>（</a:t>
            </a:r>
            <a:r>
              <a:rPr lang="en-US" altLang="zh-CN" sz="2000" dirty="0">
                <a:latin typeface="Comic Sans MS" panose="030F0702030302020204" pitchFamily="66" charset="0"/>
              </a:rPr>
              <a:t>1845—1918</a:t>
            </a:r>
            <a:r>
              <a:rPr lang="zh-CN" altLang="en-US" sz="2000" dirty="0">
                <a:latin typeface="Comic Sans MS" panose="030F0702030302020204" pitchFamily="66" charset="0"/>
              </a:rPr>
              <a:t>）建立</a:t>
            </a:r>
            <a:r>
              <a:rPr lang="en-US" altLang="zh-CN" sz="2000" dirty="0">
                <a:latin typeface="Comic Sans MS" panose="030F0702030302020204" pitchFamily="66" charset="0"/>
              </a:rPr>
              <a:t>Set Theory</a:t>
            </a:r>
            <a:r>
              <a:rPr lang="zh-CN" altLang="en-US" sz="2000" dirty="0">
                <a:latin typeface="Comic Sans MS" panose="030F0702030302020204" pitchFamily="66" charset="0"/>
              </a:rPr>
              <a:t>，表达整个数学的形式语言</a:t>
            </a:r>
            <a:endParaRPr lang="en-US" altLang="zh-CN" sz="2000" dirty="0">
              <a:latin typeface="Comic Sans MS" panose="030F0702030302020204" pitchFamily="66" charset="0"/>
            </a:endParaRPr>
          </a:p>
          <a:p>
            <a:pPr>
              <a:spcBef>
                <a:spcPts val="1800"/>
              </a:spcBef>
            </a:pPr>
            <a:r>
              <a:rPr lang="en-US" altLang="zh-CN" sz="2000" dirty="0">
                <a:latin typeface="Comic Sans MS" panose="030F0702030302020204" pitchFamily="66" charset="0"/>
              </a:rPr>
              <a:t>Ernst </a:t>
            </a:r>
            <a:r>
              <a:rPr lang="en-US" altLang="zh-CN" sz="2000" dirty="0" err="1">
                <a:latin typeface="Comic Sans MS" panose="030F0702030302020204" pitchFamily="66" charset="0"/>
              </a:rPr>
              <a:t>Zermelo</a:t>
            </a:r>
            <a:r>
              <a:rPr lang="en-US" altLang="zh-CN" sz="2000" dirty="0">
                <a:latin typeface="Comic Sans MS" panose="030F0702030302020204" pitchFamily="66" charset="0"/>
              </a:rPr>
              <a:t>(1871-1953) </a:t>
            </a:r>
            <a:r>
              <a:rPr lang="zh-CN" altLang="en-US" sz="2000" dirty="0">
                <a:latin typeface="Comic Sans MS" panose="030F0702030302020204" pitchFamily="66" charset="0"/>
              </a:rPr>
              <a:t>创立第一个</a:t>
            </a:r>
            <a:r>
              <a:rPr lang="en-US" altLang="zh-CN" sz="2000" dirty="0">
                <a:latin typeface="Comic Sans MS" panose="030F0702030302020204" pitchFamily="66" charset="0"/>
              </a:rPr>
              <a:t>Axiomatic Set Theory</a:t>
            </a:r>
            <a:r>
              <a:rPr lang="zh-CN" altLang="en-US" sz="2000" dirty="0">
                <a:latin typeface="Comic Sans MS" panose="030F0702030302020204" pitchFamily="66" charset="0"/>
              </a:rPr>
              <a:t>。</a:t>
            </a:r>
            <a:endParaRPr lang="zh-CN" altLang="en-US" sz="2000" dirty="0">
              <a:latin typeface="Comic Sans MS" panose="030F0702030302020204" pitchFamily="66" charset="0"/>
            </a:endParaRPr>
          </a:p>
          <a:p>
            <a:pPr>
              <a:spcBef>
                <a:spcPts val="1800"/>
              </a:spcBef>
            </a:pPr>
            <a:r>
              <a:rPr lang="en-US" altLang="zh-CN" sz="2000" dirty="0">
                <a:latin typeface="Comic Sans MS" panose="030F0702030302020204" pitchFamily="66" charset="0"/>
              </a:rPr>
              <a:t>Bertrand  Russell</a:t>
            </a:r>
            <a:r>
              <a:rPr lang="zh-CN" altLang="en-US" sz="2000" dirty="0">
                <a:latin typeface="Comic Sans MS" panose="030F0702030302020204" pitchFamily="66" charset="0"/>
              </a:rPr>
              <a:t>（</a:t>
            </a:r>
            <a:r>
              <a:rPr lang="en-US" altLang="zh-CN" sz="2000" dirty="0">
                <a:latin typeface="Comic Sans MS" panose="030F0702030302020204" pitchFamily="66" charset="0"/>
              </a:rPr>
              <a:t>1872—1970</a:t>
            </a:r>
            <a:r>
              <a:rPr lang="zh-CN" altLang="en-US" sz="2000" dirty="0">
                <a:latin typeface="Comic Sans MS" panose="030F0702030302020204" pitchFamily="66" charset="0"/>
              </a:rPr>
              <a:t>）与他老师</a:t>
            </a:r>
            <a:r>
              <a:rPr lang="en-US" altLang="zh-CN" sz="2000" dirty="0">
                <a:latin typeface="Comic Sans MS" panose="030F0702030302020204" pitchFamily="66" charset="0"/>
              </a:rPr>
              <a:t>Whitehead</a:t>
            </a:r>
            <a:r>
              <a:rPr lang="zh-CN" altLang="en-US" sz="2000" dirty="0">
                <a:latin typeface="Comic Sans MS" panose="030F0702030302020204" pitchFamily="66" charset="0"/>
              </a:rPr>
              <a:t>合著</a:t>
            </a:r>
            <a:r>
              <a:rPr lang="en-US" altLang="zh-CN" sz="2000" dirty="0">
                <a:latin typeface="Comic Sans MS" panose="030F0702030302020204" pitchFamily="66" charset="0"/>
              </a:rPr>
              <a:t>Principia </a:t>
            </a:r>
            <a:r>
              <a:rPr lang="en-US" altLang="zh-CN" sz="2000" dirty="0" err="1">
                <a:latin typeface="Comic Sans MS" panose="030F0702030302020204" pitchFamily="66" charset="0"/>
              </a:rPr>
              <a:t>Mathematica</a:t>
            </a:r>
            <a:r>
              <a:rPr lang="zh-CN" altLang="en-US" sz="2000" dirty="0">
                <a:latin typeface="Comic Sans MS" panose="030F0702030302020204" pitchFamily="66" charset="0"/>
              </a:rPr>
              <a:t>（</a:t>
            </a:r>
            <a:r>
              <a:rPr lang="en-US" altLang="zh-CN" sz="2000" dirty="0">
                <a:latin typeface="Comic Sans MS" panose="030F0702030302020204" pitchFamily="66" charset="0"/>
              </a:rPr>
              <a:t>3</a:t>
            </a:r>
            <a:r>
              <a:rPr lang="zh-CN" altLang="en-US" sz="2000" dirty="0">
                <a:latin typeface="Comic Sans MS" panose="030F0702030302020204" pitchFamily="66" charset="0"/>
              </a:rPr>
              <a:t>卷）</a:t>
            </a:r>
            <a:endParaRPr lang="en-US" altLang="zh-CN" sz="2000" dirty="0">
              <a:latin typeface="Comic Sans MS" panose="030F0702030302020204" pitchFamily="66" charset="0"/>
            </a:endParaRPr>
          </a:p>
          <a:p>
            <a:pPr lvl="1">
              <a:spcBef>
                <a:spcPts val="600"/>
              </a:spcBef>
            </a:pPr>
            <a:r>
              <a:rPr lang="en-US" altLang="zh-CN" sz="1600" dirty="0">
                <a:latin typeface="Comic Sans MS" panose="030F0702030302020204" pitchFamily="66" charset="0"/>
              </a:rPr>
              <a:t>Russell’s Paradox</a:t>
            </a:r>
            <a:r>
              <a:rPr lang="zh-CN" altLang="en-US" sz="1600" dirty="0">
                <a:latin typeface="Comic Sans MS" panose="030F0702030302020204" pitchFamily="66" charset="0"/>
              </a:rPr>
              <a:t>曾使整个数学基础为之震动</a:t>
            </a:r>
            <a:r>
              <a:rPr lang="en-US" altLang="zh-CN" sz="1600" dirty="0">
                <a:latin typeface="Comic Sans MS" panose="030F0702030302020204" pitchFamily="66" charset="0"/>
              </a:rPr>
              <a:t>…</a:t>
            </a:r>
            <a:endParaRPr lang="zh-CN" altLang="en-US" sz="1600" dirty="0">
              <a:latin typeface="Comic Sans MS" panose="030F0702030302020204" pitchFamily="66" charset="0"/>
            </a:endParaRP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FDC6-2101-43A4-8D63-D36F9858016E}" type="datetime1">
              <a:rPr lang="zh-CN" altLang="en-US" smtClean="0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55A8-80A8-4423-9E8E-DCF163C705BE}" type="slidenum">
              <a:rPr lang="en-US" altLang="zh-CN" smtClean="0"/>
            </a:fld>
            <a:endParaRPr lang="en-US" altLang="zh-C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280" y="3968463"/>
            <a:ext cx="795839" cy="109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554" y="1052945"/>
            <a:ext cx="114137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613" y="2133600"/>
            <a:ext cx="839558" cy="106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243" y="3030875"/>
            <a:ext cx="762000" cy="99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图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392" y="5013233"/>
            <a:ext cx="949813" cy="118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现代逻辑</a:t>
            </a:r>
            <a:r>
              <a:rPr lang="en-US" altLang="zh-CN" dirty="0"/>
              <a:t>-</a:t>
            </a:r>
            <a:r>
              <a:rPr lang="zh-CN" altLang="en-US" dirty="0"/>
              <a:t>元数学时代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6477000" cy="4876800"/>
          </a:xfrm>
        </p:spPr>
        <p:txBody>
          <a:bodyPr/>
          <a:lstStyle/>
          <a:p>
            <a:r>
              <a:rPr lang="en-US" altLang="zh-CN" sz="2000" dirty="0">
                <a:latin typeface="Comic Sans MS" panose="030F0702030302020204" pitchFamily="66" charset="0"/>
              </a:rPr>
              <a:t>David Hilbert</a:t>
            </a:r>
            <a:r>
              <a:rPr lang="zh-CN" altLang="en-US" sz="2000" dirty="0">
                <a:latin typeface="Comic Sans MS" panose="030F0702030302020204" pitchFamily="66" charset="0"/>
              </a:rPr>
              <a:t>（</a:t>
            </a:r>
            <a:r>
              <a:rPr lang="en-US" altLang="zh-CN" sz="2000" dirty="0">
                <a:latin typeface="Comic Sans MS" panose="030F0702030302020204" pitchFamily="66" charset="0"/>
              </a:rPr>
              <a:t>1862—1943</a:t>
            </a:r>
            <a:r>
              <a:rPr lang="zh-CN" altLang="en-US" sz="2000" dirty="0">
                <a:latin typeface="Comic Sans MS" panose="030F0702030302020204" pitchFamily="66" charset="0"/>
              </a:rPr>
              <a:t>）著作几何基础，数学基础，建立几何和数学的形式语言。</a:t>
            </a:r>
            <a:endParaRPr lang="zh-CN" altLang="en-US" sz="2000" dirty="0">
              <a:latin typeface="Comic Sans MS" panose="030F0702030302020204" pitchFamily="66" charset="0"/>
            </a:endParaRPr>
          </a:p>
          <a:p>
            <a:pPr>
              <a:spcBef>
                <a:spcPts val="4200"/>
              </a:spcBef>
            </a:pPr>
            <a:r>
              <a:rPr lang="en-US" altLang="zh-CN" sz="2000" dirty="0">
                <a:latin typeface="Comic Sans MS" panose="030F0702030302020204" pitchFamily="66" charset="0"/>
              </a:rPr>
              <a:t>Alan Turing</a:t>
            </a:r>
            <a:r>
              <a:rPr lang="zh-CN" altLang="en-US" sz="2000" dirty="0">
                <a:latin typeface="Comic Sans MS" panose="030F0702030302020204" pitchFamily="66" charset="0"/>
              </a:rPr>
              <a:t>（</a:t>
            </a:r>
            <a:r>
              <a:rPr lang="en-US" altLang="zh-CN" sz="2000" dirty="0">
                <a:latin typeface="Comic Sans MS" panose="030F0702030302020204" pitchFamily="66" charset="0"/>
              </a:rPr>
              <a:t>1913—1954</a:t>
            </a:r>
            <a:r>
              <a:rPr lang="zh-CN" altLang="en-US" sz="2000" dirty="0">
                <a:latin typeface="Comic Sans MS" panose="030F0702030302020204" pitchFamily="66" charset="0"/>
              </a:rPr>
              <a:t>）提出</a:t>
            </a:r>
            <a:r>
              <a:rPr lang="en-US" altLang="zh-CN" sz="2000" dirty="0">
                <a:latin typeface="Comic Sans MS" panose="030F0702030302020204" pitchFamily="66" charset="0"/>
              </a:rPr>
              <a:t>Turing Machine</a:t>
            </a:r>
            <a:r>
              <a:rPr lang="zh-CN" altLang="en-US" sz="2000" dirty="0">
                <a:latin typeface="Comic Sans MS" panose="030F0702030302020204" pitchFamily="66" charset="0"/>
              </a:rPr>
              <a:t>（算法的理想模型），建立</a:t>
            </a:r>
            <a:r>
              <a:rPr lang="en-US" altLang="zh-CN" sz="2000" dirty="0">
                <a:latin typeface="Comic Sans MS" panose="030F0702030302020204" pitchFamily="66" charset="0"/>
              </a:rPr>
              <a:t>Computation</a:t>
            </a:r>
            <a:r>
              <a:rPr lang="zh-CN" altLang="en-US" sz="2000" dirty="0">
                <a:latin typeface="Comic Sans MS" panose="030F0702030302020204" pitchFamily="66" charset="0"/>
              </a:rPr>
              <a:t>的形式语言</a:t>
            </a:r>
            <a:endParaRPr lang="en-US" altLang="zh-CN" sz="2000" dirty="0">
              <a:latin typeface="Comic Sans MS" panose="030F0702030302020204" pitchFamily="66" charset="0"/>
            </a:endParaRPr>
          </a:p>
          <a:p>
            <a:pPr>
              <a:spcBef>
                <a:spcPts val="4200"/>
              </a:spcBef>
            </a:pPr>
            <a:r>
              <a:rPr lang="en-US" altLang="zh-CN" sz="2000" dirty="0">
                <a:latin typeface="Comic Sans MS" panose="030F0702030302020204" pitchFamily="66" charset="0"/>
              </a:rPr>
              <a:t>Alfred  </a:t>
            </a:r>
            <a:r>
              <a:rPr lang="en-US" altLang="zh-CN" sz="2000" dirty="0" err="1">
                <a:latin typeface="Comic Sans MS" panose="030F0702030302020204" pitchFamily="66" charset="0"/>
              </a:rPr>
              <a:t>Tarski</a:t>
            </a:r>
            <a:r>
              <a:rPr lang="en-US" altLang="zh-CN" sz="2000" dirty="0">
                <a:latin typeface="Comic Sans MS" panose="030F0702030302020204" pitchFamily="66" charset="0"/>
              </a:rPr>
              <a:t> (1901-1983) </a:t>
            </a:r>
            <a:r>
              <a:rPr lang="zh-CN" altLang="en-US" sz="2000" dirty="0">
                <a:latin typeface="Comic Sans MS" panose="030F0702030302020204" pitchFamily="66" charset="0"/>
              </a:rPr>
              <a:t>定义</a:t>
            </a:r>
            <a:r>
              <a:rPr lang="en-US" altLang="zh-CN" sz="2000" dirty="0">
                <a:latin typeface="Comic Sans MS" panose="030F0702030302020204" pitchFamily="66" charset="0"/>
              </a:rPr>
              <a:t>Logical Consequence</a:t>
            </a:r>
            <a:r>
              <a:rPr lang="zh-CN" altLang="en-US" sz="2000" dirty="0">
                <a:latin typeface="Comic Sans MS" panose="030F0702030302020204" pitchFamily="66" charset="0"/>
              </a:rPr>
              <a:t>，创立语义学；</a:t>
            </a:r>
            <a:endParaRPr lang="zh-CN" altLang="en-US" sz="2000" dirty="0">
              <a:latin typeface="Comic Sans MS" panose="030F0702030302020204" pitchFamily="66" charset="0"/>
            </a:endParaRPr>
          </a:p>
          <a:p>
            <a:pPr>
              <a:spcBef>
                <a:spcPts val="4800"/>
              </a:spcBef>
            </a:pPr>
            <a:r>
              <a:rPr lang="en-US" altLang="zh-CN" sz="2000" dirty="0">
                <a:latin typeface="Comic Sans MS" panose="030F0702030302020204" pitchFamily="66" charset="0"/>
              </a:rPr>
              <a:t>Kurt Gödel</a:t>
            </a:r>
            <a:r>
              <a:rPr lang="zh-CN" altLang="en-US" sz="2000" dirty="0">
                <a:latin typeface="Comic Sans MS" panose="030F0702030302020204" pitchFamily="66" charset="0"/>
              </a:rPr>
              <a:t>（</a:t>
            </a:r>
            <a:r>
              <a:rPr lang="en-US" altLang="zh-CN" sz="2000" dirty="0">
                <a:latin typeface="Comic Sans MS" panose="030F0702030302020204" pitchFamily="66" charset="0"/>
              </a:rPr>
              <a:t>1906-1978</a:t>
            </a:r>
            <a:r>
              <a:rPr lang="zh-CN" altLang="en-US" sz="2000" dirty="0">
                <a:latin typeface="Comic Sans MS" panose="030F0702030302020204" pitchFamily="66" charset="0"/>
              </a:rPr>
              <a:t>）</a:t>
            </a:r>
            <a:r>
              <a:rPr lang="en-US" altLang="zh-CN" sz="2000" dirty="0">
                <a:latin typeface="Comic Sans MS" panose="030F0702030302020204" pitchFamily="66" charset="0"/>
              </a:rPr>
              <a:t>PK</a:t>
            </a:r>
            <a:r>
              <a:rPr lang="zh-CN" altLang="en-US" sz="2000" dirty="0">
                <a:latin typeface="Comic Sans MS" panose="030F0702030302020204" pitchFamily="66" charset="0"/>
              </a:rPr>
              <a:t>的完全性定理 </a:t>
            </a:r>
            <a:r>
              <a:rPr lang="en-US" altLang="zh-CN" sz="2000" dirty="0">
                <a:latin typeface="Comic Sans MS" panose="030F0702030302020204" pitchFamily="66" charset="0"/>
              </a:rPr>
              <a:t>PA</a:t>
            </a:r>
            <a:r>
              <a:rPr lang="zh-CN" altLang="en-US" sz="2000" dirty="0">
                <a:latin typeface="Comic Sans MS" panose="030F0702030302020204" pitchFamily="66" charset="0"/>
              </a:rPr>
              <a:t>的不完全性定理</a:t>
            </a:r>
            <a:endParaRPr lang="zh-CN" altLang="en-US" sz="2000" dirty="0">
              <a:latin typeface="Comic Sans MS" panose="030F0702030302020204" pitchFamily="66" charset="0"/>
            </a:endParaRP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FDC6-2101-43A4-8D63-D36F9858016E}" type="datetime1">
              <a:rPr lang="zh-CN" altLang="en-US" smtClean="0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55A8-80A8-4423-9E8E-DCF163C705BE}" type="slidenum">
              <a:rPr lang="en-US" altLang="zh-CN" smtClean="0"/>
            </a:fld>
            <a:endParaRPr lang="en-US" altLang="zh-C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2056260"/>
            <a:ext cx="1213795" cy="151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E:\Users\JWu\Desktop\AlfredTarski19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429000"/>
            <a:ext cx="2128195" cy="144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Hilbe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060" y="609601"/>
            <a:ext cx="1244727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Kurt göd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670" y="4724400"/>
            <a:ext cx="125645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现代逻辑</a:t>
            </a:r>
            <a:r>
              <a:rPr lang="en-US" altLang="zh-CN" dirty="0"/>
              <a:t>-</a:t>
            </a:r>
            <a:r>
              <a:rPr lang="zh-CN" altLang="en-US" dirty="0"/>
              <a:t>战后时代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6553200" cy="4876800"/>
          </a:xfrm>
        </p:spPr>
        <p:txBody>
          <a:bodyPr/>
          <a:lstStyle/>
          <a:p>
            <a:r>
              <a:rPr lang="zh-CN" altLang="en-US" sz="2000" dirty="0">
                <a:latin typeface="Comic Sans MS" panose="030F0702030302020204" pitchFamily="66" charset="0"/>
              </a:rPr>
              <a:t>四论</a:t>
            </a:r>
            <a:endParaRPr lang="zh-CN" altLang="en-US" sz="2000" dirty="0">
              <a:latin typeface="Comic Sans MS" panose="030F0702030302020204" pitchFamily="66" charset="0"/>
            </a:endParaRPr>
          </a:p>
          <a:p>
            <a:pPr lvl="1"/>
            <a:r>
              <a:rPr lang="zh-CN" altLang="en-US" sz="1665" dirty="0">
                <a:latin typeface="Comic Sans MS" panose="030F0702030302020204" pitchFamily="66" charset="0"/>
              </a:rPr>
              <a:t>证明论</a:t>
            </a:r>
            <a:endParaRPr lang="zh-CN" altLang="en-US" sz="1665" dirty="0">
              <a:latin typeface="Comic Sans MS" panose="030F0702030302020204" pitchFamily="66" charset="0"/>
            </a:endParaRPr>
          </a:p>
          <a:p>
            <a:pPr lvl="1"/>
            <a:r>
              <a:rPr lang="zh-CN" altLang="en-US" sz="1665" dirty="0">
                <a:latin typeface="Comic Sans MS" panose="030F0702030302020204" pitchFamily="66" charset="0"/>
              </a:rPr>
              <a:t>模型论</a:t>
            </a:r>
            <a:endParaRPr lang="zh-CN" altLang="en-US" sz="1665" dirty="0">
              <a:latin typeface="Comic Sans MS" panose="030F0702030302020204" pitchFamily="66" charset="0"/>
            </a:endParaRPr>
          </a:p>
          <a:p>
            <a:pPr lvl="1"/>
            <a:r>
              <a:rPr lang="zh-CN" altLang="en-US" sz="1665" dirty="0">
                <a:latin typeface="Comic Sans MS" panose="030F0702030302020204" pitchFamily="66" charset="0"/>
              </a:rPr>
              <a:t>递归论</a:t>
            </a:r>
            <a:r>
              <a:rPr lang="zh-CN" altLang="en-US" sz="1665" dirty="0">
                <a:latin typeface="Comic Sans MS" panose="030F0702030302020204" pitchFamily="66" charset="0"/>
                <a:sym typeface="+mn-ea"/>
              </a:rPr>
              <a:t>（可计算性理论）</a:t>
            </a:r>
            <a:endParaRPr lang="zh-CN" altLang="en-US" sz="1665" dirty="0">
              <a:latin typeface="Comic Sans MS" panose="030F0702030302020204" pitchFamily="66" charset="0"/>
            </a:endParaRPr>
          </a:p>
          <a:p>
            <a:pPr lvl="1"/>
            <a:r>
              <a:rPr lang="zh-CN" altLang="en-US" sz="1665" dirty="0">
                <a:latin typeface="Comic Sans MS" panose="030F0702030302020204" pitchFamily="66" charset="0"/>
              </a:rPr>
              <a:t>公理化集合论</a:t>
            </a:r>
            <a:endParaRPr lang="zh-CN" altLang="en-US" sz="1665" dirty="0">
              <a:latin typeface="Comic Sans MS" panose="030F0702030302020204" pitchFamily="66" charset="0"/>
            </a:endParaRPr>
          </a:p>
          <a:p>
            <a:endParaRPr lang="en-US" altLang="zh-CN" sz="2000" dirty="0">
              <a:latin typeface="Comic Sans MS" panose="030F0702030302020204" pitchFamily="66" charset="0"/>
            </a:endParaRPr>
          </a:p>
          <a:p>
            <a:r>
              <a:rPr lang="en-US" altLang="zh-CN" sz="2000" dirty="0">
                <a:latin typeface="Comic Sans MS" panose="030F0702030302020204" pitchFamily="66" charset="0"/>
              </a:rPr>
              <a:t>Saul </a:t>
            </a:r>
            <a:r>
              <a:rPr lang="en-US" altLang="zh-CN" sz="2000" dirty="0" err="1">
                <a:latin typeface="Comic Sans MS" panose="030F0702030302020204" pitchFamily="66" charset="0"/>
              </a:rPr>
              <a:t>Kripke</a:t>
            </a:r>
            <a:endParaRPr lang="en-US" altLang="zh-CN" sz="2000" dirty="0">
              <a:latin typeface="Comic Sans MS" panose="030F0702030302020204" pitchFamily="66" charset="0"/>
            </a:endParaRPr>
          </a:p>
          <a:p>
            <a:r>
              <a:rPr lang="en-US" altLang="zh-CN" sz="2000" dirty="0">
                <a:latin typeface="Comic Sans MS" panose="030F0702030302020204" pitchFamily="66" charset="0"/>
              </a:rPr>
              <a:t>Jaakko </a:t>
            </a:r>
            <a:r>
              <a:rPr lang="en-US" altLang="zh-CN" sz="2000" dirty="0" err="1">
                <a:latin typeface="Comic Sans MS" panose="030F0702030302020204" pitchFamily="66" charset="0"/>
              </a:rPr>
              <a:t>Hintikka</a:t>
            </a:r>
            <a:endParaRPr lang="en-US" altLang="zh-CN" sz="2000" dirty="0">
              <a:latin typeface="Comic Sans MS" panose="030F0702030302020204" pitchFamily="66" charset="0"/>
            </a:endParaRPr>
          </a:p>
          <a:p>
            <a:r>
              <a:rPr lang="en-US" altLang="zh-CN" sz="2000" dirty="0">
                <a:latin typeface="Comic Sans MS" panose="030F0702030302020204" pitchFamily="66" charset="0"/>
              </a:rPr>
              <a:t>…</a:t>
            </a:r>
            <a:endParaRPr lang="zh-CN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FDC6-2101-43A4-8D63-D36F9858016E}" type="datetime1">
              <a:rPr lang="zh-CN" altLang="en-US" smtClean="0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55A8-80A8-4423-9E8E-DCF163C705BE}" type="slidenum">
              <a:rPr lang="en-US" altLang="zh-CN" smtClean="0"/>
            </a:fld>
            <a:endParaRPr lang="en-US" altLang="zh-CN"/>
          </a:p>
        </p:txBody>
      </p:sp>
      <p:pic>
        <p:nvPicPr>
          <p:cNvPr id="7" name="Picture 21" descr="Kripk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0"/>
            <a:ext cx="1905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451" y="3505200"/>
            <a:ext cx="1571625" cy="223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矩形 16"/>
          <p:cNvSpPr/>
          <p:nvPr/>
        </p:nvSpPr>
        <p:spPr>
          <a:xfrm>
            <a:off x="848995" y="3116580"/>
            <a:ext cx="4438015" cy="10756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 cmpd="sng">
            <a:solidFill>
              <a:schemeClr val="tx1"/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dirty="0">
                <a:latin typeface="Comic Sans MS" panose="030F0702030302020204" pitchFamily="66" charset="0"/>
                <a:sym typeface="+mn-ea"/>
              </a:rPr>
              <a:t>逻辑家族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6" name="矩形 5"/>
          <p:cNvSpPr/>
          <p:nvPr/>
        </p:nvSpPr>
        <p:spPr>
          <a:xfrm>
            <a:off x="1143000" y="3314700"/>
            <a:ext cx="15240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命题逻辑</a:t>
            </a: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8" name="直接连接符 7"/>
          <p:cNvCxnSpPr>
            <a:stCxn id="6" idx="3"/>
            <a:endCxn id="7" idx="1"/>
          </p:cNvCxnSpPr>
          <p:nvPr/>
        </p:nvCxnSpPr>
        <p:spPr>
          <a:xfrm>
            <a:off x="2667000" y="3657600"/>
            <a:ext cx="914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2819400" y="1752600"/>
            <a:ext cx="15240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0070C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模态逻辑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72200" y="2133600"/>
            <a:ext cx="15240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0070C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模糊逻辑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943600" y="4419600"/>
            <a:ext cx="15240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0070C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高阶逻辑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743200" y="5105400"/>
            <a:ext cx="15240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0070C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tx1"/>
                </a:solidFill>
              </a:rPr>
              <a:t>……</a:t>
            </a:r>
            <a:endParaRPr lang="en-US" altLang="zh-CN">
              <a:solidFill>
                <a:schemeClr val="tx1"/>
              </a:solidFill>
            </a:endParaRPr>
          </a:p>
        </p:txBody>
      </p:sp>
      <p:cxnSp>
        <p:nvCxnSpPr>
          <p:cNvPr id="13" name="直接连接符 12"/>
          <p:cNvCxnSpPr>
            <a:endCxn id="9" idx="2"/>
          </p:cNvCxnSpPr>
          <p:nvPr/>
        </p:nvCxnSpPr>
        <p:spPr>
          <a:xfrm flipH="1" flipV="1">
            <a:off x="3581400" y="2438400"/>
            <a:ext cx="762000" cy="12192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endCxn id="10" idx="1"/>
          </p:cNvCxnSpPr>
          <p:nvPr/>
        </p:nvCxnSpPr>
        <p:spPr>
          <a:xfrm flipV="1">
            <a:off x="4343400" y="2476500"/>
            <a:ext cx="1828800" cy="11811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endCxn id="11" idx="1"/>
          </p:cNvCxnSpPr>
          <p:nvPr/>
        </p:nvCxnSpPr>
        <p:spPr>
          <a:xfrm>
            <a:off x="4343400" y="3657600"/>
            <a:ext cx="1600200" cy="11049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endCxn id="12" idx="0"/>
          </p:cNvCxnSpPr>
          <p:nvPr/>
        </p:nvCxnSpPr>
        <p:spPr>
          <a:xfrm flipH="1">
            <a:off x="3505200" y="3657600"/>
            <a:ext cx="838200" cy="14478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3581400" y="3314700"/>
            <a:ext cx="15240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一阶逻辑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数理逻辑与计算机科学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数理逻辑的研究孕育了计算机科学</a:t>
            </a:r>
            <a:r>
              <a:rPr lang="en-US" altLang="zh-CN" dirty="0"/>
              <a:t>…</a:t>
            </a:r>
            <a:endParaRPr lang="en-US" altLang="zh-CN" dirty="0"/>
          </a:p>
          <a:p>
            <a:pPr lvl="1"/>
            <a:r>
              <a:rPr lang="en-US" altLang="zh-CN" dirty="0">
                <a:latin typeface="Comic Sans MS" panose="030F0702030302020204" pitchFamily="66" charset="0"/>
              </a:rPr>
              <a:t> Alan Turing, “On computable numbers, with an application to the </a:t>
            </a:r>
            <a:r>
              <a:rPr lang="en-US" altLang="zh-CN" dirty="0" err="1">
                <a:latin typeface="Comic Sans MS" panose="030F0702030302020204" pitchFamily="66" charset="0"/>
              </a:rPr>
              <a:t>Entscheidungsproblem</a:t>
            </a:r>
            <a:r>
              <a:rPr lang="en-US" altLang="zh-CN" dirty="0">
                <a:latin typeface="Comic Sans MS" panose="030F0702030302020204" pitchFamily="66" charset="0"/>
              </a:rPr>
              <a:t>”, 1936   </a:t>
            </a:r>
            <a:r>
              <a:rPr lang="zh-CN" altLang="en-US" dirty="0">
                <a:latin typeface="Comic Sans MS" panose="030F0702030302020204" pitchFamily="66" charset="0"/>
              </a:rPr>
              <a:t>提出了</a:t>
            </a:r>
            <a:r>
              <a:rPr lang="en-US" altLang="zh-CN" dirty="0">
                <a:latin typeface="Comic Sans MS" panose="030F0702030302020204" pitchFamily="66" charset="0"/>
              </a:rPr>
              <a:t>Turing Machine — </a:t>
            </a:r>
            <a:r>
              <a:rPr lang="zh-CN" altLang="en-US" dirty="0">
                <a:latin typeface="Comic Sans MS" panose="030F0702030302020204" pitchFamily="66" charset="0"/>
              </a:rPr>
              <a:t>算法的通用模型</a:t>
            </a:r>
            <a:r>
              <a:rPr lang="en-US" altLang="zh-CN" dirty="0">
                <a:latin typeface="Comic Sans MS" panose="030F0702030302020204" pitchFamily="66" charset="0"/>
              </a:rPr>
              <a:t>;</a:t>
            </a:r>
            <a:endParaRPr lang="en-US" altLang="zh-CN" dirty="0">
              <a:latin typeface="Comic Sans MS" panose="030F0702030302020204" pitchFamily="66" charset="0"/>
            </a:endParaRPr>
          </a:p>
          <a:p>
            <a:pPr lvl="1"/>
            <a:r>
              <a:rPr lang="en-US" altLang="zh-CN" sz="2000" dirty="0">
                <a:latin typeface="Comic Sans MS" panose="030F0702030302020204" pitchFamily="66" charset="0"/>
              </a:rPr>
              <a:t>John von Neumann</a:t>
            </a:r>
            <a:r>
              <a:rPr lang="zh-CN" altLang="en-US" sz="2000" dirty="0">
                <a:latin typeface="Comic Sans MS" panose="030F0702030302020204" pitchFamily="66" charset="0"/>
              </a:rPr>
              <a:t>，</a:t>
            </a:r>
            <a:r>
              <a:rPr lang="en-US" altLang="zh-CN" dirty="0">
                <a:latin typeface="Comic Sans MS" panose="030F0702030302020204" pitchFamily="66" charset="0"/>
              </a:rPr>
              <a:t>Von Neumann architecture</a:t>
            </a:r>
            <a:endParaRPr lang="en-US" altLang="zh-CN" sz="2000" dirty="0">
              <a:latin typeface="Comic Sans MS" panose="030F0702030302020204" pitchFamily="66" charset="0"/>
            </a:endParaRPr>
          </a:p>
          <a:p>
            <a:pPr>
              <a:spcBef>
                <a:spcPts val="2400"/>
              </a:spcBef>
            </a:pPr>
            <a:r>
              <a:rPr lang="zh-CN" altLang="en-US" dirty="0">
                <a:latin typeface="Comic Sans MS" panose="030F0702030302020204" pitchFamily="66" charset="0"/>
              </a:rPr>
              <a:t>数理逻辑在计算机科学中有诸多应用</a:t>
            </a:r>
            <a:endParaRPr lang="en-US" altLang="zh-CN" dirty="0">
              <a:latin typeface="Comic Sans MS" panose="030F0702030302020204" pitchFamily="66" charset="0"/>
            </a:endParaRPr>
          </a:p>
          <a:p>
            <a:pPr lvl="1"/>
            <a:r>
              <a:rPr lang="zh-CN" altLang="en-US" dirty="0">
                <a:latin typeface="Comic Sans MS" panose="030F0702030302020204" pitchFamily="66" charset="0"/>
              </a:rPr>
              <a:t>数字逻辑电路</a:t>
            </a:r>
            <a:endParaRPr lang="en-US" altLang="zh-CN" dirty="0">
              <a:latin typeface="Comic Sans MS" panose="030F0702030302020204" pitchFamily="66" charset="0"/>
            </a:endParaRPr>
          </a:p>
          <a:p>
            <a:pPr lvl="1"/>
            <a:r>
              <a:rPr lang="zh-CN" altLang="en-US" dirty="0">
                <a:latin typeface="Comic Sans MS" panose="030F0702030302020204" pitchFamily="66" charset="0"/>
              </a:rPr>
              <a:t>程序设计语言</a:t>
            </a:r>
            <a:endParaRPr lang="en-US" altLang="zh-CN" dirty="0">
              <a:latin typeface="Comic Sans MS" panose="030F0702030302020204" pitchFamily="66" charset="0"/>
            </a:endParaRPr>
          </a:p>
          <a:p>
            <a:pPr lvl="1"/>
            <a:r>
              <a:rPr lang="zh-CN" altLang="en-US" dirty="0">
                <a:latin typeface="Comic Sans MS" panose="030F0702030302020204" pitchFamily="66" charset="0"/>
              </a:rPr>
              <a:t>时态逻辑与模型检测</a:t>
            </a:r>
            <a:endParaRPr lang="en-US" altLang="zh-CN" dirty="0">
              <a:latin typeface="Comic Sans MS" panose="030F0702030302020204" pitchFamily="66" charset="0"/>
            </a:endParaRPr>
          </a:p>
          <a:p>
            <a:pPr lvl="1"/>
            <a:r>
              <a:rPr lang="zh-CN" altLang="en-US" dirty="0">
                <a:latin typeface="Comic Sans MS" panose="030F0702030302020204" pitchFamily="66" charset="0"/>
              </a:rPr>
              <a:t>知识表示与推理</a:t>
            </a:r>
            <a:endParaRPr lang="en-US" altLang="zh-CN" dirty="0">
              <a:latin typeface="Comic Sans MS" panose="030F0702030302020204" pitchFamily="66" charset="0"/>
            </a:endParaRPr>
          </a:p>
          <a:p>
            <a:pPr lvl="1"/>
            <a:r>
              <a:rPr lang="en-US" altLang="zh-CN" dirty="0">
                <a:latin typeface="Comic Sans MS" panose="030F0702030302020204" pitchFamily="66" charset="0"/>
              </a:rPr>
              <a:t>……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FDC6-2101-43A4-8D63-D36F9858016E}" type="datetime1">
              <a:rPr lang="zh-CN" altLang="en-US" smtClean="0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55A8-80A8-4423-9E8E-DCF163C705BE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课程信息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成绩：</a:t>
            </a:r>
            <a:endParaRPr lang="zh-CN" altLang="en-US"/>
          </a:p>
          <a:p>
            <a:pPr lvl="1"/>
            <a:r>
              <a:rPr lang="zh-CN" altLang="en-US"/>
              <a:t>平时成绩（</a:t>
            </a:r>
            <a:r>
              <a:rPr lang="en-US" altLang="zh-CN"/>
              <a:t>30%</a:t>
            </a:r>
            <a:r>
              <a:rPr lang="zh-CN" altLang="en-US"/>
              <a:t>）</a:t>
            </a:r>
            <a:endParaRPr lang="zh-CN" altLang="en-US"/>
          </a:p>
          <a:p>
            <a:pPr lvl="1"/>
            <a:r>
              <a:rPr lang="zh-CN" altLang="en-US"/>
              <a:t>期中考试（</a:t>
            </a:r>
            <a:r>
              <a:rPr lang="en-US" altLang="zh-CN"/>
              <a:t>20%</a:t>
            </a:r>
            <a:r>
              <a:rPr lang="zh-CN" altLang="en-US"/>
              <a:t>）</a:t>
            </a:r>
            <a:endParaRPr lang="zh-CN" altLang="en-US"/>
          </a:p>
          <a:p>
            <a:pPr lvl="1"/>
            <a:r>
              <a:rPr lang="zh-CN" altLang="en-US"/>
              <a:t>期末考试（</a:t>
            </a:r>
            <a:r>
              <a:rPr lang="en-US" altLang="zh-CN"/>
              <a:t>50%</a:t>
            </a:r>
            <a:r>
              <a:rPr lang="zh-CN" altLang="en-US"/>
              <a:t>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作业：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每两周交一次</a:t>
            </a:r>
            <a:endParaRPr lang="zh-CN" altLang="en-US"/>
          </a:p>
          <a:p>
            <a:pPr lvl="1"/>
            <a:r>
              <a:rPr lang="zh-CN" altLang="en-US"/>
              <a:t>迟交按</a:t>
            </a:r>
            <a:r>
              <a:rPr lang="en-US" altLang="zh-CN"/>
              <a:t>70%</a:t>
            </a:r>
            <a:r>
              <a:rPr lang="zh-CN" altLang="en-US"/>
              <a:t>算（特殊原因联系我或助教）</a:t>
            </a:r>
            <a:endParaRPr lang="zh-CN" altLang="en-US"/>
          </a:p>
          <a:p>
            <a:pPr lvl="1"/>
            <a:endParaRPr lang="zh-CN" altLang="en-US"/>
          </a:p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C121441E-D649-40A1-8EB9-D2DA45108A4A}" type="datetime1">
              <a:rPr lang="zh-CN" altLang="en-US"/>
            </a:fld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431D1EE-F8D4-4C8E-943E-51C6A46108D1}" type="slidenum">
              <a:rPr lang="en-US" altLang="zh-CN"/>
            </a:fld>
            <a:endParaRPr lang="en-US" altLang="zh-CN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1828800"/>
            <a:ext cx="6792913" cy="1066800"/>
          </a:xfrm>
        </p:spPr>
        <p:txBody>
          <a:bodyPr/>
          <a:lstStyle/>
          <a:p>
            <a:pPr algn="ctr"/>
            <a:r>
              <a:rPr lang="zh-CN" altLang="en-US" sz="4600" dirty="0">
                <a:latin typeface="Comic Sans MS" panose="030F0702030302020204" pitchFamily="66" charset="0"/>
              </a:rPr>
              <a:t>与人工智能什么关系？</a:t>
            </a:r>
            <a:endParaRPr lang="zh-CN" altLang="en-US" sz="4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机器的优势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机器的</a:t>
            </a:r>
            <a:r>
              <a:rPr lang="zh-CN" altLang="en-US">
                <a:solidFill>
                  <a:srgbClr val="0070C0"/>
                </a:solidFill>
              </a:rPr>
              <a:t>计算</a:t>
            </a:r>
            <a:r>
              <a:rPr lang="zh-CN" altLang="en-US"/>
              <a:t>能力强于人类</a:t>
            </a:r>
            <a:endParaRPr lang="zh-CN" altLang="en-US"/>
          </a:p>
          <a:p>
            <a:pPr lvl="1"/>
            <a:r>
              <a:rPr lang="zh-CN" altLang="en-US"/>
              <a:t>计算更快速</a:t>
            </a:r>
            <a:endParaRPr lang="zh-CN" altLang="en-US"/>
          </a:p>
          <a:p>
            <a:pPr lvl="1"/>
            <a:r>
              <a:rPr lang="zh-CN" altLang="en-US"/>
              <a:t>存储更准确、快速</a:t>
            </a:r>
            <a:endParaRPr lang="zh-CN" altLang="en-US"/>
          </a:p>
          <a:p>
            <a:pPr lvl="1"/>
            <a:r>
              <a:rPr lang="zh-CN" altLang="en-US"/>
              <a:t>不间断工作</a:t>
            </a:r>
            <a:endParaRPr lang="zh-CN" altLang="en-US"/>
          </a:p>
          <a:p>
            <a:pPr lvl="1"/>
            <a:r>
              <a:rPr lang="en-US" altLang="zh-CN"/>
              <a:t>……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人工智能的作用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提高人类工作的速度、准确性和效果</a:t>
            </a:r>
            <a:endParaRPr lang="zh-CN" altLang="en-US"/>
          </a:p>
          <a:p>
            <a:pPr lvl="1"/>
            <a:r>
              <a:rPr lang="zh-CN" altLang="en-US"/>
              <a:t>解放劳动力、提高生产效率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09800"/>
            <a:ext cx="2957830" cy="20466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705" y="2209800"/>
            <a:ext cx="2957830" cy="20466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45" y="4404360"/>
            <a:ext cx="2962275" cy="1851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260" y="4404360"/>
            <a:ext cx="2962275" cy="185102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智能行为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行动（物质）</a:t>
            </a:r>
            <a:endParaRPr lang="zh-CN" altLang="en-US"/>
          </a:p>
          <a:p>
            <a:pPr lvl="1"/>
            <a:r>
              <a:rPr lang="zh-CN" altLang="en-US"/>
              <a:t>抓取、行走</a:t>
            </a:r>
            <a:r>
              <a:rPr lang="en-US" altLang="zh-CN"/>
              <a:t>……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感知（物质</a:t>
            </a:r>
            <a:r>
              <a:rPr lang="en-US" altLang="zh-CN"/>
              <a:t>&amp;</a:t>
            </a:r>
            <a:r>
              <a:rPr lang="zh-CN" altLang="en-US"/>
              <a:t>精神）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看、听、闻、感觉</a:t>
            </a:r>
            <a:r>
              <a:rPr lang="en-US" altLang="zh-CN">
                <a:sym typeface="+mn-ea"/>
              </a:rPr>
              <a:t>……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认知（精神）</a:t>
            </a:r>
            <a:endParaRPr lang="zh-CN" altLang="en-US"/>
          </a:p>
          <a:p>
            <a:pPr lvl="1"/>
            <a:r>
              <a:rPr lang="zh-CN" altLang="en-US">
                <a:solidFill>
                  <a:srgbClr val="FF0000"/>
                </a:solidFill>
                <a:sym typeface="+mn-ea"/>
              </a:rPr>
              <a:t>思考</a:t>
            </a:r>
            <a:r>
              <a:rPr lang="zh-CN" altLang="en-US">
                <a:sym typeface="+mn-ea"/>
              </a:rPr>
              <a:t>、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推理</a:t>
            </a:r>
            <a:r>
              <a:rPr lang="zh-CN" altLang="en-US">
                <a:sym typeface="+mn-ea"/>
              </a:rPr>
              <a:t>、计算、交流</a:t>
            </a:r>
            <a:r>
              <a:rPr lang="en-US" altLang="zh-CN">
                <a:sym typeface="+mn-ea"/>
              </a:rPr>
              <a:t>……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如何通过计算进行推理？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  <a:p>
            <a:r>
              <a:rPr lang="zh-CN" altLang="en-US"/>
              <a:t>符号方法（逻辑公式求解）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机器学习方法（例如，思维链</a:t>
            </a:r>
            <a:r>
              <a:rPr lang="en-US" altLang="zh-CN"/>
              <a:t>CoT</a:t>
            </a:r>
            <a:r>
              <a:rPr lang="zh-CN" altLang="en-US"/>
              <a:t>）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大语言模型推理</a:t>
            </a:r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85520" y="2514600"/>
            <a:ext cx="7172325" cy="350901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7" name="内容占位符 2"/>
          <p:cNvSpPr>
            <a:spLocks noGrp="1"/>
          </p:cNvSpPr>
          <p:nvPr/>
        </p:nvSpPr>
        <p:spPr>
          <a:xfrm>
            <a:off x="457200" y="1219200"/>
            <a:ext cx="8229600" cy="4876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40000"/>
              </a:spcBef>
              <a:spcAft>
                <a:spcPct val="200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98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400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430" indent="-2921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930" indent="-31623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Ø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思维链（</a:t>
            </a:r>
            <a:r>
              <a:rPr lang="en-US" altLang="zh-CN"/>
              <a:t>Chain of Thought</a:t>
            </a:r>
            <a:r>
              <a:rPr lang="zh-CN" altLang="en-US"/>
              <a:t>）</a:t>
            </a:r>
            <a:endParaRPr lang="zh-CN" altLang="en-US"/>
          </a:p>
          <a:p>
            <a:pPr lvl="1"/>
            <a:r>
              <a:rPr lang="zh-CN" altLang="en-US" sz="2000"/>
              <a:t>任务分解、逐步解决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大语言模型推理</a:t>
            </a:r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85520" y="2514600"/>
            <a:ext cx="7172325" cy="350901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7" name="内容占位符 2"/>
          <p:cNvSpPr>
            <a:spLocks noGrp="1"/>
          </p:cNvSpPr>
          <p:nvPr/>
        </p:nvSpPr>
        <p:spPr>
          <a:xfrm>
            <a:off x="457200" y="1219200"/>
            <a:ext cx="8229600" cy="4876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40000"/>
              </a:spcBef>
              <a:spcAft>
                <a:spcPct val="2000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98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400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430" indent="-2921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930" indent="-31623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Ø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思维链（</a:t>
            </a:r>
            <a:r>
              <a:rPr lang="en-US" altLang="zh-CN"/>
              <a:t>Chain of Thought</a:t>
            </a:r>
            <a:r>
              <a:rPr lang="zh-CN" altLang="en-US"/>
              <a:t>）</a:t>
            </a:r>
            <a:endParaRPr lang="zh-CN" altLang="en-US"/>
          </a:p>
          <a:p>
            <a:pPr lvl="1"/>
            <a:r>
              <a:rPr lang="zh-CN" altLang="en-US" sz="2000"/>
              <a:t>任务分解、逐步解决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334000" y="457200"/>
            <a:ext cx="1993265" cy="77914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70C0"/>
            </a:solidFill>
          </a:ln>
        </p:spPr>
        <p:txBody>
          <a:bodyPr vert="horz" wrap="square" lIns="0" tIns="0" rIns="0" bIns="0" rtlCol="0">
            <a:noAutofit/>
          </a:bodyPr>
          <a:p>
            <a:pPr marL="91440" marR="82550">
              <a:lnSpc>
                <a:spcPts val="2880"/>
              </a:lnSpc>
            </a:pPr>
            <a:r>
              <a:rPr lang="zh-CN" altLang="en-US" spc="-110" dirty="0">
                <a:latin typeface="Arial" panose="020B0604020202020204"/>
                <a:cs typeface="Arial" panose="020B0604020202020204"/>
                <a:sym typeface="+mn-ea"/>
              </a:rPr>
              <a:t>提高</a:t>
            </a:r>
            <a:r>
              <a:rPr lang="zh-CN" altLang="en-US" sz="2000" spc="-110" dirty="0">
                <a:latin typeface="Arial" panose="020B0604020202020204"/>
                <a:cs typeface="Arial" panose="020B0604020202020204"/>
              </a:rPr>
              <a:t>可解释性</a:t>
            </a:r>
            <a:r>
              <a:rPr lang="zh-CN" altLang="en-US" sz="2000" spc="-11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✔</a:t>
            </a:r>
            <a:endParaRPr lang="zh-CN" altLang="en-US" sz="2000" spc="-110" dirty="0">
              <a:latin typeface="Arial" panose="020B0604020202020204"/>
              <a:cs typeface="Arial" panose="020B0604020202020204"/>
            </a:endParaRPr>
          </a:p>
          <a:p>
            <a:pPr marL="91440" marR="82550">
              <a:lnSpc>
                <a:spcPts val="2880"/>
              </a:lnSpc>
            </a:pPr>
            <a:r>
              <a:rPr lang="zh-CN" altLang="en-US" spc="-110" dirty="0">
                <a:latin typeface="Arial" panose="020B0604020202020204"/>
                <a:cs typeface="Arial" panose="020B0604020202020204"/>
                <a:sym typeface="+mn-ea"/>
              </a:rPr>
              <a:t>提高</a:t>
            </a:r>
            <a:r>
              <a:rPr lang="zh-CN" altLang="en-US" sz="2000" spc="-110" dirty="0">
                <a:latin typeface="Arial" panose="020B0604020202020204"/>
                <a:cs typeface="Arial" panose="020B0604020202020204"/>
              </a:rPr>
              <a:t>推理能力</a:t>
            </a:r>
            <a:r>
              <a:rPr lang="zh-CN" altLang="en-US" spc="-11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✔</a:t>
            </a:r>
            <a:endParaRPr lang="zh-CN" altLang="en-US" sz="2000" spc="-11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34000" y="1447800"/>
            <a:ext cx="2726690" cy="77914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70C0"/>
            </a:solidFill>
          </a:ln>
        </p:spPr>
        <p:txBody>
          <a:bodyPr vert="horz" wrap="square" lIns="0" tIns="0" rIns="0" bIns="0" rtlCol="0">
            <a:noAutofit/>
          </a:bodyPr>
          <a:p>
            <a:pPr marL="91440" marR="82550">
              <a:lnSpc>
                <a:spcPts val="2880"/>
              </a:lnSpc>
            </a:pPr>
            <a:r>
              <a:rPr lang="zh-CN" altLang="en-US" sz="2000" spc="-110" dirty="0">
                <a:latin typeface="Arial" panose="020B0604020202020204"/>
                <a:cs typeface="Arial" panose="020B0604020202020204"/>
              </a:rPr>
              <a:t>推理正确性没有保证</a:t>
            </a:r>
            <a:r>
              <a:rPr lang="zh-CN" altLang="en-US" sz="2000" spc="-11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✘</a:t>
            </a:r>
            <a:endParaRPr lang="zh-CN" altLang="en-US" sz="2000" spc="-110" dirty="0">
              <a:latin typeface="Arial" panose="020B0604020202020204"/>
              <a:cs typeface="Arial" panose="020B0604020202020204"/>
            </a:endParaRPr>
          </a:p>
          <a:p>
            <a:pPr marL="91440" marR="82550">
              <a:lnSpc>
                <a:spcPts val="2880"/>
              </a:lnSpc>
            </a:pPr>
            <a:r>
              <a:rPr lang="zh-CN" altLang="en-US" sz="2000" spc="-110" dirty="0">
                <a:latin typeface="Arial" panose="020B0604020202020204"/>
                <a:cs typeface="Arial" panose="020B0604020202020204"/>
              </a:rPr>
              <a:t>（大模型</a:t>
            </a:r>
            <a:r>
              <a:rPr lang="en-US" altLang="zh-CN" sz="2000" spc="-110" dirty="0">
                <a:latin typeface="Arial" panose="020B0604020202020204"/>
                <a:cs typeface="Arial" panose="020B0604020202020204"/>
              </a:rPr>
              <a:t>“</a:t>
            </a:r>
            <a:r>
              <a:rPr lang="zh-CN" altLang="en-US" sz="2000" spc="-110" dirty="0">
                <a:latin typeface="Arial" panose="020B0604020202020204"/>
                <a:cs typeface="Arial" panose="020B0604020202020204"/>
              </a:rPr>
              <a:t>幻觉</a:t>
            </a:r>
            <a:r>
              <a:rPr lang="en-US" altLang="zh-CN" sz="2000" spc="-110" dirty="0">
                <a:latin typeface="Arial" panose="020B0604020202020204"/>
                <a:cs typeface="Arial" panose="020B0604020202020204"/>
              </a:rPr>
              <a:t>”</a:t>
            </a:r>
            <a:r>
              <a:rPr lang="zh-CN" altLang="en-US" sz="2000" spc="-110" dirty="0">
                <a:latin typeface="Arial" panose="020B0604020202020204"/>
                <a:cs typeface="Arial" panose="020B0604020202020204"/>
              </a:rPr>
              <a:t>问题）</a:t>
            </a:r>
            <a:endParaRPr lang="zh-CN" altLang="en-US" sz="2000" spc="-110" dirty="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如何通过计算进行推理？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  <a:p>
            <a:r>
              <a:rPr lang="zh-CN" altLang="en-US"/>
              <a:t>符号方法（逻辑公式求解）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机器学习方法（例如，思维链</a:t>
            </a:r>
            <a:r>
              <a:rPr lang="en-US" altLang="zh-CN"/>
              <a:t>CoT</a:t>
            </a:r>
            <a:r>
              <a:rPr lang="zh-CN" altLang="en-US"/>
              <a:t>）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符号方法进行推理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简单推理题：</a:t>
            </a:r>
            <a:endParaRPr lang="zh-CN" altLang="en-US"/>
          </a:p>
          <a:p>
            <a:pPr marL="0" indent="457200">
              <a:buNone/>
            </a:pPr>
            <a:r>
              <a:rPr lang="zh-CN" altLang="en-US"/>
              <a:t>甲、乙、丙三人，每个人要么是只说真话的老实人，要么是只说假话的骗子。</a:t>
            </a:r>
            <a:endParaRPr lang="zh-CN" altLang="en-US"/>
          </a:p>
          <a:p>
            <a:pPr marL="0" indent="457200">
              <a:buNone/>
            </a:pPr>
            <a:r>
              <a:rPr lang="zh-CN" altLang="en-US"/>
              <a:t>甲说：</a:t>
            </a:r>
            <a:r>
              <a:rPr lang="en-US" altLang="zh-CN"/>
              <a:t>“</a:t>
            </a:r>
            <a:r>
              <a:rPr lang="zh-CN" altLang="en-US"/>
              <a:t>乙是骗子</a:t>
            </a:r>
            <a:r>
              <a:rPr lang="en-US" altLang="zh-CN"/>
              <a:t>”</a:t>
            </a:r>
            <a:r>
              <a:rPr lang="zh-CN" altLang="en-US"/>
              <a:t>。</a:t>
            </a:r>
            <a:endParaRPr lang="zh-CN" altLang="en-US"/>
          </a:p>
          <a:p>
            <a:pPr marL="0" indent="457200">
              <a:buNone/>
            </a:pPr>
            <a:r>
              <a:rPr lang="zh-CN" altLang="en-US"/>
              <a:t>乙说：</a:t>
            </a:r>
            <a:r>
              <a:rPr lang="en-US" altLang="zh-CN"/>
              <a:t>“</a:t>
            </a:r>
            <a:r>
              <a:rPr lang="zh-CN" altLang="en-US"/>
              <a:t>甲和丙是同一类人</a:t>
            </a:r>
            <a:r>
              <a:rPr lang="en-US" altLang="zh-CN"/>
              <a:t>”</a:t>
            </a:r>
            <a:r>
              <a:rPr lang="zh-CN" altLang="en-US"/>
              <a:t>。</a:t>
            </a:r>
            <a:endParaRPr lang="zh-CN" altLang="en-US"/>
          </a:p>
          <a:p>
            <a:pPr marL="0" indent="457200">
              <a:buNone/>
            </a:pPr>
            <a:r>
              <a:rPr lang="zh-CN" altLang="en-US"/>
              <a:t>问：丙是老实人还是骗子？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符号方法进行推理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简单推理题：</a:t>
            </a:r>
            <a:endParaRPr lang="zh-CN" altLang="en-US"/>
          </a:p>
          <a:p>
            <a:pPr marL="0" indent="457200">
              <a:buNone/>
            </a:pPr>
            <a:r>
              <a:rPr lang="zh-CN" altLang="en-US"/>
              <a:t>甲、乙、丙三人，每个人要么是只说真话的老实人，要么是只说假话的骗子。</a:t>
            </a:r>
            <a:endParaRPr lang="zh-CN" altLang="en-US"/>
          </a:p>
          <a:p>
            <a:pPr marL="0" indent="457200">
              <a:buNone/>
            </a:pPr>
            <a:r>
              <a:rPr lang="zh-CN" altLang="en-US"/>
              <a:t>甲说：</a:t>
            </a:r>
            <a:r>
              <a:rPr lang="en-US" altLang="zh-CN"/>
              <a:t>“</a:t>
            </a:r>
            <a:r>
              <a:rPr lang="zh-CN" altLang="en-US"/>
              <a:t>乙是骗子</a:t>
            </a:r>
            <a:r>
              <a:rPr lang="en-US" altLang="zh-CN"/>
              <a:t>”</a:t>
            </a:r>
            <a:r>
              <a:rPr lang="zh-CN" altLang="en-US"/>
              <a:t>。</a:t>
            </a:r>
            <a:endParaRPr lang="zh-CN" altLang="en-US"/>
          </a:p>
          <a:p>
            <a:pPr marL="0" indent="457200">
              <a:buNone/>
            </a:pPr>
            <a:r>
              <a:rPr lang="zh-CN" altLang="en-US"/>
              <a:t>乙说：</a:t>
            </a:r>
            <a:r>
              <a:rPr lang="en-US" altLang="zh-CN"/>
              <a:t>“</a:t>
            </a:r>
            <a:r>
              <a:rPr lang="zh-CN" altLang="en-US"/>
              <a:t>甲和丙是同一类人</a:t>
            </a:r>
            <a:r>
              <a:rPr lang="en-US" altLang="zh-CN"/>
              <a:t>”</a:t>
            </a:r>
            <a:r>
              <a:rPr lang="zh-CN" altLang="en-US"/>
              <a:t>。</a:t>
            </a:r>
            <a:endParaRPr lang="zh-CN" altLang="en-US"/>
          </a:p>
          <a:p>
            <a:pPr marL="0" indent="457200">
              <a:buNone/>
            </a:pPr>
            <a:r>
              <a:rPr lang="zh-CN" altLang="en-US"/>
              <a:t>问：丙是老实人还是骗子？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假设丙是老实人，那么</a:t>
            </a:r>
            <a:r>
              <a:rPr lang="en-US" altLang="zh-CN"/>
              <a:t>……</a:t>
            </a:r>
            <a:endParaRPr lang="en-US" altLang="zh-CN"/>
          </a:p>
          <a:p>
            <a:pPr lvl="1"/>
            <a:r>
              <a:rPr lang="zh-CN" altLang="en-US" sz="2000"/>
              <a:t>假设甲也是老实人，那么</a:t>
            </a:r>
            <a:r>
              <a:rPr lang="en-US" altLang="zh-CN" sz="2000"/>
              <a:t>……</a:t>
            </a:r>
            <a:r>
              <a:rPr lang="zh-CN" altLang="en-US" sz="2000"/>
              <a:t>否则</a:t>
            </a:r>
            <a:endParaRPr lang="en-US" altLang="zh-CN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课本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pic>
        <p:nvPicPr>
          <p:cNvPr id="6" name="内容占位符 3"/>
          <p:cNvPicPr>
            <a:picLocks noGrp="1"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025" y="1276350"/>
            <a:ext cx="3409950" cy="47625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符号方法进行推理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令变量</a:t>
            </a:r>
            <a:r>
              <a:rPr lang="en-US" altLang="zh-CN"/>
              <a:t>a</a:t>
            </a:r>
            <a:r>
              <a:rPr lang="zh-CN" altLang="en-US"/>
              <a:t>表示</a:t>
            </a:r>
            <a:r>
              <a:rPr lang="en-US" altLang="zh-CN"/>
              <a:t>“</a:t>
            </a:r>
            <a:r>
              <a:rPr lang="zh-CN" altLang="en-US"/>
              <a:t>甲是老实人</a:t>
            </a:r>
            <a:r>
              <a:rPr lang="en-US" altLang="zh-CN"/>
              <a:t>”</a:t>
            </a:r>
            <a:r>
              <a:rPr lang="zh-CN" altLang="en-US"/>
              <a:t>，</a:t>
            </a:r>
            <a:r>
              <a:rPr lang="en-US" altLang="zh-CN"/>
              <a:t>b</a:t>
            </a:r>
            <a:r>
              <a:rPr lang="zh-CN" altLang="en-US"/>
              <a:t>表示</a:t>
            </a:r>
            <a:r>
              <a:rPr lang="en-US" altLang="zh-CN"/>
              <a:t>“</a:t>
            </a:r>
            <a:r>
              <a:rPr lang="zh-CN" altLang="en-US"/>
              <a:t>乙是老实人</a:t>
            </a:r>
            <a:r>
              <a:rPr lang="en-US" altLang="zh-CN"/>
              <a:t>”</a:t>
            </a:r>
            <a:r>
              <a:rPr lang="zh-CN" altLang="en-US"/>
              <a:t>，</a:t>
            </a:r>
            <a:r>
              <a:rPr lang="en-US" altLang="zh-CN"/>
              <a:t>c</a:t>
            </a:r>
            <a:r>
              <a:rPr lang="zh-CN" altLang="en-US"/>
              <a:t>表示</a:t>
            </a:r>
            <a:r>
              <a:rPr lang="en-US" altLang="zh-CN"/>
              <a:t>“</a:t>
            </a:r>
            <a:r>
              <a:rPr lang="zh-CN" altLang="en-US"/>
              <a:t>丙是老实人</a:t>
            </a:r>
            <a:r>
              <a:rPr lang="en-US" altLang="zh-CN"/>
              <a:t>”</a:t>
            </a:r>
            <a:endParaRPr lang="en-US" altLang="zh-CN"/>
          </a:p>
          <a:p>
            <a:r>
              <a:rPr lang="en-US" altLang="zh-CN"/>
              <a:t>a</a:t>
            </a:r>
            <a:r>
              <a:rPr lang="zh-CN" altLang="en-US"/>
              <a:t>为真即</a:t>
            </a:r>
            <a:r>
              <a:rPr lang="en-US" altLang="zh-CN"/>
              <a:t>“</a:t>
            </a:r>
            <a:r>
              <a:rPr lang="zh-CN" altLang="en-US"/>
              <a:t>甲是老实人</a:t>
            </a:r>
            <a:r>
              <a:rPr lang="en-US" altLang="zh-CN"/>
              <a:t>”</a:t>
            </a:r>
            <a:r>
              <a:rPr lang="zh-CN" altLang="en-US"/>
              <a:t>为真</a:t>
            </a:r>
            <a:endParaRPr lang="zh-CN" altLang="en-US"/>
          </a:p>
          <a:p>
            <a:endParaRPr lang="zh-CN" altLang="en-US"/>
          </a:p>
          <a:p>
            <a:pPr marL="0" indent="457200">
              <a:buNone/>
            </a:pP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符号方法进行推理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令变量</a:t>
            </a:r>
            <a:r>
              <a:rPr lang="en-US" altLang="zh-CN"/>
              <a:t>a</a:t>
            </a:r>
            <a:r>
              <a:rPr lang="zh-CN" altLang="en-US"/>
              <a:t>表示</a:t>
            </a:r>
            <a:r>
              <a:rPr lang="en-US" altLang="zh-CN"/>
              <a:t>“</a:t>
            </a:r>
            <a:r>
              <a:rPr lang="zh-CN" altLang="en-US"/>
              <a:t>甲是老实人</a:t>
            </a:r>
            <a:r>
              <a:rPr lang="en-US" altLang="zh-CN"/>
              <a:t>”</a:t>
            </a:r>
            <a:r>
              <a:rPr lang="zh-CN" altLang="en-US"/>
              <a:t>，</a:t>
            </a:r>
            <a:r>
              <a:rPr lang="en-US" altLang="zh-CN"/>
              <a:t>b</a:t>
            </a:r>
            <a:r>
              <a:rPr lang="zh-CN" altLang="en-US"/>
              <a:t>表示</a:t>
            </a:r>
            <a:r>
              <a:rPr lang="en-US" altLang="zh-CN"/>
              <a:t>“</a:t>
            </a:r>
            <a:r>
              <a:rPr lang="zh-CN" altLang="en-US"/>
              <a:t>乙是老实人</a:t>
            </a:r>
            <a:r>
              <a:rPr lang="en-US" altLang="zh-CN"/>
              <a:t>”</a:t>
            </a:r>
            <a:r>
              <a:rPr lang="zh-CN" altLang="en-US"/>
              <a:t>，</a:t>
            </a:r>
            <a:r>
              <a:rPr lang="en-US" altLang="zh-CN"/>
              <a:t>c</a:t>
            </a:r>
            <a:r>
              <a:rPr lang="zh-CN" altLang="en-US"/>
              <a:t>表示</a:t>
            </a:r>
            <a:r>
              <a:rPr lang="en-US" altLang="zh-CN"/>
              <a:t>“</a:t>
            </a:r>
            <a:r>
              <a:rPr lang="zh-CN" altLang="en-US"/>
              <a:t>丙是老实人</a:t>
            </a:r>
            <a:r>
              <a:rPr lang="en-US" altLang="zh-CN"/>
              <a:t>”</a:t>
            </a:r>
            <a:endParaRPr lang="en-US" altLang="zh-CN"/>
          </a:p>
          <a:p>
            <a:r>
              <a:rPr lang="en-US" altLang="zh-CN"/>
              <a:t>a</a:t>
            </a:r>
            <a:r>
              <a:rPr lang="zh-CN" altLang="en-US"/>
              <a:t>为真即</a:t>
            </a:r>
            <a:r>
              <a:rPr lang="en-US" altLang="zh-CN"/>
              <a:t>“</a:t>
            </a:r>
            <a:r>
              <a:rPr lang="zh-CN" altLang="en-US"/>
              <a:t>甲是老实人</a:t>
            </a:r>
            <a:r>
              <a:rPr lang="en-US" altLang="zh-CN"/>
              <a:t>”</a:t>
            </a:r>
            <a:r>
              <a:rPr lang="zh-CN" altLang="en-US"/>
              <a:t>为真</a:t>
            </a:r>
            <a:endParaRPr lang="zh-CN" altLang="en-US"/>
          </a:p>
          <a:p>
            <a:endParaRPr lang="zh-CN" altLang="en-US"/>
          </a:p>
          <a:p>
            <a:pPr marL="0" indent="457200">
              <a:buNone/>
            </a:pPr>
            <a:r>
              <a:rPr lang="zh-CN" altLang="en-US">
                <a:sym typeface="+mn-ea"/>
              </a:rPr>
              <a:t>甲说：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乙是骗子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。</a:t>
            </a:r>
            <a:endParaRPr lang="zh-CN" altLang="en-US"/>
          </a:p>
          <a:p>
            <a:pPr marL="0" indent="457200">
              <a:buNone/>
            </a:pPr>
            <a:r>
              <a:rPr lang="zh-CN" altLang="en-US">
                <a:sym typeface="+mn-ea"/>
              </a:rPr>
              <a:t>乙说：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甲和丙是同一类人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。</a:t>
            </a:r>
            <a:endParaRPr lang="zh-CN" altLang="en-US">
              <a:sym typeface="+mn-ea"/>
            </a:endParaRPr>
          </a:p>
          <a:p>
            <a:pPr marL="0" indent="457200">
              <a:buNone/>
            </a:pPr>
            <a:endParaRPr lang="zh-CN" altLang="en-US" sz="2400">
              <a:sym typeface="+mn-ea"/>
            </a:endParaRPr>
          </a:p>
          <a:p>
            <a:pPr marL="0" indent="457200">
              <a:buNone/>
            </a:pP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5005705" y="3200400"/>
                <a:ext cx="3021965" cy="1219835"/>
              </a:xfrm>
              <a:prstGeom prst="rect">
                <a:avLst/>
              </a:prstGeom>
              <a:ln w="9525">
                <a:solidFill>
                  <a:srgbClr val="292988"/>
                </a:solidFill>
              </a:ln>
            </p:spPr>
            <p:txBody>
              <a:bodyPr vert="horz" wrap="square" lIns="0" tIns="0" rIns="0" bIns="0" rtlCol="0">
                <a:noAutofit/>
              </a:bodyPr>
              <a:p>
                <a:pPr marL="91440" marR="8255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𝑎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1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↔(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𝑏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en-US" altLang="zh-CN" sz="2400" i="1" spc="-110" dirty="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91440" marR="8255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𝑏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1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↔(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𝑎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𝑐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en-US" altLang="zh-CN" sz="2400" i="1" spc="-110" dirty="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5705" y="3200400"/>
                <a:ext cx="3021965" cy="1219835"/>
              </a:xfrm>
              <a:prstGeom prst="rect">
                <a:avLst/>
              </a:prstGeom>
              <a:blipFill rotWithShape="1">
                <a:blip r:embed="rId1"/>
                <a:stretch>
                  <a:fillRect l="-168" t="-416" r="-147" b="-364"/>
                </a:stretch>
              </a:blipFill>
              <a:ln w="9525">
                <a:solidFill>
                  <a:srgbClr val="292988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符号方法进行推理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令变量</a:t>
            </a:r>
            <a:r>
              <a:rPr lang="en-US" altLang="zh-CN"/>
              <a:t>a</a:t>
            </a:r>
            <a:r>
              <a:rPr lang="zh-CN" altLang="en-US"/>
              <a:t>表示</a:t>
            </a:r>
            <a:r>
              <a:rPr lang="en-US" altLang="zh-CN"/>
              <a:t>“</a:t>
            </a:r>
            <a:r>
              <a:rPr lang="zh-CN" altLang="en-US"/>
              <a:t>甲是老实人</a:t>
            </a:r>
            <a:r>
              <a:rPr lang="en-US" altLang="zh-CN"/>
              <a:t>”</a:t>
            </a:r>
            <a:r>
              <a:rPr lang="zh-CN" altLang="en-US"/>
              <a:t>，</a:t>
            </a:r>
            <a:r>
              <a:rPr lang="en-US" altLang="zh-CN"/>
              <a:t>b</a:t>
            </a:r>
            <a:r>
              <a:rPr lang="zh-CN" altLang="en-US"/>
              <a:t>表示</a:t>
            </a:r>
            <a:r>
              <a:rPr lang="en-US" altLang="zh-CN"/>
              <a:t>“</a:t>
            </a:r>
            <a:r>
              <a:rPr lang="zh-CN" altLang="en-US"/>
              <a:t>乙是老实人</a:t>
            </a:r>
            <a:r>
              <a:rPr lang="en-US" altLang="zh-CN"/>
              <a:t>”</a:t>
            </a:r>
            <a:r>
              <a:rPr lang="zh-CN" altLang="en-US"/>
              <a:t>，</a:t>
            </a:r>
            <a:r>
              <a:rPr lang="en-US" altLang="zh-CN"/>
              <a:t>c</a:t>
            </a:r>
            <a:r>
              <a:rPr lang="zh-CN" altLang="en-US"/>
              <a:t>表示</a:t>
            </a:r>
            <a:r>
              <a:rPr lang="en-US" altLang="zh-CN"/>
              <a:t>“</a:t>
            </a:r>
            <a:r>
              <a:rPr lang="zh-CN" altLang="en-US"/>
              <a:t>丙是老实人</a:t>
            </a:r>
            <a:r>
              <a:rPr lang="en-US" altLang="zh-CN"/>
              <a:t>”</a:t>
            </a:r>
            <a:endParaRPr lang="en-US" altLang="zh-CN"/>
          </a:p>
          <a:p>
            <a:r>
              <a:rPr lang="en-US" altLang="zh-CN"/>
              <a:t>a</a:t>
            </a:r>
            <a:r>
              <a:rPr lang="zh-CN" altLang="en-US"/>
              <a:t>为真即</a:t>
            </a:r>
            <a:r>
              <a:rPr lang="en-US" altLang="zh-CN"/>
              <a:t>“</a:t>
            </a:r>
            <a:r>
              <a:rPr lang="zh-CN" altLang="en-US"/>
              <a:t>甲是老实人</a:t>
            </a:r>
            <a:r>
              <a:rPr lang="en-US" altLang="zh-CN"/>
              <a:t>”</a:t>
            </a:r>
            <a:r>
              <a:rPr lang="zh-CN" altLang="en-US"/>
              <a:t>为真</a:t>
            </a:r>
            <a:endParaRPr lang="zh-CN" altLang="en-US"/>
          </a:p>
          <a:p>
            <a:endParaRPr lang="zh-CN" altLang="en-US"/>
          </a:p>
          <a:p>
            <a:pPr marL="0" indent="457200">
              <a:buNone/>
            </a:pPr>
            <a:r>
              <a:rPr lang="zh-CN" altLang="en-US">
                <a:sym typeface="+mn-ea"/>
              </a:rPr>
              <a:t>甲说：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乙是骗子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。</a:t>
            </a:r>
            <a:endParaRPr lang="zh-CN" altLang="en-US"/>
          </a:p>
          <a:p>
            <a:pPr marL="0" indent="457200">
              <a:buNone/>
            </a:pPr>
            <a:r>
              <a:rPr lang="zh-CN" altLang="en-US">
                <a:sym typeface="+mn-ea"/>
              </a:rPr>
              <a:t>乙说：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甲和丙是同一类人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。</a:t>
            </a:r>
            <a:endParaRPr lang="zh-CN" altLang="en-US">
              <a:sym typeface="+mn-ea"/>
            </a:endParaRPr>
          </a:p>
          <a:p>
            <a:pPr marL="0" indent="457200">
              <a:buNone/>
            </a:pPr>
            <a:endParaRPr lang="zh-CN" altLang="en-US" sz="2400">
              <a:sym typeface="+mn-ea"/>
            </a:endParaRPr>
          </a:p>
          <a:p>
            <a:pPr marL="0" indent="457200">
              <a:buNone/>
            </a:pPr>
            <a:r>
              <a:rPr lang="zh-CN" altLang="en-US" sz="2400">
                <a:sym typeface="+mn-ea"/>
              </a:rPr>
              <a:t>假设丙是老实人，那么</a:t>
            </a:r>
            <a:r>
              <a:rPr lang="en-US" altLang="zh-CN" sz="2400">
                <a:sym typeface="+mn-ea"/>
              </a:rPr>
              <a:t>…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5005705" y="3200400"/>
                <a:ext cx="3021965" cy="1219835"/>
              </a:xfrm>
              <a:prstGeom prst="rect">
                <a:avLst/>
              </a:prstGeom>
              <a:ln w="9525">
                <a:solidFill>
                  <a:srgbClr val="292988"/>
                </a:solidFill>
              </a:ln>
            </p:spPr>
            <p:txBody>
              <a:bodyPr vert="horz" wrap="square" lIns="0" tIns="0" rIns="0" bIns="0" rtlCol="0">
                <a:noAutofit/>
              </a:bodyPr>
              <a:p>
                <a:pPr marL="91440" marR="8255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𝑎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1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↔(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𝑏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en-US" altLang="zh-CN" sz="2400" i="1" spc="-110" dirty="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91440" marR="8255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𝑏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1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↔(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𝑎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𝑐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en-US" altLang="zh-CN" sz="2400" i="1" spc="-110" dirty="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5705" y="3200400"/>
                <a:ext cx="3021965" cy="1219835"/>
              </a:xfrm>
              <a:prstGeom prst="rect">
                <a:avLst/>
              </a:prstGeom>
              <a:blipFill rotWithShape="1">
                <a:blip r:embed="rId1"/>
                <a:stretch>
                  <a:fillRect l="-168" t="-416" r="-147" b="-364"/>
                </a:stretch>
              </a:blipFill>
              <a:ln w="9525">
                <a:solidFill>
                  <a:srgbClr val="292988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005705" y="4724400"/>
                <a:ext cx="4006215" cy="1674495"/>
              </a:xfrm>
              <a:prstGeom prst="rect">
                <a:avLst/>
              </a:prstGeom>
              <a:ln w="9525">
                <a:solidFill>
                  <a:srgbClr val="292988"/>
                </a:solidFill>
              </a:ln>
            </p:spPr>
            <p:txBody>
              <a:bodyPr vert="horz" wrap="square" lIns="0" tIns="0" rIns="0" bIns="0" rtlCol="0">
                <a:noAutofit/>
              </a:bodyPr>
              <a:p>
                <a:pPr marL="91440" marR="82550">
                  <a:lnSpc>
                    <a:spcPct val="150000"/>
                  </a:lnSpc>
                </a:pPr>
                <a:r>
                  <a:rPr lang="zh-CN" altLang="en-US" sz="2400" spc="-110" dirty="0">
                    <a:latin typeface="Cambria Math" panose="02040503050406030204" charset="0"/>
                    <a:cs typeface="Cambria Math" panose="02040503050406030204" charset="0"/>
                  </a:rPr>
                  <a:t>代入</a:t>
                </a:r>
                <a14:m>
                  <m:oMath xmlns:m="http://schemas.openxmlformats.org/officeDocument/2006/math">
                    <m:r>
                      <a:rPr lang="en-US" altLang="zh-CN" sz="2400" i="1" spc="-110" dirty="0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sz="2400" i="1" spc="-110" dirty="0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400" i="1" spc="-110" dirty="0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zh-CN" altLang="en-US" sz="2400" spc="-110" dirty="0">
                    <a:latin typeface="Cambria Math" panose="02040503050406030204" charset="0"/>
                    <a:cs typeface="Cambria Math" panose="02040503050406030204" charset="0"/>
                  </a:rPr>
                  <a:t>，可计算得</a:t>
                </a:r>
                <a:endParaRPr lang="zh-CN" altLang="en-US" sz="2400" spc="-110" dirty="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91440" marR="8255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400" i="1" spc="-110" dirty="0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400" i="1" spc="-110" dirty="0">
                        <a:latin typeface="Cambria Math" panose="02040503050406030204" charset="0"/>
                        <a:cs typeface="Cambria Math" panose="02040503050406030204" charset="0"/>
                      </a:rPr>
                      <m:t>𝑏</m:t>
                    </m:r>
                    <m:r>
                      <a:rPr lang="en-US" altLang="zh-CN" sz="2400" i="1" spc="-110" dirty="0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400" i="1" spc="-110" dirty="0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sz="2400" i="1" spc="-110" dirty="0">
                        <a:latin typeface="Cambria Math" panose="02040503050406030204" charset="0"/>
                        <a:cs typeface="Cambria Math" panose="02040503050406030204" charset="0"/>
                      </a:rPr>
                      <m:t>)↔(</m:t>
                    </m:r>
                    <m:r>
                      <a:rPr lang="en-US" altLang="zh-CN" sz="2400" i="1" spc="-110" dirty="0">
                        <a:latin typeface="Cambria Math" panose="02040503050406030204" charset="0"/>
                        <a:cs typeface="Cambria Math" panose="02040503050406030204" charset="0"/>
                      </a:rPr>
                      <m:t>𝑎</m:t>
                    </m:r>
                    <m:r>
                      <a:rPr lang="en-US" altLang="zh-CN" sz="2400" i="1" spc="-110" dirty="0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400" i="1" spc="-110" dirty="0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sz="2400" i="1" spc="-110" dirty="0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sz="2400" i="1" spc="-110" dirty="0">
                        <a:latin typeface="Cambria Math" panose="02040503050406030204" charset="0"/>
                        <a:cs typeface="Cambria Math" panose="02040503050406030204" charset="0"/>
                      </a:rPr>
                      <m:t>↔(</m:t>
                    </m:r>
                    <m:r>
                      <a:rPr lang="en-US" altLang="zh-CN" sz="2400" i="1" spc="-110" dirty="0">
                        <a:latin typeface="Cambria Math" panose="02040503050406030204" charset="0"/>
                        <a:cs typeface="Cambria Math" panose="02040503050406030204" charset="0"/>
                      </a:rPr>
                      <m:t>𝑏</m:t>
                    </m:r>
                    <m:r>
                      <a:rPr lang="en-US" altLang="zh-CN" sz="2400" i="1" spc="-110" dirty="0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400" i="1" spc="-110" dirty="0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  <m:r>
                      <a:rPr lang="en-US" altLang="zh-CN" sz="2400" i="1" spc="-110" dirty="0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sz="2400" spc="-110" dirty="0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zh-CN" altLang="en-US" sz="2400" spc="-110" dirty="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91440" marR="82550">
                  <a:lnSpc>
                    <a:spcPct val="150000"/>
                  </a:lnSpc>
                </a:pPr>
                <a:r>
                  <a:rPr lang="zh-CN" altLang="en-US" sz="2400" spc="-110" dirty="0">
                    <a:latin typeface="Cambria Math" panose="02040503050406030204" charset="0"/>
                    <a:cs typeface="Cambria Math" panose="02040503050406030204" charset="0"/>
                  </a:rPr>
                  <a:t>矛盾！</a:t>
                </a:r>
                <a:endParaRPr lang="zh-CN" altLang="en-US" sz="2400" spc="-110" dirty="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5005705" y="4724400"/>
                <a:ext cx="4006215" cy="1674495"/>
              </a:xfrm>
              <a:prstGeom prst="rect">
                <a:avLst/>
              </a:prstGeom>
              <a:blipFill rotWithShape="1">
                <a:blip r:embed="rId4"/>
                <a:stretch>
                  <a:fillRect l="-127" t="-303" r="-111" b="-265"/>
                </a:stretch>
              </a:blipFill>
              <a:ln w="9525">
                <a:solidFill>
                  <a:srgbClr val="292988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符号方法进行推理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457200">
              <a:buNone/>
            </a:pPr>
            <a:r>
              <a:rPr lang="zh-CN" altLang="en-US">
                <a:sym typeface="+mn-ea"/>
              </a:rPr>
              <a:t>甲说：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乙是骗子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。</a:t>
            </a:r>
            <a:endParaRPr lang="zh-CN" altLang="en-US"/>
          </a:p>
          <a:p>
            <a:pPr marL="0" indent="457200">
              <a:buNone/>
            </a:pPr>
            <a:r>
              <a:rPr lang="zh-CN" altLang="en-US">
                <a:sym typeface="+mn-ea"/>
              </a:rPr>
              <a:t>乙说：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甲和丙是同一类人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。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假设丙是骗子，那么</a:t>
            </a:r>
            <a:r>
              <a:rPr lang="en-US" altLang="zh-CN">
                <a:sym typeface="+mn-ea"/>
              </a:rPr>
              <a:t>…</a:t>
            </a:r>
            <a:endParaRPr lang="en-US" altLang="zh-CN">
              <a:sym typeface="+mn-ea"/>
            </a:endParaRPr>
          </a:p>
          <a:p>
            <a:pPr lvl="1"/>
            <a:r>
              <a:rPr lang="zh-CN" altLang="en-US">
                <a:sym typeface="+mn-ea"/>
              </a:rPr>
              <a:t>假设甲是老实人，那么</a:t>
            </a:r>
            <a:r>
              <a:rPr lang="en-US" altLang="zh-CN">
                <a:sym typeface="+mn-ea"/>
              </a:rPr>
              <a:t>…</a:t>
            </a:r>
            <a:r>
              <a:rPr lang="zh-CN" altLang="en-US">
                <a:sym typeface="+mn-ea"/>
              </a:rPr>
              <a:t>否则</a:t>
            </a:r>
            <a:endParaRPr lang="en-US" altLang="zh-CN">
              <a:sym typeface="+mn-ea"/>
            </a:endParaRPr>
          </a:p>
          <a:p>
            <a:endParaRPr lang="zh-CN" altLang="en-US"/>
          </a:p>
          <a:p>
            <a:endParaRPr lang="zh-CN" altLang="en-US"/>
          </a:p>
          <a:p>
            <a:pPr lvl="1"/>
            <a:endParaRPr lang="zh-CN" altLang="en-US"/>
          </a:p>
          <a:p>
            <a:pPr lvl="1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4953000" y="3048000"/>
                <a:ext cx="3590290" cy="2602865"/>
              </a:xfrm>
              <a:prstGeom prst="rect">
                <a:avLst/>
              </a:prstGeom>
              <a:ln w="9525">
                <a:solidFill>
                  <a:srgbClr val="292988"/>
                </a:solidFill>
              </a:ln>
            </p:spPr>
            <p:txBody>
              <a:bodyPr vert="horz" wrap="square" lIns="0" tIns="0" rIns="0" bIns="0" rtlCol="0">
                <a:noAutofit/>
              </a:bodyPr>
              <a:p>
                <a:pPr marL="91440" marR="82550">
                  <a:lnSpc>
                    <a:spcPct val="150000"/>
                  </a:lnSpc>
                </a:pPr>
                <a:r>
                  <a:rPr lang="zh-CN" altLang="en-US" sz="2400" spc="-110" dirty="0">
                    <a:latin typeface="Cambria Math" panose="02040503050406030204" charset="0"/>
                    <a:cs typeface="Cambria Math" panose="02040503050406030204" charset="0"/>
                  </a:rPr>
                  <a:t>代入</a:t>
                </a:r>
                <a14:m>
                  <m:oMath xmlns:m="http://schemas.openxmlformats.org/officeDocument/2006/math">
                    <m:r>
                      <a:rPr lang="en-US" altLang="zh-CN" sz="2400" i="1" spc="-110" dirty="0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sz="2400" i="1" spc="-110" dirty="0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400" i="1" spc="-110" dirty="0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 sz="2400" spc="-110" dirty="0">
                    <a:latin typeface="Cambria Math" panose="02040503050406030204" charset="0"/>
                    <a:cs typeface="Cambria Math" panose="02040503050406030204" charset="0"/>
                  </a:rPr>
                  <a:t>，可计算得</a:t>
                </a:r>
                <a:endParaRPr lang="zh-CN" altLang="en-US" sz="2400" spc="-110" dirty="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91440" marR="82550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sz="2400" i="1" spc="-110" dirty="0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𝑎</m:t>
                              </m:r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)↔(</m:t>
                              </m:r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𝑏</m:t>
                              </m:r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0</m:t>
                              </m:r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𝑏</m:t>
                              </m:r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)↔(</m:t>
                              </m:r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𝑎</m:t>
                              </m:r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0</m:t>
                              </m:r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sz="2400" i="1" spc="-110" dirty="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91440" marR="82550">
                  <a:lnSpc>
                    <a:spcPct val="150000"/>
                  </a:lnSpc>
                </a:pPr>
                <a:r>
                  <a:rPr lang="zh-CN" altLang="en-US" sz="2400" spc="-110" dirty="0">
                    <a:latin typeface="Cambria Math" panose="02040503050406030204" charset="0"/>
                    <a:cs typeface="Cambria Math" panose="02040503050406030204" charset="0"/>
                  </a:rPr>
                  <a:t>代入</a:t>
                </a:r>
                <a14:m>
                  <m:oMath xmlns:m="http://schemas.openxmlformats.org/officeDocument/2006/math">
                    <m:r>
                      <a:rPr lang="en-US" altLang="zh-CN" sz="2400" i="1" spc="-110" dirty="0">
                        <a:latin typeface="Cambria Math" panose="02040503050406030204" charset="0"/>
                        <a:cs typeface="Cambria Math" panose="02040503050406030204" charset="0"/>
                      </a:rPr>
                      <m:t>𝑎</m:t>
                    </m:r>
                    <m:r>
                      <a:rPr lang="en-US" altLang="zh-CN" sz="2400" i="1" spc="-110" dirty="0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400" i="1" spc="-110" dirty="0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zh-CN" altLang="en-US" sz="2400" spc="-110" dirty="0">
                    <a:latin typeface="Cambria Math" panose="02040503050406030204" charset="0"/>
                    <a:cs typeface="Cambria Math" panose="02040503050406030204" charset="0"/>
                  </a:rPr>
                  <a:t>，得</a:t>
                </a:r>
                <a:endParaRPr lang="en-US" altLang="zh-CN" sz="2400" i="1" spc="-110" dirty="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91440" marR="82550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sz="2400" i="1" spc="-110" dirty="0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↔(</m:t>
                              </m:r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𝑏</m:t>
                              </m:r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0</m:t>
                              </m:r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𝑏</m:t>
                              </m:r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)↔</m:t>
                              </m:r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2400" spc="-110" dirty="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4953000" y="3048000"/>
                <a:ext cx="3590290" cy="2602865"/>
              </a:xfrm>
              <a:prstGeom prst="rect">
                <a:avLst/>
              </a:prstGeom>
              <a:blipFill rotWithShape="1">
                <a:blip r:embed="rId3"/>
                <a:stretch>
                  <a:fillRect l="-141" t="-195" r="-124" b="-171"/>
                </a:stretch>
              </a:blipFill>
              <a:ln w="9525">
                <a:solidFill>
                  <a:srgbClr val="292988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4953000" y="1219200"/>
                <a:ext cx="3021965" cy="1219835"/>
              </a:xfrm>
              <a:prstGeom prst="rect">
                <a:avLst/>
              </a:prstGeom>
              <a:ln w="9525">
                <a:solidFill>
                  <a:srgbClr val="292988"/>
                </a:solidFill>
              </a:ln>
            </p:spPr>
            <p:txBody>
              <a:bodyPr vert="horz" wrap="square" lIns="0" tIns="0" rIns="0" bIns="0" rtlCol="0">
                <a:noAutofit/>
              </a:bodyPr>
              <a:p>
                <a:pPr marL="91440" marR="8255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𝑎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1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↔(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𝑏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en-US" altLang="zh-CN" sz="2400" i="1" spc="-110" dirty="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91440" marR="8255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𝑏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1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↔(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𝑎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𝑐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en-US" altLang="zh-CN" sz="2400" i="1" spc="-110" dirty="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4953000" y="1219200"/>
                <a:ext cx="3021965" cy="1219835"/>
              </a:xfrm>
              <a:prstGeom prst="rect">
                <a:avLst/>
              </a:prstGeom>
              <a:blipFill rotWithShape="1">
                <a:blip r:embed="rId6"/>
                <a:stretch>
                  <a:fillRect l="-168" t="-416" r="-147" b="-364"/>
                </a:stretch>
              </a:blipFill>
              <a:ln w="9525">
                <a:solidFill>
                  <a:srgbClr val="292988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符号方法进行推理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457200">
              <a:buNone/>
            </a:pPr>
            <a:r>
              <a:rPr lang="zh-CN" altLang="en-US">
                <a:sym typeface="+mn-ea"/>
              </a:rPr>
              <a:t>甲说：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乙是骗子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。</a:t>
            </a:r>
            <a:endParaRPr lang="zh-CN" altLang="en-US"/>
          </a:p>
          <a:p>
            <a:pPr marL="0" indent="457200">
              <a:buNone/>
            </a:pPr>
            <a:r>
              <a:rPr lang="zh-CN" altLang="en-US">
                <a:sym typeface="+mn-ea"/>
              </a:rPr>
              <a:t>乙说：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甲和丙是同一类人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。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假设丙是骗子，那么</a:t>
            </a:r>
            <a:r>
              <a:rPr lang="en-US" altLang="zh-CN">
                <a:sym typeface="+mn-ea"/>
              </a:rPr>
              <a:t>…</a:t>
            </a:r>
            <a:endParaRPr lang="en-US" altLang="zh-CN">
              <a:sym typeface="+mn-ea"/>
            </a:endParaRPr>
          </a:p>
          <a:p>
            <a:pPr lvl="1"/>
            <a:r>
              <a:rPr lang="zh-CN" altLang="en-US">
                <a:sym typeface="+mn-ea"/>
              </a:rPr>
              <a:t>假设甲是老实人，那么</a:t>
            </a:r>
            <a:r>
              <a:rPr lang="en-US" altLang="zh-CN">
                <a:sym typeface="+mn-ea"/>
              </a:rPr>
              <a:t>…</a:t>
            </a:r>
            <a:r>
              <a:rPr lang="zh-CN" altLang="en-US">
                <a:sym typeface="+mn-ea"/>
              </a:rPr>
              <a:t>否则</a:t>
            </a:r>
            <a:endParaRPr lang="en-US" altLang="zh-CN">
              <a:sym typeface="+mn-ea"/>
            </a:endParaRPr>
          </a:p>
          <a:p>
            <a:endParaRPr lang="zh-CN" altLang="en-US"/>
          </a:p>
          <a:p>
            <a:r>
              <a:rPr lang="en-US" altLang="zh-CN"/>
              <a:t>a=1, b=0, c=0</a:t>
            </a:r>
            <a:endParaRPr lang="en-US" altLang="zh-CN"/>
          </a:p>
          <a:p>
            <a:r>
              <a:rPr lang="en-US" altLang="zh-CN"/>
              <a:t>a=0, b=1, c=0</a:t>
            </a:r>
            <a:endParaRPr lang="zh-CN" altLang="en-US"/>
          </a:p>
          <a:p>
            <a:endParaRPr lang="zh-CN" altLang="en-US"/>
          </a:p>
          <a:p>
            <a:pPr lvl="1"/>
            <a:endParaRPr lang="zh-CN" altLang="en-US"/>
          </a:p>
          <a:p>
            <a:pPr lvl="1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4953000" y="3048000"/>
                <a:ext cx="3590290" cy="2602865"/>
              </a:xfrm>
              <a:prstGeom prst="rect">
                <a:avLst/>
              </a:prstGeom>
              <a:ln w="9525">
                <a:solidFill>
                  <a:srgbClr val="292988"/>
                </a:solidFill>
              </a:ln>
            </p:spPr>
            <p:txBody>
              <a:bodyPr vert="horz" wrap="square" lIns="0" tIns="0" rIns="0" bIns="0" rtlCol="0">
                <a:noAutofit/>
              </a:bodyPr>
              <a:p>
                <a:pPr marL="91440" marR="82550">
                  <a:lnSpc>
                    <a:spcPct val="150000"/>
                  </a:lnSpc>
                </a:pPr>
                <a:r>
                  <a:rPr lang="zh-CN" altLang="en-US" sz="2400" spc="-110" dirty="0">
                    <a:latin typeface="Cambria Math" panose="02040503050406030204" charset="0"/>
                    <a:cs typeface="Cambria Math" panose="02040503050406030204" charset="0"/>
                  </a:rPr>
                  <a:t>代入</a:t>
                </a:r>
                <a14:m>
                  <m:oMath xmlns:m="http://schemas.openxmlformats.org/officeDocument/2006/math">
                    <m:r>
                      <a:rPr lang="en-US" altLang="zh-CN" sz="2400" i="1" spc="-110" dirty="0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sz="2400" i="1" spc="-110" dirty="0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400" i="1" spc="-110" dirty="0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zh-CN" altLang="en-US" sz="2400" spc="-110" dirty="0">
                    <a:latin typeface="Cambria Math" panose="02040503050406030204" charset="0"/>
                    <a:cs typeface="Cambria Math" panose="02040503050406030204" charset="0"/>
                  </a:rPr>
                  <a:t>，可计算得</a:t>
                </a:r>
                <a:endParaRPr lang="zh-CN" altLang="en-US" sz="2400" spc="-110" dirty="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91440" marR="82550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sz="2400" i="1" spc="-110" dirty="0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𝑎</m:t>
                              </m:r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)↔(</m:t>
                              </m:r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𝑏</m:t>
                              </m:r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0</m:t>
                              </m:r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𝑏</m:t>
                              </m:r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)↔(</m:t>
                              </m:r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𝑎</m:t>
                              </m:r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0</m:t>
                              </m:r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sz="2400" i="1" spc="-110" dirty="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91440" marR="82550">
                  <a:lnSpc>
                    <a:spcPct val="150000"/>
                  </a:lnSpc>
                </a:pPr>
                <a:r>
                  <a:rPr lang="zh-CN" altLang="en-US" sz="2400" spc="-110" dirty="0">
                    <a:latin typeface="Cambria Math" panose="02040503050406030204" charset="0"/>
                    <a:cs typeface="Cambria Math" panose="02040503050406030204" charset="0"/>
                  </a:rPr>
                  <a:t>代入</a:t>
                </a:r>
                <a14:m>
                  <m:oMath xmlns:m="http://schemas.openxmlformats.org/officeDocument/2006/math">
                    <m:r>
                      <a:rPr lang="en-US" altLang="zh-CN" sz="2400" i="1" spc="-110" dirty="0">
                        <a:latin typeface="Cambria Math" panose="02040503050406030204" charset="0"/>
                        <a:cs typeface="Cambria Math" panose="02040503050406030204" charset="0"/>
                      </a:rPr>
                      <m:t>𝑎</m:t>
                    </m:r>
                    <m:r>
                      <a:rPr lang="en-US" altLang="zh-CN" sz="2400" i="1" spc="-110" dirty="0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400" i="1" spc="-110" dirty="0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zh-CN" altLang="en-US" sz="2400" spc="-110" dirty="0">
                    <a:latin typeface="Cambria Math" panose="02040503050406030204" charset="0"/>
                    <a:cs typeface="Cambria Math" panose="02040503050406030204" charset="0"/>
                  </a:rPr>
                  <a:t>，得</a:t>
                </a:r>
                <a:endParaRPr lang="en-US" altLang="zh-CN" sz="2400" i="1" spc="-110" dirty="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91440" marR="82550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sz="2400" i="1" spc="-110" dirty="0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↔(</m:t>
                              </m:r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𝑏</m:t>
                              </m:r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0</m:t>
                              </m:r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𝑏</m:t>
                              </m:r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)↔</m:t>
                              </m:r>
                              <m:r>
                                <a:rPr lang="en-US" altLang="zh-CN" sz="2400" i="1" spc="-110" dirty="0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2400" spc="-110" dirty="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4953000" y="3048000"/>
                <a:ext cx="3590290" cy="2602865"/>
              </a:xfrm>
              <a:prstGeom prst="rect">
                <a:avLst/>
              </a:prstGeom>
              <a:blipFill rotWithShape="1">
                <a:blip r:embed="rId3"/>
                <a:stretch>
                  <a:fillRect l="-141" t="-195" r="-124" b="-171"/>
                </a:stretch>
              </a:blipFill>
              <a:ln w="9525">
                <a:solidFill>
                  <a:srgbClr val="292988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4953000" y="1219200"/>
                <a:ext cx="3021965" cy="1219835"/>
              </a:xfrm>
              <a:prstGeom prst="rect">
                <a:avLst/>
              </a:prstGeom>
              <a:ln w="9525">
                <a:solidFill>
                  <a:srgbClr val="292988"/>
                </a:solidFill>
              </a:ln>
            </p:spPr>
            <p:txBody>
              <a:bodyPr vert="horz" wrap="square" lIns="0" tIns="0" rIns="0" bIns="0" rtlCol="0">
                <a:noAutofit/>
              </a:bodyPr>
              <a:p>
                <a:pPr marL="91440" marR="8255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𝑎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1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↔(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𝑏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en-US" altLang="zh-CN" sz="2400" i="1" spc="-110" dirty="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91440" marR="8255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𝑏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1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↔(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𝑎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𝑐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en-US" altLang="zh-CN" sz="2400" i="1" spc="-110" dirty="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4953000" y="1219200"/>
                <a:ext cx="3021965" cy="1219835"/>
              </a:xfrm>
              <a:prstGeom prst="rect">
                <a:avLst/>
              </a:prstGeom>
              <a:blipFill rotWithShape="1">
                <a:blip r:embed="rId6"/>
                <a:stretch>
                  <a:fillRect l="-168" t="-416" r="-147" b="-364"/>
                </a:stretch>
              </a:blipFill>
              <a:ln w="9525">
                <a:solidFill>
                  <a:srgbClr val="292988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符号方法进行推理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457200">
              <a:buNone/>
            </a:pPr>
            <a:r>
              <a:rPr lang="zh-CN" altLang="en-US">
                <a:sym typeface="+mn-ea"/>
              </a:rPr>
              <a:t>甲说：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乙是骗子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。</a:t>
            </a:r>
            <a:endParaRPr lang="zh-CN" altLang="en-US"/>
          </a:p>
          <a:p>
            <a:pPr marL="0" indent="457200">
              <a:buNone/>
            </a:pPr>
            <a:r>
              <a:rPr lang="zh-CN" altLang="en-US">
                <a:sym typeface="+mn-ea"/>
              </a:rPr>
              <a:t>乙说：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甲和丙是同一类人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。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表示</a:t>
            </a:r>
            <a:r>
              <a:rPr lang="en-US" altLang="zh-CN">
                <a:sym typeface="+mn-ea"/>
              </a:rPr>
              <a:t>+</a:t>
            </a:r>
            <a:r>
              <a:rPr lang="zh-CN" altLang="en-US">
                <a:sym typeface="+mn-ea"/>
              </a:rPr>
              <a:t>推理</a:t>
            </a:r>
            <a:endParaRPr lang="zh-CN" altLang="en-US">
              <a:sym typeface="+mn-ea"/>
            </a:endParaRPr>
          </a:p>
          <a:p>
            <a:pPr lvl="1"/>
            <a:r>
              <a:rPr lang="zh-CN" altLang="en-US">
                <a:sym typeface="+mn-ea"/>
              </a:rPr>
              <a:t>知识表示</a:t>
            </a:r>
            <a:endParaRPr lang="zh-CN" altLang="en-US">
              <a:sym typeface="+mn-ea"/>
            </a:endParaRPr>
          </a:p>
          <a:p>
            <a:pPr lvl="1"/>
            <a:r>
              <a:rPr lang="zh-CN" altLang="en-US">
                <a:sym typeface="+mn-ea"/>
              </a:rPr>
              <a:t>自动推理</a:t>
            </a:r>
            <a:endParaRPr lang="zh-CN" altLang="en-US">
              <a:sym typeface="+mn-ea"/>
            </a:endParaRPr>
          </a:p>
          <a:p>
            <a:endParaRPr lang="zh-CN" altLang="en-US"/>
          </a:p>
          <a:p>
            <a:endParaRPr lang="zh-CN" altLang="en-US"/>
          </a:p>
          <a:p>
            <a:pPr lvl="1"/>
            <a:endParaRPr lang="zh-CN" altLang="en-US"/>
          </a:p>
          <a:p>
            <a:pPr lvl="1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4953000" y="1219200"/>
                <a:ext cx="3021965" cy="1219835"/>
              </a:xfrm>
              <a:prstGeom prst="rect">
                <a:avLst/>
              </a:prstGeom>
              <a:ln w="9525">
                <a:solidFill>
                  <a:srgbClr val="292988"/>
                </a:solidFill>
              </a:ln>
            </p:spPr>
            <p:txBody>
              <a:bodyPr vert="horz" wrap="square" lIns="0" tIns="0" rIns="0" bIns="0" rtlCol="0">
                <a:noAutofit/>
              </a:bodyPr>
              <a:p>
                <a:pPr marL="91440" marR="8255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𝑎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1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↔(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𝑏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en-US" altLang="zh-CN" sz="2400" i="1" spc="-110" dirty="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91440" marR="8255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𝑏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1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↔(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𝑎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cs typeface="Cambria Math" panose="02040503050406030204" charset="0"/>
                        </a:rPr>
                        <m:t>𝑐</m:t>
                      </m:r>
                      <m:r>
                        <a:rPr lang="en-US" altLang="zh-CN" sz="2400" i="1" spc="-110" dirty="0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en-US" altLang="zh-CN" sz="2400" i="1" spc="-110" dirty="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4953000" y="1219200"/>
                <a:ext cx="3021965" cy="1219835"/>
              </a:xfrm>
              <a:prstGeom prst="rect">
                <a:avLst/>
              </a:prstGeom>
              <a:blipFill rotWithShape="1">
                <a:blip r:embed="rId3"/>
                <a:stretch>
                  <a:fillRect l="-168" t="-416" r="-147" b="-364"/>
                </a:stretch>
              </a:blipFill>
              <a:ln w="9525">
                <a:solidFill>
                  <a:srgbClr val="292988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自动定理证明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基于逻辑推理的证明辅助工具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pic>
        <p:nvPicPr>
          <p:cNvPr id="7" name="图片 6"/>
          <p:cNvPicPr/>
          <p:nvPr/>
        </p:nvPicPr>
        <p:blipFill>
          <a:blip r:embed="rId1"/>
          <a:stretch>
            <a:fillRect/>
          </a:stretch>
        </p:blipFill>
        <p:spPr>
          <a:xfrm>
            <a:off x="1371600" y="3245485"/>
            <a:ext cx="1085850" cy="95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717800" y="3346450"/>
            <a:ext cx="3048000" cy="73850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p>
            <a:pPr marL="91440" marR="82550">
              <a:lnSpc>
                <a:spcPts val="2880"/>
              </a:lnSpc>
            </a:pPr>
            <a:r>
              <a:rPr lang="en-US" altLang="zh-CN" sz="2800" b="1" spc="-110" dirty="0">
                <a:latin typeface="Arial" panose="020B0604020202020204"/>
                <a:cs typeface="Arial" panose="020B0604020202020204"/>
              </a:rPr>
              <a:t>Isabelle</a:t>
            </a:r>
            <a:endParaRPr lang="en-US" altLang="zh-CN" sz="2800" b="1" spc="-110" dirty="0">
              <a:latin typeface="Arial" panose="020B0604020202020204"/>
              <a:cs typeface="Arial" panose="020B0604020202020204"/>
            </a:endParaRPr>
          </a:p>
          <a:p>
            <a:pPr marL="91440" marR="82550">
              <a:lnSpc>
                <a:spcPts val="2880"/>
              </a:lnSpc>
            </a:pPr>
            <a:r>
              <a:rPr lang="en-US" altLang="zh-CN" sz="1600" spc="-110" dirty="0">
                <a:latin typeface="Arial" panose="020B0604020202020204"/>
                <a:cs typeface="Arial" panose="020B0604020202020204"/>
              </a:rPr>
              <a:t>[Nipkow et al., 2002]</a:t>
            </a:r>
            <a:endParaRPr lang="en-US" altLang="zh-CN" sz="1600" spc="-110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2" name="图片 11"/>
          <p:cNvPicPr/>
          <p:nvPr/>
        </p:nvPicPr>
        <p:blipFill>
          <a:blip r:embed="rId2"/>
          <a:stretch>
            <a:fillRect/>
          </a:stretch>
        </p:blipFill>
        <p:spPr>
          <a:xfrm>
            <a:off x="1666875" y="1936115"/>
            <a:ext cx="628650" cy="9525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717800" y="2043430"/>
            <a:ext cx="3048000" cy="73850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p>
            <a:pPr marL="91440" marR="82550">
              <a:lnSpc>
                <a:spcPts val="2880"/>
              </a:lnSpc>
            </a:pPr>
            <a:r>
              <a:rPr lang="en-US" altLang="zh-CN" sz="2800" b="1" spc="-110" dirty="0">
                <a:latin typeface="Arial" panose="020B0604020202020204"/>
                <a:cs typeface="Arial" panose="020B0604020202020204"/>
              </a:rPr>
              <a:t>Coq</a:t>
            </a:r>
            <a:endParaRPr lang="en-US" altLang="zh-CN" sz="2800" b="1" spc="-110" dirty="0">
              <a:latin typeface="Arial" panose="020B0604020202020204"/>
              <a:cs typeface="Arial" panose="020B0604020202020204"/>
            </a:endParaRPr>
          </a:p>
          <a:p>
            <a:pPr marL="91440" marR="82550">
              <a:lnSpc>
                <a:spcPts val="2880"/>
              </a:lnSpc>
            </a:pPr>
            <a:r>
              <a:rPr lang="en-US" altLang="zh-CN" sz="1600" spc="-110" dirty="0">
                <a:latin typeface="Arial" panose="020B0604020202020204"/>
                <a:cs typeface="Arial" panose="020B0604020202020204"/>
              </a:rPr>
              <a:t>[Barras et al., 1997]</a:t>
            </a:r>
            <a:endParaRPr lang="en-US" altLang="zh-CN" sz="1600" spc="-110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4" name="图片 13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3000" y="4800600"/>
            <a:ext cx="1924685" cy="86233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352800" y="4862195"/>
            <a:ext cx="3048000" cy="73850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p>
            <a:pPr marL="91440" marR="82550">
              <a:lnSpc>
                <a:spcPts val="2880"/>
              </a:lnSpc>
            </a:pPr>
            <a:r>
              <a:rPr lang="en-US" altLang="zh-CN" sz="2800" b="1" spc="-110" dirty="0">
                <a:latin typeface="Arial" panose="020B0604020202020204"/>
                <a:cs typeface="Arial" panose="020B0604020202020204"/>
              </a:rPr>
              <a:t>Lean</a:t>
            </a:r>
            <a:endParaRPr lang="en-US" altLang="zh-CN" sz="2800" b="1" spc="-110" dirty="0">
              <a:latin typeface="Arial" panose="020B0604020202020204"/>
              <a:cs typeface="Arial" panose="020B0604020202020204"/>
            </a:endParaRPr>
          </a:p>
          <a:p>
            <a:pPr marL="91440" marR="82550">
              <a:lnSpc>
                <a:spcPts val="2880"/>
              </a:lnSpc>
            </a:pPr>
            <a:r>
              <a:rPr lang="en-US" altLang="zh-CN" sz="1600" spc="-110" dirty="0">
                <a:latin typeface="Arial" panose="020B0604020202020204"/>
                <a:cs typeface="Arial" panose="020B0604020202020204"/>
              </a:rPr>
              <a:t>[de Moura et al., 2015]</a:t>
            </a:r>
            <a:endParaRPr lang="en-US" altLang="zh-CN" sz="1600" spc="-110" dirty="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自动定理证明</a:t>
            </a:r>
            <a:endParaRPr lang="zh-CN" altLang="en-US"/>
          </a:p>
        </p:txBody>
      </p:sp>
      <p:pic>
        <p:nvPicPr>
          <p:cNvPr id="8" name="内容占位符 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886200" y="762000"/>
            <a:ext cx="4288155" cy="61023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1143000" y="1556385"/>
            <a:ext cx="4624705" cy="3689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70C0"/>
            </a:solidFill>
          </a:ln>
        </p:spPr>
        <p:txBody>
          <a:bodyPr vert="horz" wrap="square" lIns="0" tIns="0" rIns="0" bIns="0" rtlCol="0" anchor="ctr" anchorCtr="0">
            <a:spAutoFit/>
          </a:bodyPr>
          <a:p>
            <a:pPr marL="91440" marR="82550" algn="ctr">
              <a:lnSpc>
                <a:spcPts val="2880"/>
              </a:lnSpc>
            </a:pPr>
            <a:r>
              <a:rPr lang="zh-CN" altLang="en-US" sz="2000" spc="-110" dirty="0">
                <a:latin typeface="Arial" panose="020B0604020202020204"/>
                <a:cs typeface="Arial" panose="020B0604020202020204"/>
              </a:rPr>
              <a:t>公理、引理、定理库</a:t>
            </a:r>
            <a:r>
              <a:rPr lang="zh-CN" altLang="en-US" spc="-110" dirty="0">
                <a:latin typeface="Arial" panose="020B0604020202020204"/>
                <a:cs typeface="Arial" panose="020B0604020202020204"/>
              </a:rPr>
              <a:t>（由逻辑公式表示）</a:t>
            </a:r>
            <a:endParaRPr lang="zh-CN" altLang="en-US" spc="-11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43000" y="2209800"/>
            <a:ext cx="4624705" cy="3689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70C0"/>
            </a:solidFill>
          </a:ln>
        </p:spPr>
        <p:txBody>
          <a:bodyPr vert="horz" wrap="square" lIns="0" tIns="0" rIns="0" bIns="0" rtlCol="0" anchor="ctr" anchorCtr="0">
            <a:spAutoFit/>
          </a:bodyPr>
          <a:p>
            <a:pPr marL="91440" marR="82550" algn="ctr">
              <a:lnSpc>
                <a:spcPts val="2880"/>
              </a:lnSpc>
            </a:pPr>
            <a:r>
              <a:rPr lang="zh-CN" altLang="en-US" sz="2000" spc="-110" dirty="0">
                <a:latin typeface="Arial" panose="020B0604020202020204"/>
                <a:cs typeface="Arial" panose="020B0604020202020204"/>
              </a:rPr>
              <a:t>待证的前提与结论</a:t>
            </a:r>
            <a:r>
              <a:rPr lang="zh-CN" altLang="en-US" spc="-110" dirty="0">
                <a:latin typeface="Arial" panose="020B0604020202020204"/>
                <a:cs typeface="Arial" panose="020B0604020202020204"/>
              </a:rPr>
              <a:t>（由逻辑公式表示）</a:t>
            </a:r>
            <a:endParaRPr lang="zh-CN" altLang="en-US" spc="-110" dirty="0">
              <a:latin typeface="Arial" panose="020B0604020202020204"/>
              <a:cs typeface="Arial" panose="020B0604020202020204"/>
            </a:endParaRPr>
          </a:p>
        </p:txBody>
      </p:sp>
      <p:cxnSp>
        <p:nvCxnSpPr>
          <p:cNvPr id="13" name="曲线连接符 12"/>
          <p:cNvCxnSpPr>
            <a:stCxn id="10" idx="3"/>
            <a:endCxn id="9" idx="3"/>
          </p:cNvCxnSpPr>
          <p:nvPr/>
        </p:nvCxnSpPr>
        <p:spPr>
          <a:xfrm flipV="1">
            <a:off x="5767705" y="1741170"/>
            <a:ext cx="3175" cy="653415"/>
          </a:xfrm>
          <a:prstGeom prst="curvedConnector3">
            <a:avLst>
              <a:gd name="adj1" fmla="val 7500000"/>
            </a:avLst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曲线连接符 13"/>
          <p:cNvCxnSpPr>
            <a:stCxn id="11" idx="3"/>
            <a:endCxn id="9" idx="3"/>
          </p:cNvCxnSpPr>
          <p:nvPr/>
        </p:nvCxnSpPr>
        <p:spPr>
          <a:xfrm flipV="1">
            <a:off x="5767705" y="1741170"/>
            <a:ext cx="3175" cy="1708150"/>
          </a:xfrm>
          <a:prstGeom prst="curvedConnector3">
            <a:avLst>
              <a:gd name="adj1" fmla="val 15860000"/>
            </a:avLst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143000" y="2895600"/>
            <a:ext cx="4624705" cy="110744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0070C0"/>
            </a:solidFill>
          </a:ln>
        </p:spPr>
        <p:txBody>
          <a:bodyPr vert="horz" wrap="square" lIns="0" tIns="0" rIns="0" bIns="0" rtlCol="0">
            <a:spAutoFit/>
          </a:bodyPr>
          <a:p>
            <a:pPr marL="91440" marR="82550">
              <a:lnSpc>
                <a:spcPts val="2880"/>
              </a:lnSpc>
            </a:pPr>
            <a:r>
              <a:rPr lang="zh-CN" altLang="en-US" sz="2000" spc="-110" dirty="0">
                <a:latin typeface="Arial" panose="020B0604020202020204"/>
                <a:cs typeface="Arial" panose="020B0604020202020204"/>
              </a:rPr>
              <a:t>证明：</a:t>
            </a:r>
            <a:endParaRPr lang="zh-CN" altLang="en-US" sz="2000" spc="-110" dirty="0">
              <a:latin typeface="Arial" panose="020B0604020202020204"/>
              <a:cs typeface="Arial" panose="020B0604020202020204"/>
            </a:endParaRPr>
          </a:p>
          <a:p>
            <a:pPr marL="91440" marR="82550" indent="457200">
              <a:lnSpc>
                <a:spcPts val="2880"/>
              </a:lnSpc>
            </a:pPr>
            <a:r>
              <a:rPr lang="zh-CN" altLang="en-US" sz="2000" spc="-110" dirty="0">
                <a:latin typeface="Arial" panose="020B0604020202020204"/>
                <a:cs typeface="Arial" panose="020B0604020202020204"/>
              </a:rPr>
              <a:t>由前提</a:t>
            </a:r>
            <a:r>
              <a:rPr lang="en-US" altLang="zh-CN" sz="2000" spc="-110" dirty="0">
                <a:latin typeface="Arial" panose="020B0604020202020204"/>
                <a:cs typeface="Arial" panose="020B0604020202020204"/>
              </a:rPr>
              <a:t>1</a:t>
            </a:r>
            <a:r>
              <a:rPr lang="zh-CN" altLang="en-US" sz="2000" spc="-110" dirty="0">
                <a:latin typeface="Arial" panose="020B0604020202020204"/>
                <a:cs typeface="Arial" panose="020B0604020202020204"/>
              </a:rPr>
              <a:t>、前提</a:t>
            </a:r>
            <a:r>
              <a:rPr lang="en-US" altLang="zh-CN" sz="2000" spc="-110" dirty="0">
                <a:latin typeface="Arial" panose="020B0604020202020204"/>
                <a:cs typeface="Arial" panose="020B0604020202020204"/>
              </a:rPr>
              <a:t>2</a:t>
            </a:r>
            <a:r>
              <a:rPr lang="zh-CN" altLang="en-US" sz="2000" spc="-110" dirty="0">
                <a:latin typeface="Arial" panose="020B0604020202020204"/>
                <a:cs typeface="Arial" panose="020B0604020202020204"/>
              </a:rPr>
              <a:t>、引理</a:t>
            </a:r>
            <a:r>
              <a:rPr lang="en-US" altLang="zh-CN" sz="2000" spc="-110" dirty="0">
                <a:latin typeface="Arial" panose="020B0604020202020204"/>
                <a:cs typeface="Arial" panose="020B0604020202020204"/>
              </a:rPr>
              <a:t>a</a:t>
            </a:r>
            <a:r>
              <a:rPr lang="zh-CN" altLang="en-US" sz="2000" spc="-110" dirty="0">
                <a:latin typeface="Arial" panose="020B0604020202020204"/>
                <a:cs typeface="Arial" panose="020B0604020202020204"/>
              </a:rPr>
              <a:t>，可得</a:t>
            </a:r>
            <a:r>
              <a:rPr lang="en-US" altLang="zh-CN" sz="2000" spc="-110" dirty="0">
                <a:latin typeface="Arial" panose="020B0604020202020204"/>
                <a:cs typeface="Arial" panose="020B0604020202020204"/>
              </a:rPr>
              <a:t>……</a:t>
            </a:r>
            <a:endParaRPr lang="en-US" altLang="zh-CN" sz="2000" spc="-110" dirty="0">
              <a:latin typeface="Arial" panose="020B0604020202020204"/>
              <a:cs typeface="Arial" panose="020B0604020202020204"/>
            </a:endParaRPr>
          </a:p>
          <a:p>
            <a:pPr marL="91440" marR="82550" indent="457200">
              <a:lnSpc>
                <a:spcPts val="2880"/>
              </a:lnSpc>
            </a:pPr>
            <a:r>
              <a:rPr lang="en-US" altLang="zh-CN" sz="2000" spc="-110" dirty="0">
                <a:latin typeface="Arial" panose="020B0604020202020204"/>
                <a:cs typeface="Arial" panose="020B0604020202020204"/>
              </a:rPr>
              <a:t>……</a:t>
            </a:r>
            <a:endParaRPr lang="en-US" altLang="zh-CN" sz="2000" spc="-110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770" y="4191000"/>
            <a:ext cx="5280025" cy="2335530"/>
          </a:xfrm>
          <a:prstGeom prst="rect">
            <a:avLst/>
          </a:prstGeom>
        </p:spPr>
      </p:pic>
      <p:sp>
        <p:nvSpPr>
          <p:cNvPr id="17" name="爆炸形 2 16"/>
          <p:cNvSpPr/>
          <p:nvPr/>
        </p:nvSpPr>
        <p:spPr>
          <a:xfrm>
            <a:off x="6400800" y="2743200"/>
            <a:ext cx="2275205" cy="1143000"/>
          </a:xfrm>
          <a:prstGeom prst="irregularSeal2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搜索空间爆炸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7" grpId="0" animBg="1"/>
      <p:bldP spid="17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自动定理证明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>
                <a:sym typeface="+mn-ea"/>
              </a:rPr>
              <a:t>AlphaGeometry</a:t>
            </a:r>
            <a:r>
              <a:rPr lang="en-US" altLang="zh-CN">
                <a:sym typeface="+mn-ea"/>
              </a:rPr>
              <a:t> (DeepMind, 2024)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2133600"/>
            <a:ext cx="7580630" cy="213487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自动定理证明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>
                <a:sym typeface="+mn-ea"/>
              </a:rPr>
              <a:t>AlphaGeometry (</a:t>
            </a:r>
            <a:r>
              <a:rPr lang="en-US" altLang="zh-CN">
                <a:sym typeface="+mn-ea"/>
              </a:rPr>
              <a:t>DeepMind, </a:t>
            </a:r>
            <a:r>
              <a:rPr lang="en-US" altLang="zh-CN">
                <a:sym typeface="+mn-ea"/>
              </a:rPr>
              <a:t>2024)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1752600"/>
            <a:ext cx="7448550" cy="44742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8AF3-08FA-47F6-A5B5-3110C38639A1}" type="datetime1">
              <a:rPr lang="zh-CN" altLang="en-US"/>
            </a:fld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C130-34F4-4910-89FD-E186223E954C}" type="slidenum">
              <a:rPr lang="en-US" altLang="zh-CN"/>
            </a:fld>
            <a:endParaRPr lang="en-US" altLang="zh-CN"/>
          </a:p>
        </p:txBody>
      </p:sp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Comic Sans MS" panose="030F0702030302020204" pitchFamily="66" charset="0"/>
              </a:rPr>
              <a:t>推荐书籍</a:t>
            </a:r>
            <a:endParaRPr lang="en-US" altLang="zh-CN" dirty="0">
              <a:latin typeface="Comic Sans MS" panose="030F0702030302020204" pitchFamily="66" charset="0"/>
            </a:endParaRP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77200" cy="4876800"/>
          </a:xfrm>
        </p:spPr>
        <p:txBody>
          <a:bodyPr/>
          <a:lstStyle/>
          <a:p>
            <a:pPr>
              <a:buNone/>
            </a:pPr>
            <a:r>
              <a:rPr lang="en-US" altLang="zh-CN" sz="2000" dirty="0">
                <a:latin typeface="Comic Sans MS" panose="030F0702030302020204" pitchFamily="66" charset="0"/>
              </a:rPr>
              <a:t>[1] </a:t>
            </a:r>
            <a:r>
              <a:rPr lang="zh-CN" altLang="en-US" sz="2000" dirty="0">
                <a:latin typeface="Comic Sans MS" panose="030F0702030302020204" pitchFamily="66" charset="0"/>
                <a:sym typeface="+mn-ea"/>
              </a:rPr>
              <a:t>陆钟万，面向计算机科学的数理逻辑</a:t>
            </a:r>
            <a:endParaRPr lang="en-US" altLang="zh-CN" sz="2000" i="1" dirty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n-US" altLang="zh-CN" sz="2000" dirty="0">
                <a:latin typeface="Comic Sans MS" panose="030F0702030302020204" pitchFamily="66" charset="0"/>
              </a:rPr>
              <a:t>[2] </a:t>
            </a:r>
            <a:r>
              <a:rPr lang="en-US" altLang="zh-CN" sz="2000" dirty="0">
                <a:latin typeface="Comic Sans MS" panose="030F0702030302020204" pitchFamily="66" charset="0"/>
                <a:sym typeface="+mn-ea"/>
              </a:rPr>
              <a:t>Hantao Zhang, Jian Zhang, </a:t>
            </a:r>
            <a:r>
              <a:rPr lang="en-US" altLang="zh-CN" sz="2000" dirty="0">
                <a:latin typeface="Comic Sans MS" panose="030F0702030302020204" pitchFamily="66" charset="0"/>
              </a:rPr>
              <a:t>Logic in Computer Science - Problem Solving by Logic Tools</a:t>
            </a:r>
            <a:endParaRPr lang="en-US" altLang="zh-CN" sz="2000" dirty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n-US" altLang="zh-CN" sz="2000" dirty="0">
                <a:latin typeface="Comic Sans MS" panose="030F0702030302020204" pitchFamily="66" charset="0"/>
              </a:rPr>
              <a:t>[3] </a:t>
            </a:r>
            <a:r>
              <a:rPr lang="zh-CN" altLang="en-US" sz="2000" dirty="0">
                <a:latin typeface="Comic Sans MS" panose="030F0702030302020204" pitchFamily="66" charset="0"/>
                <a:sym typeface="+mn-ea"/>
              </a:rPr>
              <a:t>胡世华，陆钟万，数理逻辑基础，上下</a:t>
            </a:r>
            <a:endParaRPr lang="en-US" altLang="zh-CN" sz="20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zh-CN" sz="2000" dirty="0">
              <a:latin typeface="Comic Sans MS" panose="030F0702030302020204" pitchFamily="66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137920" y="3047365"/>
          <a:ext cx="2208530" cy="3342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2987040" imgH="4518660" progId="Paint.Picture">
                  <p:embed/>
                </p:oleObj>
              </mc:Choice>
              <mc:Fallback>
                <p:oleObj name="" r:id="rId1" imgW="2987040" imgH="451866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37920" y="3047365"/>
                        <a:ext cx="2208530" cy="33420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047365"/>
            <a:ext cx="2346325" cy="33426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3047365"/>
            <a:ext cx="2203450" cy="334327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自动定理证明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>
                <a:sym typeface="+mn-ea"/>
              </a:rPr>
              <a:t>AlphaProof (</a:t>
            </a:r>
            <a:r>
              <a:rPr lang="en-US" altLang="zh-CN">
                <a:sym typeface="+mn-ea"/>
              </a:rPr>
              <a:t>DeepMind, </a:t>
            </a:r>
            <a:r>
              <a:rPr lang="en-US" altLang="zh-CN">
                <a:sym typeface="+mn-ea"/>
              </a:rPr>
              <a:t>2024, IMO</a:t>
            </a:r>
            <a:r>
              <a:rPr lang="zh-CN" altLang="en-US">
                <a:sym typeface="+mn-ea"/>
              </a:rPr>
              <a:t>银牌</a:t>
            </a:r>
            <a:r>
              <a:rPr lang="en-US" altLang="zh-CN">
                <a:sym typeface="+mn-ea"/>
              </a:rPr>
              <a:t>)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graphicFrame>
        <p:nvGraphicFramePr>
          <p:cNvPr id="6" name="对象 5"/>
          <p:cNvGraphicFramePr/>
          <p:nvPr/>
        </p:nvGraphicFramePr>
        <p:xfrm>
          <a:off x="1143000" y="1828800"/>
          <a:ext cx="2951480" cy="4243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" imgW="4419600" imgH="5295900" progId="Paint.Picture">
                  <p:embed/>
                </p:oleObj>
              </mc:Choice>
              <mc:Fallback>
                <p:oleObj name="" r:id="rId1" imgW="4419600" imgH="5295900" progId="Paint.Picture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43000" y="1828800"/>
                        <a:ext cx="2951480" cy="4243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2133600" y="4267200"/>
            <a:ext cx="737870" cy="347345"/>
          </a:xfrm>
          <a:prstGeom prst="rect">
            <a:avLst/>
          </a:prstGeom>
          <a:ln w="12700" cmpd="sng">
            <a:solidFill>
              <a:srgbClr val="FF0000"/>
            </a:solidFill>
            <a:prstDash val="dash"/>
          </a:ln>
        </p:spPr>
        <p:txBody>
          <a:bodyPr vert="horz" wrap="square" lIns="0" tIns="0" rIns="0" bIns="0" rtlCol="0" anchor="ctr" anchorCtr="0">
            <a:noAutofit/>
          </a:bodyPr>
          <a:p>
            <a:pPr marL="91440" marR="82550" indent="0" eaLnBrk="1" latinLnBrk="0" hangingPunct="1">
              <a:lnSpc>
                <a:spcPct val="100000"/>
              </a:lnSpc>
            </a:pPr>
            <a:r>
              <a:rPr lang="zh-CN" altLang="en-US" sz="1600" spc="-110" dirty="0">
                <a:latin typeface="Arial" panose="020B0604020202020204"/>
                <a:cs typeface="Arial" panose="020B0604020202020204"/>
              </a:rPr>
              <a:t>引理</a:t>
            </a:r>
            <a:r>
              <a:rPr lang="en-US" altLang="zh-CN" sz="1600" spc="-110" dirty="0">
                <a:latin typeface="Arial" panose="020B0604020202020204"/>
                <a:cs typeface="Arial" panose="020B0604020202020204"/>
              </a:rPr>
              <a:t> a</a:t>
            </a:r>
            <a:endParaRPr lang="en-US" altLang="zh-CN" sz="1600" spc="-11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14800" y="4343400"/>
            <a:ext cx="786765" cy="347345"/>
          </a:xfrm>
          <a:prstGeom prst="rect">
            <a:avLst/>
          </a:prstGeom>
          <a:ln w="12700" cmpd="sng">
            <a:solidFill>
              <a:srgbClr val="FF0000"/>
            </a:solidFill>
            <a:prstDash val="dash"/>
          </a:ln>
        </p:spPr>
        <p:txBody>
          <a:bodyPr vert="horz" wrap="square" lIns="0" tIns="0" rIns="0" bIns="0" rtlCol="0" anchor="ctr" anchorCtr="0">
            <a:noAutofit/>
          </a:bodyPr>
          <a:p>
            <a:pPr marL="91440" marR="82550" indent="0" eaLnBrk="1" latinLnBrk="0" hangingPunct="1">
              <a:lnSpc>
                <a:spcPct val="100000"/>
              </a:lnSpc>
            </a:pPr>
            <a:r>
              <a:rPr lang="zh-CN" altLang="en-US" sz="1600" spc="-110" dirty="0">
                <a:latin typeface="Arial" panose="020B0604020202020204"/>
                <a:cs typeface="Arial" panose="020B0604020202020204"/>
              </a:rPr>
              <a:t>引理</a:t>
            </a:r>
            <a:r>
              <a:rPr lang="en-US" altLang="zh-CN" sz="1600" spc="-110" dirty="0">
                <a:latin typeface="Arial" panose="020B0604020202020204"/>
                <a:cs typeface="Arial" panose="020B0604020202020204"/>
              </a:rPr>
              <a:t> b</a:t>
            </a:r>
            <a:endParaRPr lang="en-US" altLang="zh-CN" sz="1600" spc="-11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01565" y="3048000"/>
            <a:ext cx="3048000" cy="7385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70C0"/>
            </a:solidFill>
          </a:ln>
        </p:spPr>
        <p:txBody>
          <a:bodyPr vert="horz" wrap="square" lIns="0" tIns="0" rIns="0" bIns="0" rtlCol="0">
            <a:spAutoFit/>
          </a:bodyPr>
          <a:p>
            <a:pPr marL="91440" marR="82550" algn="ctr">
              <a:lnSpc>
                <a:spcPts val="2880"/>
              </a:lnSpc>
            </a:pPr>
            <a:r>
              <a:rPr lang="zh-CN" altLang="en-US" sz="2000" spc="-1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形式化</a:t>
            </a:r>
            <a:r>
              <a:rPr lang="zh-CN" altLang="en-US" sz="2000" spc="-110" dirty="0">
                <a:latin typeface="Arial" panose="020B0604020202020204"/>
                <a:cs typeface="Arial" panose="020B0604020202020204"/>
              </a:rPr>
              <a:t>后的定理证明问题</a:t>
            </a:r>
            <a:endParaRPr lang="zh-CN" altLang="en-US" sz="2000" spc="-110" dirty="0">
              <a:latin typeface="Arial" panose="020B0604020202020204"/>
              <a:cs typeface="Arial" panose="020B0604020202020204"/>
            </a:endParaRPr>
          </a:p>
          <a:p>
            <a:pPr marL="91440" marR="82550" algn="ctr">
              <a:lnSpc>
                <a:spcPts val="2880"/>
              </a:lnSpc>
            </a:pPr>
            <a:r>
              <a:rPr lang="zh-CN" altLang="en-US" sz="2000" spc="-110" dirty="0">
                <a:latin typeface="Arial" panose="020B0604020202020204"/>
                <a:cs typeface="Arial" panose="020B0604020202020204"/>
              </a:rPr>
              <a:t>本质上是一个搜索问题</a:t>
            </a:r>
            <a:endParaRPr lang="zh-CN" altLang="en-US" sz="2000" spc="-110" dirty="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推理</a:t>
            </a:r>
            <a:r>
              <a:rPr lang="en-US" altLang="zh-CN">
                <a:sym typeface="+mn-ea"/>
              </a:rPr>
              <a:t>+</a:t>
            </a:r>
            <a:r>
              <a:rPr lang="zh-CN" altLang="en-US">
                <a:sym typeface="+mn-ea"/>
              </a:rPr>
              <a:t>学习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的难题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400">
                <a:sym typeface="+mn-ea"/>
              </a:rPr>
              <a:t>人工智能领域有一个长期存在的“圣杯”问题</a:t>
            </a:r>
            <a:endParaRPr lang="zh-CN" altLang="en-US" sz="2400"/>
          </a:p>
          <a:p>
            <a:pPr lvl="1"/>
            <a:r>
              <a:rPr lang="zh-CN" altLang="en-US">
                <a:sym typeface="+mn-ea"/>
              </a:rPr>
              <a:t>推理</a:t>
            </a:r>
            <a:r>
              <a:rPr lang="en-US" altLang="zh-CN">
                <a:sym typeface="+mn-ea"/>
              </a:rPr>
              <a:t>+</a:t>
            </a:r>
            <a:r>
              <a:rPr lang="zh-CN" altLang="en-US">
                <a:sym typeface="+mn-ea"/>
              </a:rPr>
              <a:t>学习，提出一个统一的框架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推理</a:t>
            </a:r>
            <a:r>
              <a:rPr lang="en-US" altLang="zh-CN">
                <a:sym typeface="+mn-ea"/>
              </a:rPr>
              <a:t>+</a:t>
            </a:r>
            <a:r>
              <a:rPr lang="zh-CN" altLang="en-US">
                <a:sym typeface="+mn-ea"/>
              </a:rPr>
              <a:t>学习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的难题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400">
                <a:sym typeface="+mn-ea"/>
              </a:rPr>
              <a:t>人工智能领域有一个长期存在的“圣杯”问题</a:t>
            </a:r>
            <a:endParaRPr lang="zh-CN" altLang="en-US" sz="2400"/>
          </a:p>
          <a:p>
            <a:pPr lvl="1"/>
            <a:r>
              <a:rPr lang="zh-CN" altLang="en-US">
                <a:sym typeface="+mn-ea"/>
              </a:rPr>
              <a:t>推理</a:t>
            </a:r>
            <a:r>
              <a:rPr lang="en-US" altLang="zh-CN">
                <a:sym typeface="+mn-ea"/>
              </a:rPr>
              <a:t>+</a:t>
            </a:r>
            <a:r>
              <a:rPr lang="zh-CN" altLang="en-US">
                <a:sym typeface="+mn-ea"/>
              </a:rPr>
              <a:t>学习，提出一个统一的框架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古文字的识别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43400" y="2667000"/>
            <a:ext cx="3639185" cy="38449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580765"/>
            <a:ext cx="1861820" cy="2667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推理</a:t>
            </a:r>
            <a:r>
              <a:rPr lang="en-US" altLang="zh-CN">
                <a:sym typeface="+mn-ea"/>
              </a:rPr>
              <a:t>+</a:t>
            </a:r>
            <a:r>
              <a:rPr lang="zh-CN" altLang="en-US">
                <a:sym typeface="+mn-ea"/>
              </a:rPr>
              <a:t>学习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的难题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400">
                <a:sym typeface="+mn-ea"/>
              </a:rPr>
              <a:t>人工智能领域有一个长期存在的“圣杯”问题</a:t>
            </a:r>
            <a:endParaRPr lang="zh-CN" altLang="en-US" sz="2400"/>
          </a:p>
          <a:p>
            <a:pPr lvl="1"/>
            <a:r>
              <a:rPr lang="zh-CN" altLang="en-US">
                <a:sym typeface="+mn-ea"/>
              </a:rPr>
              <a:t>推理</a:t>
            </a:r>
            <a:r>
              <a:rPr lang="en-US" altLang="zh-CN">
                <a:sym typeface="+mn-ea"/>
              </a:rPr>
              <a:t>+</a:t>
            </a:r>
            <a:r>
              <a:rPr lang="zh-CN" altLang="en-US">
                <a:sym typeface="+mn-ea"/>
              </a:rPr>
              <a:t>学习，提出一个统一的框架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古文字的识别</a:t>
            </a:r>
            <a:endParaRPr lang="zh-CN" altLang="en-US"/>
          </a:p>
          <a:p>
            <a:r>
              <a:rPr lang="zh-CN" altLang="en-US"/>
              <a:t>新疾病的诊断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“</a:t>
            </a:r>
            <a:r>
              <a:rPr lang="zh-CN" altLang="en-US"/>
              <a:t>推理</a:t>
            </a:r>
            <a:r>
              <a:rPr lang="en-US" altLang="zh-CN"/>
              <a:t>+</a:t>
            </a:r>
            <a:r>
              <a:rPr lang="zh-CN" altLang="en-US"/>
              <a:t>学习</a:t>
            </a:r>
            <a:r>
              <a:rPr lang="en-US" altLang="zh-CN"/>
              <a:t>”</a:t>
            </a:r>
            <a:r>
              <a:rPr lang="zh-CN" altLang="en-US"/>
              <a:t>的难题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人工智能领域有一个长期存在的“圣杯”问题</a:t>
            </a:r>
            <a:endParaRPr lang="zh-CN" altLang="en-US"/>
          </a:p>
          <a:p>
            <a:pPr lvl="1"/>
            <a:r>
              <a:rPr lang="zh-CN" altLang="en-US"/>
              <a:t>推理</a:t>
            </a:r>
            <a:r>
              <a:rPr lang="en-US" altLang="zh-CN"/>
              <a:t>+</a:t>
            </a:r>
            <a:r>
              <a:rPr lang="zh-CN" altLang="en-US"/>
              <a:t>学习，提出一个统一的框架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逻辑推理更容易利用知识；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机器学习更容易利用数据、证据、事实；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从人类决策来看，常常同时要使用知识以及证据。</a:t>
            </a:r>
            <a:endParaRPr lang="zh-CN" altLang="en-US">
              <a:sym typeface="+mn-ea"/>
            </a:endParaRPr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“</a:t>
            </a:r>
            <a:r>
              <a:rPr lang="zh-CN" altLang="en-US"/>
              <a:t>推理</a:t>
            </a:r>
            <a:r>
              <a:rPr lang="en-US" altLang="zh-CN"/>
              <a:t>+</a:t>
            </a:r>
            <a:r>
              <a:rPr lang="zh-CN" altLang="en-US"/>
              <a:t>学习</a:t>
            </a:r>
            <a:r>
              <a:rPr lang="en-US" altLang="zh-CN"/>
              <a:t>”</a:t>
            </a:r>
            <a:r>
              <a:rPr lang="zh-CN" altLang="en-US"/>
              <a:t>的应用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sym typeface="+mn-ea"/>
              </a:rPr>
              <a:t>可信、可解释的人工智能</a:t>
            </a:r>
            <a:endParaRPr lang="zh-CN" altLang="en-US">
              <a:sym typeface="+mn-ea"/>
            </a:endParaRPr>
          </a:p>
          <a:p>
            <a:pPr lvl="1"/>
            <a:r>
              <a:rPr lang="zh-CN" altLang="en-US">
                <a:sym typeface="+mn-ea"/>
              </a:rPr>
              <a:t>安全攸关领域</a:t>
            </a:r>
            <a:endParaRPr lang="zh-CN" altLang="en-US">
              <a:sym typeface="+mn-ea"/>
            </a:endParaRPr>
          </a:p>
          <a:p>
            <a:pPr lvl="2"/>
            <a:r>
              <a:rPr lang="zh-CN" altLang="en-US" sz="1600">
                <a:sym typeface="+mn-ea"/>
              </a:rPr>
              <a:t>航空、航天、轨道交通、核能等</a:t>
            </a:r>
            <a:endParaRPr lang="zh-CN" altLang="en-US">
              <a:sym typeface="+mn-ea"/>
            </a:endParaRPr>
          </a:p>
          <a:p>
            <a:pPr lvl="1"/>
            <a:r>
              <a:rPr lang="zh-CN" altLang="en-US">
                <a:sym typeface="+mn-ea"/>
              </a:rPr>
              <a:t>自动化芯片设计</a:t>
            </a:r>
            <a:endParaRPr lang="zh-CN" altLang="en-US">
              <a:sym typeface="+mn-ea"/>
            </a:endParaRPr>
          </a:p>
          <a:p>
            <a:pPr lvl="2"/>
            <a:r>
              <a:rPr lang="en-US" altLang="zh-CN" sz="1600">
                <a:sym typeface="+mn-ea"/>
              </a:rPr>
              <a:t>99.99999%</a:t>
            </a:r>
            <a:r>
              <a:rPr lang="zh-CN" altLang="en-US" sz="1600">
                <a:sym typeface="+mn-ea"/>
              </a:rPr>
              <a:t>正确也不够</a:t>
            </a:r>
            <a:endParaRPr lang="zh-CN" altLang="en-US" sz="1600">
              <a:sym typeface="+mn-ea"/>
            </a:endParaRPr>
          </a:p>
          <a:p>
            <a:pPr lvl="2"/>
            <a:r>
              <a:rPr lang="zh-CN" altLang="en-US">
                <a:sym typeface="+mn-ea"/>
              </a:rPr>
              <a:t>正确性验证的成本很高</a:t>
            </a:r>
            <a:endParaRPr lang="zh-CN" altLang="en-US">
              <a:sym typeface="+mn-ea"/>
            </a:endParaRPr>
          </a:p>
          <a:p>
            <a:pPr lvl="2"/>
            <a:r>
              <a:rPr lang="zh-CN" altLang="en-US">
                <a:sym typeface="+mn-ea"/>
              </a:rPr>
              <a:t>可解释性不足导致定位和修复问题几乎不可能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对新事物、新环境的适应性</a:t>
            </a:r>
            <a:endParaRPr lang="zh-CN" altLang="en-US">
              <a:sym typeface="+mn-ea"/>
            </a:endParaRPr>
          </a:p>
          <a:p>
            <a:pPr lvl="1"/>
            <a:r>
              <a:rPr lang="zh-CN" altLang="en-US" sz="2000">
                <a:sym typeface="+mn-ea"/>
              </a:rPr>
              <a:t>数据少（或数据成本高）</a:t>
            </a:r>
            <a:endParaRPr lang="zh-CN" altLang="en-US" sz="2000">
              <a:sym typeface="+mn-ea"/>
            </a:endParaRPr>
          </a:p>
          <a:p>
            <a:pPr lvl="1"/>
            <a:r>
              <a:rPr lang="zh-CN" altLang="en-US" sz="2000">
                <a:sym typeface="+mn-ea"/>
              </a:rPr>
              <a:t>知识不准确</a:t>
            </a:r>
            <a:endParaRPr lang="zh-CN" altLang="en-US">
              <a:sym typeface="+mn-ea"/>
            </a:endParaRPr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软硬件的验证问题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有界模型检验（</a:t>
            </a:r>
            <a:r>
              <a:rPr lang="en-US" altLang="zh-CN"/>
              <a:t>2007</a:t>
            </a:r>
            <a:r>
              <a:rPr lang="zh-CN" altLang="en-US"/>
              <a:t>年图灵奖）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软硬件的验证问题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有界模型检验（</a:t>
            </a:r>
            <a:r>
              <a:rPr lang="en-US" altLang="zh-CN"/>
              <a:t>2007</a:t>
            </a:r>
            <a:r>
              <a:rPr lang="zh-CN" altLang="en-US"/>
              <a:t>年图灵奖）</a:t>
            </a:r>
            <a:endParaRPr lang="zh-CN" altLang="en-US"/>
          </a:p>
          <a:p>
            <a:r>
              <a:rPr lang="zh-CN" altLang="en-US"/>
              <a:t>芯片验证</a:t>
            </a:r>
            <a:endParaRPr lang="zh-CN" altLang="en-US"/>
          </a:p>
          <a:p>
            <a:pPr lvl="1"/>
            <a:r>
              <a:rPr lang="zh-CN" altLang="en-US"/>
              <a:t>等价性检验、断言的验证、调试等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pic>
        <p:nvPicPr>
          <p:cNvPr id="2050" name="Picture 2" descr="https://upload.wikimedia.org/wikipedia/commons/thumb/4/48/1-bit_full-adder.svg/220px-1-bit_full-adder.svg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592" y="3123947"/>
            <a:ext cx="20955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762000" y="2895600"/>
            <a:ext cx="5344160" cy="2215515"/>
          </a:xfrm>
          <a:prstGeom prst="rect">
            <a:avLst/>
          </a:prstGeom>
          <a:ln w="9525">
            <a:solidFill>
              <a:srgbClr val="292988"/>
            </a:solidFill>
          </a:ln>
        </p:spPr>
        <p:txBody>
          <a:bodyPr vert="horz" wrap="square" lIns="0" tIns="0" rIns="0" bIns="0" rtlCol="0">
            <a:spAutoFit/>
          </a:bodyPr>
          <a:p>
            <a:pPr lvl="1" fontAlgn="auto">
              <a:lnSpc>
                <a:spcPct val="150000"/>
              </a:lnSpc>
            </a:pPr>
            <a:r>
              <a:rPr lang="zh-CN" altLang="en-US" dirty="0" smtClean="0">
                <a:sym typeface="+mn-ea"/>
              </a:rPr>
              <a:t>用</a:t>
            </a:r>
            <a:r>
              <a:rPr lang="zh-CN" altLang="en-US" i="1" dirty="0" smtClean="0">
                <a:sym typeface="+mn-ea"/>
              </a:rPr>
              <a:t>命题逻辑公式</a:t>
            </a:r>
            <a:r>
              <a:rPr lang="en-US" altLang="zh-CN" i="1" dirty="0" smtClean="0">
                <a:sym typeface="+mn-ea"/>
              </a:rPr>
              <a:t> </a:t>
            </a:r>
            <a:r>
              <a:rPr lang="zh-CN" altLang="en-US" dirty="0" smtClean="0">
                <a:sym typeface="+mn-ea"/>
              </a:rPr>
              <a:t>表示电路：</a:t>
            </a:r>
            <a:endParaRPr lang="en-US" altLang="zh-CN" dirty="0" smtClean="0">
              <a:sym typeface="+mn-ea"/>
            </a:endParaRPr>
          </a:p>
          <a:p>
            <a:pPr lvl="1" fontAlgn="auto">
              <a:lnSpc>
                <a:spcPct val="150000"/>
              </a:lnSpc>
            </a:pPr>
            <a:r>
              <a:rPr lang="en-US" altLang="zh-CN" dirty="0" smtClean="0">
                <a:sym typeface="+mn-ea"/>
              </a:rPr>
              <a:t>A + B + C</a:t>
            </a:r>
            <a:r>
              <a:rPr lang="en-US" altLang="zh-CN" baseline="-25000" dirty="0" smtClean="0">
                <a:sym typeface="+mn-ea"/>
              </a:rPr>
              <a:t>in</a:t>
            </a:r>
            <a:r>
              <a:rPr lang="en-US" altLang="zh-CN" dirty="0" smtClean="0">
                <a:sym typeface="+mn-ea"/>
              </a:rPr>
              <a:t> = C</a:t>
            </a:r>
            <a:r>
              <a:rPr lang="en-US" altLang="zh-CN" baseline="-25000" dirty="0" smtClean="0">
                <a:sym typeface="+mn-ea"/>
              </a:rPr>
              <a:t>out</a:t>
            </a:r>
            <a:r>
              <a:rPr lang="en-US" altLang="zh-CN" dirty="0" smtClean="0">
                <a:sym typeface="+mn-ea"/>
              </a:rPr>
              <a:t>S </a:t>
            </a:r>
            <a:r>
              <a:rPr lang="en-US" altLang="zh-CN" dirty="0" smtClean="0">
                <a:sym typeface="Wingdings" panose="05000000000000000000" pitchFamily="2" charset="2"/>
              </a:rPr>
              <a:t>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pPr lvl="1" fontAlgn="auto">
              <a:lnSpc>
                <a:spcPct val="150000"/>
              </a:lnSpc>
            </a:pPr>
            <a:r>
              <a:rPr lang="en-US" altLang="zh-CN" dirty="0" err="1" smtClean="0">
                <a:sym typeface="+mn-ea"/>
              </a:rPr>
              <a:t>C</a:t>
            </a:r>
            <a:r>
              <a:rPr lang="en-US" altLang="zh-CN" baseline="-25000" dirty="0" err="1" smtClean="0">
                <a:sym typeface="+mn-ea"/>
              </a:rPr>
              <a:t>out</a:t>
            </a:r>
            <a:r>
              <a:rPr lang="en-US" altLang="zh-CN" dirty="0">
                <a:sym typeface="+mn-ea"/>
              </a:rPr>
              <a:t> </a:t>
            </a:r>
            <a:r>
              <a:rPr lang="en-US" altLang="zh-CN" dirty="0" smtClean="0">
                <a:sym typeface="+mn-ea"/>
              </a:rPr>
              <a:t>= (A and B) or (</a:t>
            </a:r>
            <a:r>
              <a:rPr lang="en-US" altLang="zh-CN" dirty="0">
                <a:sym typeface="+mn-ea"/>
              </a:rPr>
              <a:t>C</a:t>
            </a:r>
            <a:r>
              <a:rPr lang="en-US" altLang="zh-CN" baseline="-25000" dirty="0">
                <a:sym typeface="+mn-ea"/>
              </a:rPr>
              <a:t>in</a:t>
            </a:r>
            <a:r>
              <a:rPr lang="en-US" altLang="zh-CN" dirty="0" smtClean="0">
                <a:sym typeface="+mn-ea"/>
              </a:rPr>
              <a:t> and (A or B))</a:t>
            </a:r>
            <a:endParaRPr lang="en-US" altLang="zh-CN" dirty="0" smtClean="0"/>
          </a:p>
          <a:p>
            <a:pPr lvl="1" fontAlgn="auto">
              <a:lnSpc>
                <a:spcPct val="150000"/>
              </a:lnSpc>
            </a:pPr>
            <a:r>
              <a:rPr lang="en-US" altLang="zh-CN" dirty="0" smtClean="0">
                <a:sym typeface="+mn-ea"/>
              </a:rPr>
              <a:t>S = A </a:t>
            </a:r>
            <a:r>
              <a:rPr lang="en-US" altLang="zh-CN" dirty="0" err="1" smtClean="0">
                <a:sym typeface="+mn-ea"/>
              </a:rPr>
              <a:t>xor</a:t>
            </a:r>
            <a:r>
              <a:rPr lang="en-US" altLang="zh-CN" dirty="0" smtClean="0">
                <a:sym typeface="+mn-ea"/>
              </a:rPr>
              <a:t> B </a:t>
            </a:r>
            <a:r>
              <a:rPr lang="en-US" altLang="zh-CN" dirty="0" err="1" smtClean="0">
                <a:sym typeface="+mn-ea"/>
              </a:rPr>
              <a:t>xor</a:t>
            </a:r>
            <a:r>
              <a:rPr lang="en-US" altLang="zh-CN" dirty="0" smtClean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C</a:t>
            </a:r>
            <a:r>
              <a:rPr lang="en-US" altLang="zh-CN" baseline="-25000" dirty="0">
                <a:sym typeface="+mn-ea"/>
              </a:rPr>
              <a:t>in</a:t>
            </a:r>
            <a:endParaRPr lang="en-US" altLang="zh-CN" dirty="0"/>
          </a:p>
          <a:p>
            <a:pPr marL="91440" marR="82550">
              <a:lnSpc>
                <a:spcPts val="2880"/>
              </a:lnSpc>
            </a:pPr>
            <a:endParaRPr lang="zh-CN" altLang="en-US" sz="2000" spc="-110" dirty="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软硬件的验证问题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有界模型检验（</a:t>
            </a:r>
            <a:r>
              <a:rPr lang="en-US" altLang="zh-CN"/>
              <a:t>2007</a:t>
            </a:r>
            <a:r>
              <a:rPr lang="zh-CN" altLang="en-US"/>
              <a:t>年图灵奖）</a:t>
            </a:r>
            <a:endParaRPr lang="zh-CN" altLang="en-US"/>
          </a:p>
          <a:p>
            <a:r>
              <a:rPr lang="zh-CN" altLang="en-US"/>
              <a:t>芯片验证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等价性检验、断言的验证、调试等</a:t>
            </a:r>
            <a:endParaRPr lang="zh-CN" altLang="en-US"/>
          </a:p>
          <a:p>
            <a:r>
              <a:rPr lang="zh-CN" altLang="en-US"/>
              <a:t>程序分析、软件验证</a:t>
            </a:r>
            <a:endParaRPr lang="zh-CN" altLang="en-US"/>
          </a:p>
          <a:p>
            <a:pPr lvl="1"/>
            <a:r>
              <a:rPr lang="zh-CN" altLang="en-US"/>
              <a:t>可达性检验、等价性检验等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3810000"/>
            <a:ext cx="2666365" cy="17367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3743325"/>
            <a:ext cx="4935220" cy="18700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505200" y="5791200"/>
            <a:ext cx="4662805" cy="368935"/>
          </a:xfrm>
          <a:prstGeom prst="rect">
            <a:avLst/>
          </a:prstGeom>
          <a:ln w="9525">
            <a:solidFill>
              <a:srgbClr val="0070C0"/>
            </a:solidFill>
          </a:ln>
        </p:spPr>
        <p:txBody>
          <a:bodyPr vert="horz" wrap="square" lIns="0" tIns="0" rIns="0" bIns="0" rtlCol="0">
            <a:spAutoFit/>
          </a:bodyPr>
          <a:p>
            <a:pPr marL="91440" marR="82550">
              <a:lnSpc>
                <a:spcPts val="2880"/>
              </a:lnSpc>
            </a:pPr>
            <a:r>
              <a:rPr lang="zh-CN" altLang="en-US" sz="2000" spc="-110" dirty="0">
                <a:latin typeface="Arial" panose="020B0604020202020204"/>
                <a:cs typeface="Arial" panose="020B0604020202020204"/>
              </a:rPr>
              <a:t>程序的执行路径可以由</a:t>
            </a:r>
            <a:r>
              <a:rPr lang="zh-CN" altLang="en-US" i="1" spc="-110" dirty="0">
                <a:latin typeface="Arial" panose="020B0604020202020204"/>
                <a:cs typeface="Arial" panose="020B0604020202020204"/>
                <a:sym typeface="+mn-ea"/>
              </a:rPr>
              <a:t>一阶逻辑公式</a:t>
            </a:r>
            <a:r>
              <a:rPr lang="en-US" altLang="zh-CN" i="1" spc="-110" dirty="0">
                <a:latin typeface="Arial" panose="020B0604020202020204"/>
                <a:cs typeface="Arial" panose="020B0604020202020204"/>
                <a:sym typeface="+mn-ea"/>
              </a:rPr>
              <a:t>  </a:t>
            </a:r>
            <a:r>
              <a:rPr lang="zh-CN" altLang="en-US" spc="-110" dirty="0">
                <a:latin typeface="Arial" panose="020B0604020202020204"/>
                <a:cs typeface="Arial" panose="020B0604020202020204"/>
                <a:sym typeface="+mn-ea"/>
              </a:rPr>
              <a:t>表示</a:t>
            </a:r>
            <a:endParaRPr lang="zh-CN" altLang="en-US" sz="2000" spc="-110" dirty="0">
              <a:latin typeface="Arial" panose="020B0604020202020204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软硬件的验证问题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有界模型检验（</a:t>
            </a:r>
            <a:r>
              <a:rPr lang="en-US" altLang="zh-CN"/>
              <a:t>2007</a:t>
            </a:r>
            <a:r>
              <a:rPr lang="zh-CN" altLang="en-US"/>
              <a:t>年图灵奖）</a:t>
            </a:r>
            <a:endParaRPr lang="zh-CN" altLang="en-US"/>
          </a:p>
          <a:p>
            <a:r>
              <a:rPr lang="zh-CN" altLang="en-US"/>
              <a:t>芯片验证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等价性检验、断言的验证、调试等</a:t>
            </a:r>
            <a:endParaRPr lang="zh-CN" altLang="en-US"/>
          </a:p>
          <a:p>
            <a:r>
              <a:rPr lang="zh-CN" altLang="en-US"/>
              <a:t>程序分析、软件验证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可达性检验、等价性检验等</a:t>
            </a:r>
            <a:endParaRPr lang="zh-CN" altLang="en-US"/>
          </a:p>
          <a:p>
            <a:r>
              <a:rPr lang="zh-CN" altLang="en-US"/>
              <a:t>神经网络的验证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0" y="4495800"/>
            <a:ext cx="3895090" cy="16592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648200" y="3962400"/>
            <a:ext cx="3943350" cy="368935"/>
          </a:xfrm>
          <a:prstGeom prst="rect">
            <a:avLst/>
          </a:prstGeom>
          <a:ln w="9525">
            <a:solidFill>
              <a:srgbClr val="0070C0"/>
            </a:solidFill>
          </a:ln>
        </p:spPr>
        <p:txBody>
          <a:bodyPr vert="horz" wrap="square" lIns="0" tIns="0" rIns="0" bIns="0" rtlCol="0">
            <a:spAutoFit/>
          </a:bodyPr>
          <a:p>
            <a:pPr marL="91440" marR="82550">
              <a:lnSpc>
                <a:spcPts val="2880"/>
              </a:lnSpc>
            </a:pPr>
            <a:r>
              <a:rPr lang="zh-CN" altLang="en-US" sz="2000" spc="-110" dirty="0">
                <a:latin typeface="Arial" panose="020B0604020202020204"/>
                <a:cs typeface="Arial" panose="020B0604020202020204"/>
              </a:rPr>
              <a:t>神经网络可以由</a:t>
            </a:r>
            <a:r>
              <a:rPr lang="zh-CN" altLang="en-US" i="1" spc="-110" dirty="0">
                <a:latin typeface="Arial" panose="020B0604020202020204"/>
                <a:cs typeface="Arial" panose="020B0604020202020204"/>
                <a:sym typeface="+mn-ea"/>
              </a:rPr>
              <a:t>一阶逻辑公式</a:t>
            </a:r>
            <a:r>
              <a:rPr lang="en-US" altLang="zh-CN" i="1" spc="-110" dirty="0"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lang="zh-CN" altLang="en-US" spc="-110" dirty="0">
                <a:latin typeface="Arial" panose="020B0604020202020204"/>
                <a:cs typeface="Arial" panose="020B0604020202020204"/>
                <a:sym typeface="+mn-ea"/>
              </a:rPr>
              <a:t>表示</a:t>
            </a:r>
            <a:endParaRPr lang="zh-CN" altLang="en-US" sz="2000" spc="-110" dirty="0">
              <a:latin typeface="Arial" panose="020B0604020202020204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C121441E-D649-40A1-8EB9-D2DA45108A4A}" type="datetime1">
              <a:rPr lang="zh-CN" altLang="en-US"/>
            </a:fld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431D1EE-F8D4-4C8E-943E-51C6A46108D1}" type="slidenum">
              <a:rPr lang="en-US" altLang="zh-CN"/>
            </a:fld>
            <a:endParaRPr lang="en-US" altLang="zh-CN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1828800"/>
            <a:ext cx="6792913" cy="1066800"/>
          </a:xfrm>
        </p:spPr>
        <p:txBody>
          <a:bodyPr/>
          <a:lstStyle/>
          <a:p>
            <a:pPr algn="ctr"/>
            <a:r>
              <a:rPr lang="zh-CN" altLang="en-US" sz="4600" dirty="0">
                <a:latin typeface="Comic Sans MS" panose="030F0702030302020204" pitchFamily="66" charset="0"/>
              </a:rPr>
              <a:t>什么是数理逻辑？</a:t>
            </a:r>
            <a:endParaRPr lang="zh-CN" altLang="en-US" sz="4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例子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spcBef>
                <a:spcPts val="600"/>
              </a:spcBef>
            </a:pPr>
            <a:r>
              <a:rPr lang="en-US" altLang="zh-CN" sz="2000" dirty="0">
                <a:latin typeface="Comic Sans MS" panose="030F0702030302020204" pitchFamily="66" charset="0"/>
                <a:sym typeface="+mn-ea"/>
              </a:rPr>
              <a:t>All men are mortal</a:t>
            </a:r>
            <a:endParaRPr lang="en-US" altLang="zh-CN" sz="2000" dirty="0">
              <a:latin typeface="Comic Sans MS" panose="030F0702030302020204" pitchFamily="66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altLang="zh-CN" sz="2000" dirty="0">
                <a:latin typeface="Comic Sans MS" panose="030F0702030302020204" pitchFamily="66" charset="0"/>
                <a:sym typeface="+mn-ea"/>
              </a:rPr>
              <a:t>    Socrates is a man</a:t>
            </a:r>
            <a:endParaRPr lang="en-US" altLang="zh-CN" sz="2000" dirty="0">
              <a:latin typeface="Comic Sans MS" panose="030F0702030302020204" pitchFamily="66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altLang="zh-CN" sz="2000" dirty="0">
                <a:latin typeface="Comic Sans MS" panose="030F0702030302020204" pitchFamily="66" charset="0"/>
                <a:sym typeface="+mn-ea"/>
              </a:rPr>
              <a:t>    Therefore, Socrates is mortal</a:t>
            </a:r>
            <a:endParaRPr lang="en-US" altLang="zh-CN" sz="2000" dirty="0">
              <a:latin typeface="Comic Sans MS" panose="030F0702030302020204" pitchFamily="66" charset="0"/>
              <a:sym typeface="+mn-ea"/>
            </a:endParaRPr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例子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spcBef>
                <a:spcPts val="600"/>
              </a:spcBef>
            </a:pPr>
            <a:r>
              <a:rPr lang="en-US" altLang="zh-CN" sz="2000" dirty="0">
                <a:latin typeface="Comic Sans MS" panose="030F0702030302020204" pitchFamily="66" charset="0"/>
                <a:sym typeface="+mn-ea"/>
              </a:rPr>
              <a:t>All men are mortal</a:t>
            </a:r>
            <a:endParaRPr lang="en-US" altLang="zh-CN" sz="2000" dirty="0">
              <a:latin typeface="Comic Sans MS" panose="030F0702030302020204" pitchFamily="66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altLang="zh-CN" sz="2000" dirty="0">
                <a:latin typeface="Comic Sans MS" panose="030F0702030302020204" pitchFamily="66" charset="0"/>
                <a:sym typeface="+mn-ea"/>
              </a:rPr>
              <a:t>    Socrates is a man</a:t>
            </a:r>
            <a:endParaRPr lang="en-US" altLang="zh-CN" sz="2000" dirty="0">
              <a:latin typeface="Comic Sans MS" panose="030F0702030302020204" pitchFamily="66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altLang="zh-CN" sz="2000" dirty="0">
                <a:latin typeface="Comic Sans MS" panose="030F0702030302020204" pitchFamily="66" charset="0"/>
                <a:sym typeface="+mn-ea"/>
              </a:rPr>
              <a:t>    Therefore, Socrates is mortal</a:t>
            </a:r>
            <a:endParaRPr lang="en-US" altLang="zh-CN" sz="2000" dirty="0">
              <a:latin typeface="Comic Sans MS" panose="030F0702030302020204" pitchFamily="66" charset="0"/>
              <a:sym typeface="+mn-ea"/>
            </a:endParaRPr>
          </a:p>
          <a:p>
            <a:r>
              <a:rPr lang="zh-CN" altLang="en-US" sz="2000">
                <a:sym typeface="+mn-ea"/>
              </a:rPr>
              <a:t>推理正确，</a:t>
            </a:r>
            <a:r>
              <a:rPr lang="zh-CN" altLang="en-US" sz="2000">
                <a:sym typeface="+mn-ea"/>
              </a:rPr>
              <a:t>前提与结论为真</a:t>
            </a:r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例子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spcBef>
                <a:spcPts val="600"/>
              </a:spcBef>
            </a:pPr>
            <a:r>
              <a:rPr lang="en-US" altLang="zh-CN" sz="2000" dirty="0">
                <a:latin typeface="Comic Sans MS" panose="030F0702030302020204" pitchFamily="66" charset="0"/>
                <a:sym typeface="+mn-ea"/>
              </a:rPr>
              <a:t>All men are mortal</a:t>
            </a:r>
            <a:endParaRPr lang="en-US" altLang="zh-CN" sz="2000" dirty="0">
              <a:latin typeface="Comic Sans MS" panose="030F0702030302020204" pitchFamily="66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altLang="zh-CN" sz="2000" dirty="0">
                <a:latin typeface="Comic Sans MS" panose="030F0702030302020204" pitchFamily="66" charset="0"/>
                <a:sym typeface="+mn-ea"/>
              </a:rPr>
              <a:t>    Socrates is a man</a:t>
            </a:r>
            <a:endParaRPr lang="en-US" altLang="zh-CN" sz="2000" dirty="0">
              <a:latin typeface="Comic Sans MS" panose="030F0702030302020204" pitchFamily="66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altLang="zh-CN" sz="2000" dirty="0">
                <a:latin typeface="Comic Sans MS" panose="030F0702030302020204" pitchFamily="66" charset="0"/>
                <a:sym typeface="+mn-ea"/>
              </a:rPr>
              <a:t>    Therefore, Socrates is mortal</a:t>
            </a:r>
            <a:endParaRPr lang="en-US" altLang="zh-CN" sz="2000" dirty="0">
              <a:latin typeface="Comic Sans MS" panose="030F0702030302020204" pitchFamily="66" charset="0"/>
              <a:sym typeface="+mn-ea"/>
            </a:endParaRPr>
          </a:p>
          <a:p>
            <a:r>
              <a:rPr lang="zh-CN" altLang="en-US" sz="2000">
                <a:sym typeface="+mn-ea"/>
              </a:rPr>
              <a:t>推理正确，</a:t>
            </a:r>
            <a:r>
              <a:rPr lang="zh-CN" altLang="en-US" sz="2000">
                <a:sym typeface="+mn-ea"/>
              </a:rPr>
              <a:t>前提与结论为真</a:t>
            </a:r>
            <a:endParaRPr lang="zh-CN" altLang="en-US" sz="2000"/>
          </a:p>
          <a:p>
            <a:endParaRPr lang="zh-CN" altLang="en-US" sz="2000"/>
          </a:p>
          <a:p>
            <a:r>
              <a:rPr lang="zh-CN" altLang="en-US" sz="2000"/>
              <a:t>所有学生打网球（前提）</a:t>
            </a:r>
            <a:endParaRPr lang="zh-CN" altLang="en-US" sz="2000"/>
          </a:p>
          <a:p>
            <a:pPr marL="0" indent="0">
              <a:buNone/>
            </a:pPr>
            <a:r>
              <a:rPr lang="en-US" altLang="zh-CN" sz="2000"/>
              <a:t>    </a:t>
            </a:r>
            <a:r>
              <a:rPr lang="zh-CN" altLang="en-US" sz="2000"/>
              <a:t>小王不打网球（前提）</a:t>
            </a:r>
            <a:endParaRPr lang="zh-CN" altLang="en-US" sz="2000"/>
          </a:p>
          <a:p>
            <a:pPr marL="0" indent="0">
              <a:buNone/>
            </a:pPr>
            <a:r>
              <a:rPr lang="en-US" altLang="zh-CN" sz="2000"/>
              <a:t>    </a:t>
            </a:r>
            <a:r>
              <a:rPr lang="zh-CN" altLang="en-US" sz="2000"/>
              <a:t>小王不是学生（结论）</a:t>
            </a:r>
            <a:endParaRPr lang="zh-CN" altLang="en-US" sz="2000"/>
          </a:p>
          <a:p>
            <a:r>
              <a:rPr lang="zh-CN" altLang="en-US" sz="2000">
                <a:sym typeface="+mn-ea"/>
              </a:rPr>
              <a:t>推理也正确，但前提与结论未必为真</a:t>
            </a:r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  <p:tag name="KSO_WM_UNIT_PLACING_PICTURE_USER_VIEWPORT" val="{&quot;height&quot;:7500,&quot;width&quot;:5370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PP_MARK_KEY" val="3e34ce05-083d-40af-bf4b-42e2590aefd2"/>
  <p:tag name="COMMONDATA" val="eyJoZGlkIjoiZTA4MTk3M2ZkMDE0NWFmM2ZjNzNhNTQ1YThjZDg3YTU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黑体"/>
        <a:cs typeface="宋体"/>
      </a:majorFont>
      <a:minorFont>
        <a:latin typeface="Arial"/>
        <a:ea typeface="黑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ln w="9525">
          <a:solidFill>
            <a:srgbClr val="292988"/>
          </a:solidFill>
        </a:ln>
      </a:spPr>
      <a:bodyPr vert="horz" wrap="square" lIns="0" tIns="0" rIns="0" bIns="0" rtlCol="0">
        <a:spAutoFit/>
      </a:bodyPr>
      <a:lstStyle>
        <a:defPPr marL="91440" marR="82550">
          <a:lnSpc>
            <a:spcPts val="2880"/>
          </a:lnSpc>
          <a:defRPr lang="zh-CN" sz="2000" spc="-110" dirty="0">
            <a:latin typeface="Arial" panose="020B0604020202020204"/>
            <a:cs typeface="Arial" panose="020B0604020202020204"/>
          </a:defRPr>
        </a:defPPr>
      </a:lstStyle>
    </a:tx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0</TotalTime>
  <Words>5628</Words>
  <Application>WPS 演示</Application>
  <PresentationFormat>全屏显示(4:3)</PresentationFormat>
  <Paragraphs>834</Paragraphs>
  <Slides>59</Slides>
  <Notes>17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59</vt:i4>
      </vt:variant>
    </vt:vector>
  </HeadingPairs>
  <TitlesOfParts>
    <vt:vector size="76" baseType="lpstr">
      <vt:lpstr>Arial</vt:lpstr>
      <vt:lpstr>宋体</vt:lpstr>
      <vt:lpstr>Wingdings</vt:lpstr>
      <vt:lpstr>Times New Roman</vt:lpstr>
      <vt:lpstr>黑体</vt:lpstr>
      <vt:lpstr>Arial</vt:lpstr>
      <vt:lpstr>微软雅黑</vt:lpstr>
      <vt:lpstr>MS PGothic</vt:lpstr>
      <vt:lpstr>Comic Sans MS</vt:lpstr>
      <vt:lpstr>Arial Unicode MS</vt:lpstr>
      <vt:lpstr>Cambria Math</vt:lpstr>
      <vt:lpstr>MS Mincho</vt:lpstr>
      <vt:lpstr>Segoe Print</vt:lpstr>
      <vt:lpstr>Wingdings</vt:lpstr>
      <vt:lpstr>Network</vt:lpstr>
      <vt:lpstr>Paint.Picture</vt:lpstr>
      <vt:lpstr>Paint.Picture</vt:lpstr>
      <vt:lpstr>数理逻辑</vt:lpstr>
      <vt:lpstr>课程信息</vt:lpstr>
      <vt:lpstr>课程信息</vt:lpstr>
      <vt:lpstr>课本</vt:lpstr>
      <vt:lpstr>推荐书籍</vt:lpstr>
      <vt:lpstr>什么是数理逻辑？</vt:lpstr>
      <vt:lpstr>例子</vt:lpstr>
      <vt:lpstr>例子</vt:lpstr>
      <vt:lpstr>例子</vt:lpstr>
      <vt:lpstr>三段论</vt:lpstr>
      <vt:lpstr>例子</vt:lpstr>
      <vt:lpstr>例子</vt:lpstr>
      <vt:lpstr>例子</vt:lpstr>
      <vt:lpstr>例子</vt:lpstr>
      <vt:lpstr>例子</vt:lpstr>
      <vt:lpstr>符号逻辑</vt:lpstr>
      <vt:lpstr>符号逻辑</vt:lpstr>
      <vt:lpstr>符号逻辑</vt:lpstr>
      <vt:lpstr>什么是数理逻辑？</vt:lpstr>
      <vt:lpstr>现代逻辑-萌芽时代</vt:lpstr>
      <vt:lpstr>现代逻辑-代数时代</vt:lpstr>
      <vt:lpstr>现代逻辑-逻辑主义时代</vt:lpstr>
      <vt:lpstr>罗素悖论</vt:lpstr>
      <vt:lpstr>罗素悖论</vt:lpstr>
      <vt:lpstr>现代逻辑-逻辑主义时代</vt:lpstr>
      <vt:lpstr>现代逻辑-元数学时代</vt:lpstr>
      <vt:lpstr>现代逻辑-战后时代</vt:lpstr>
      <vt:lpstr>PowerPoint 演示文稿</vt:lpstr>
      <vt:lpstr>数理逻辑与计算机科学</vt:lpstr>
      <vt:lpstr>与人工智能什么关系？</vt:lpstr>
      <vt:lpstr>人工智能的优势</vt:lpstr>
      <vt:lpstr>人工智能的作用</vt:lpstr>
      <vt:lpstr>智能行为</vt:lpstr>
      <vt:lpstr>PowerPoint 演示文稿</vt:lpstr>
      <vt:lpstr>PowerPoint 演示文稿</vt:lpstr>
      <vt:lpstr>大语言模型推理</vt:lpstr>
      <vt:lpstr>如何通过计算进行推理？</vt:lpstr>
      <vt:lpstr>如何通过计算进行推理？</vt:lpstr>
      <vt:lpstr>如何通过计算进行推理？</vt:lpstr>
      <vt:lpstr>如何通过计算进行推理？</vt:lpstr>
      <vt:lpstr>如何通过计算进行推理？</vt:lpstr>
      <vt:lpstr>如何通过计算进行推理？</vt:lpstr>
      <vt:lpstr>如何通过计算进行推理？</vt:lpstr>
      <vt:lpstr>如何通过计算进行推理？</vt:lpstr>
      <vt:lpstr>如何通过计算进行推理？</vt:lpstr>
      <vt:lpstr>自动数学定理证明</vt:lpstr>
      <vt:lpstr>PowerPoint 演示文稿</vt:lpstr>
      <vt:lpstr>自动数学定理证明</vt:lpstr>
      <vt:lpstr>自动定理证明</vt:lpstr>
      <vt:lpstr>自动数学定理证明</vt:lpstr>
      <vt:lpstr>PowerPoint 演示文稿</vt:lpstr>
      <vt:lpstr>“推理+学习”的难题</vt:lpstr>
      <vt:lpstr>“推理+学习”的难题</vt:lpstr>
      <vt:lpstr>“推理+学习”的难题</vt:lpstr>
      <vt:lpstr>“推理+学习”的难题</vt:lpstr>
      <vt:lpstr>PowerPoint 演示文稿</vt:lpstr>
      <vt:lpstr>软硬件的验证问题</vt:lpstr>
      <vt:lpstr>软硬件的验证问题</vt:lpstr>
      <vt:lpstr>软硬件的验证问题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JWu</dc:creator>
  <cp:lastModifiedBy>葛存菁</cp:lastModifiedBy>
  <cp:revision>1116</cp:revision>
  <cp:lastPrinted>2113-01-01T00:00:00Z</cp:lastPrinted>
  <dcterms:created xsi:type="dcterms:W3CDTF">2013-09-08T03:04:00Z</dcterms:created>
  <dcterms:modified xsi:type="dcterms:W3CDTF">2025-02-19T18:33:19Z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33895151BE5540D3AB0F9DE878236B3A</vt:lpwstr>
  </property>
  <property fmtid="{D5CDD505-2E9C-101B-9397-08002B2CF9AE}" pid="4" name="KSOProductBuildVer">
    <vt:lpwstr>2052-12.1.0.19770</vt:lpwstr>
  </property>
</Properties>
</file>