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8"/>
  </p:handoutMasterIdLst>
  <p:sldIdLst>
    <p:sldId id="729" r:id="rId3"/>
    <p:sldId id="730" r:id="rId5"/>
    <p:sldId id="731" r:id="rId6"/>
    <p:sldId id="804" r:id="rId7"/>
    <p:sldId id="732" r:id="rId8"/>
    <p:sldId id="733" r:id="rId9"/>
    <p:sldId id="734" r:id="rId10"/>
    <p:sldId id="735" r:id="rId11"/>
    <p:sldId id="736" r:id="rId12"/>
    <p:sldId id="737" r:id="rId13"/>
    <p:sldId id="739" r:id="rId14"/>
    <p:sldId id="740" r:id="rId15"/>
    <p:sldId id="741" r:id="rId16"/>
    <p:sldId id="742" r:id="rId17"/>
    <p:sldId id="743" r:id="rId18"/>
    <p:sldId id="790" r:id="rId19"/>
    <p:sldId id="793" r:id="rId20"/>
    <p:sldId id="794" r:id="rId21"/>
    <p:sldId id="795" r:id="rId22"/>
    <p:sldId id="796" r:id="rId23"/>
    <p:sldId id="799" r:id="rId24"/>
    <p:sldId id="800" r:id="rId25"/>
    <p:sldId id="801" r:id="rId26"/>
    <p:sldId id="802" r:id="rId27"/>
    <p:sldId id="805" r:id="rId28"/>
    <p:sldId id="750" r:id="rId29"/>
    <p:sldId id="751" r:id="rId30"/>
    <p:sldId id="752" r:id="rId31"/>
    <p:sldId id="753" r:id="rId32"/>
    <p:sldId id="754" r:id="rId33"/>
    <p:sldId id="755" r:id="rId34"/>
    <p:sldId id="756" r:id="rId35"/>
    <p:sldId id="757" r:id="rId36"/>
    <p:sldId id="758" r:id="rId37"/>
    <p:sldId id="759" r:id="rId38"/>
    <p:sldId id="760" r:id="rId39"/>
    <p:sldId id="761" r:id="rId40"/>
    <p:sldId id="762" r:id="rId41"/>
    <p:sldId id="764" r:id="rId42"/>
    <p:sldId id="765" r:id="rId43"/>
    <p:sldId id="766" r:id="rId44"/>
    <p:sldId id="767" r:id="rId45"/>
    <p:sldId id="768" r:id="rId46"/>
    <p:sldId id="769" r:id="rId47"/>
    <p:sldId id="772" r:id="rId48"/>
    <p:sldId id="773" r:id="rId49"/>
    <p:sldId id="774" r:id="rId50"/>
    <p:sldId id="775" r:id="rId51"/>
    <p:sldId id="776" r:id="rId52"/>
    <p:sldId id="803" r:id="rId53"/>
    <p:sldId id="777" r:id="rId54"/>
    <p:sldId id="778" r:id="rId55"/>
    <p:sldId id="779" r:id="rId56"/>
    <p:sldId id="780" r:id="rId57"/>
    <p:sldId id="781" r:id="rId58"/>
    <p:sldId id="782" r:id="rId59"/>
    <p:sldId id="785" r:id="rId60"/>
    <p:sldId id="786" r:id="rId61"/>
    <p:sldId id="787" r:id="rId62"/>
    <p:sldId id="788" r:id="rId63"/>
    <p:sldId id="789" r:id="rId64"/>
    <p:sldId id="806" r:id="rId65"/>
    <p:sldId id="809" r:id="rId66"/>
    <p:sldId id="807" r:id="rId67"/>
  </p:sldIdLst>
  <p:sldSz cx="9144000" cy="6858000" type="screen4x3"/>
  <p:notesSz cx="9928225" cy="6797675"/>
  <p:custDataLst>
    <p:tags r:id="rId7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F86B1"/>
    <a:srgbClr val="D2761A"/>
    <a:srgbClr val="F6C700"/>
    <a:srgbClr val="FB8C83"/>
    <a:srgbClr val="663300"/>
    <a:srgbClr val="368463"/>
    <a:srgbClr val="FF66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7053" autoAdjust="0"/>
  </p:normalViewPr>
  <p:slideViewPr>
    <p:cSldViewPr showGuides="1">
      <p:cViewPr varScale="1">
        <p:scale>
          <a:sx n="112" d="100"/>
          <a:sy n="112" d="100"/>
        </p:scale>
        <p:origin x="1254" y="60"/>
      </p:cViewPr>
      <p:guideLst>
        <p:guide orient="horz" pos="217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3" Type="http://schemas.openxmlformats.org/officeDocument/2006/relationships/tags" Target="tags/tag95.xml"/><Relationship Id="rId72" Type="http://schemas.openxmlformats.org/officeDocument/2006/relationships/commentAuthors" Target="commentAuthors.xml"/><Relationship Id="rId71" Type="http://schemas.openxmlformats.org/officeDocument/2006/relationships/tableStyles" Target="tableStyles.xml"/><Relationship Id="rId70" Type="http://schemas.openxmlformats.org/officeDocument/2006/relationships/viewProps" Target="viewProps.xml"/><Relationship Id="rId7" Type="http://schemas.openxmlformats.org/officeDocument/2006/relationships/slide" Target="slides/slide4.xml"/><Relationship Id="rId69" Type="http://schemas.openxmlformats.org/officeDocument/2006/relationships/presProps" Target="presProps.xml"/><Relationship Id="rId68" Type="http://schemas.openxmlformats.org/officeDocument/2006/relationships/handoutMaster" Target="handoutMasters/handoutMaster1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0C334-7E59-48D5-9350-10FF1F8F7C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28AC2-3480-40C7-B5A4-1C9055128F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8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8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A6A6B4DE-A539-43D6-BC56-28B5AC0B7A06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5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DD114A9-8194-4615-A16D-18113C74EC62}" type="datetime1">
              <a:rPr lang="zh-CN" altLang="en-US"/>
            </a:fld>
            <a:endParaRPr lang="en-US" altLang="zh-CN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B6DC34-D9EA-4B54-AC79-CDB5E12EBF2B}" type="slidenum">
              <a:rPr lang="en-US" altLang="zh-CN"/>
            </a:fld>
            <a:endParaRPr lang="en-US" altLang="zh-CN"/>
          </a:p>
        </p:txBody>
      </p:sp>
      <p:grpSp>
        <p:nvGrpSpPr>
          <p:cNvPr id="130056" name="Group 8"/>
          <p:cNvGrpSpPr/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3005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008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0090" name="Picture 42" descr="NJU-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0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C3529-F40D-4CD1-8AF2-05A534851B02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213D0-4A4E-4963-9BAA-5F8E110DB9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2D4A9-E04C-482E-B624-F26A84521E0D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D66CA-CCA6-44F7-96E2-50DB8DF1ACF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86D70-6D5D-4D58-883A-24285CFBD1D4}" type="datetime1">
              <a:rPr lang="zh-CN" altLang="en-US"/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C2FDF-A278-4115-AEDB-D1336454973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1593C-CC38-477B-B1F8-D329D56FF316}" type="datetime1">
              <a:rPr lang="zh-CN" altLang="en-US"/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CE814-F4AB-4903-8603-E2B144E2700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4DB73-6BAD-4768-9B01-4ED08F4AEEEE}" type="datetime1">
              <a:rPr lang="zh-CN" altLang="en-US"/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62C57-2193-4A51-917B-0446124D0B0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6B9652-4F23-4801-9EA5-00653018274F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88F82-B92D-4396-8DDB-4FDD58602F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978D15-86A1-4C37-AB28-1D5B3BCB09C4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6F6C8-0C9E-4B18-BB48-C7D302FB2C6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53EF0-F8CD-4709-AD7C-33C5E03F2478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28D4C-7E40-436E-A6D2-B7BA9E31F67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9737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9737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90016-3078-4669-9365-34F41EDDF279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90950-5B1E-40FD-99A1-38F551746FC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A02EC1B3-1343-46EA-8A02-E90DE70DD832}" type="datetime1">
              <a:rPr lang="zh-CN" altLang="en-US"/>
            </a:fld>
            <a:endParaRPr lang="en-US" altLang="zh-CN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zh-CN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DB797AA1-9143-4D5A-B607-C9300FFBBA5B}" type="slidenum">
              <a:rPr lang="en-US" altLang="zh-CN"/>
            </a:fld>
            <a:endParaRPr lang="en-US" altLang="zh-CN"/>
          </a:p>
        </p:txBody>
      </p:sp>
      <p:pic>
        <p:nvPicPr>
          <p:cNvPr id="129065" name="Picture 41" descr="nju_bad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785813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40000"/>
        </a:spcBef>
        <a:spcAft>
          <a:spcPct val="2000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98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29400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1430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Ø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Ø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.pn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.png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image" Target="../media/image25.png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image" Target="../media/image28.png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image" Target="../media/image27.png"/><Relationship Id="rId1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image" Target="../media/image29.png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image" Target="../media/image28.png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27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image" Target="../media/image29.png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image" Target="../media/image28.png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image" Target="../media/image27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0.png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image" Target="../media/image29.png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28.png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image" Target="../media/image27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32.png"/><Relationship Id="rId14" Type="http://schemas.openxmlformats.org/officeDocument/2006/relationships/tags" Target="../tags/tag54.xml"/><Relationship Id="rId13" Type="http://schemas.openxmlformats.org/officeDocument/2006/relationships/tags" Target="../tags/tag53.xml"/><Relationship Id="rId12" Type="http://schemas.openxmlformats.org/officeDocument/2006/relationships/image" Target="../media/image31.png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image" Target="../media/image45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image" Target="../media/image48.png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image" Target="../media/image47.png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9.png"/><Relationship Id="rId1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image" Target="../media/image52.png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image" Target="../media/image51.png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4.png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image" Target="../media/image53.png"/><Relationship Id="rId1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image" Target="../media/image52.png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image" Target="../media/image51.png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4.png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image" Target="../media/image53.png"/><Relationship Id="rId1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1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1" Type="http://schemas.openxmlformats.org/officeDocument/2006/relationships/image" Target="../media/image61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9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63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9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6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image" Target="../media/image66.png"/><Relationship Id="rId1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image" Target="../media/image68.pn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image" Target="../media/image70.png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image" Target="../media/image66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71.png"/><Relationship Id="rId10" Type="http://schemas.openxmlformats.org/officeDocument/2006/relationships/tags" Target="../tags/tag92.xml"/><Relationship Id="rId1" Type="http://schemas.openxmlformats.org/officeDocument/2006/relationships/image" Target="../media/image69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5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一阶</a:t>
            </a:r>
            <a:r>
              <a:rPr lang="zh-CN" altLang="en-US" sz="4600" dirty="0">
                <a:latin typeface="Comic Sans MS" panose="030F0702030302020204" pitchFamily="66" charset="0"/>
              </a:rPr>
              <a:t>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spcBef>
                <a:spcPts val="1800"/>
              </a:spcBef>
            </a:pPr>
            <a:r>
              <a:rPr lang="zh-CN" altLang="en-US" sz="2000" dirty="0">
                <a:sym typeface="+mn-ea"/>
              </a:rPr>
              <a:t>所有的牛都有角</a:t>
            </a:r>
            <a:r>
              <a:rPr lang="zh-CN" altLang="en-US" sz="2000">
                <a:sym typeface="+mn-ea"/>
              </a:rPr>
              <a:t>（前提）</a:t>
            </a:r>
            <a:endParaRPr lang="en-US" altLang="zh-CN" sz="2000" dirty="0"/>
          </a:p>
          <a:p>
            <a:pPr marL="0" indent="0">
              <a:spcBef>
                <a:spcPts val="300"/>
              </a:spcBef>
              <a:buNone/>
            </a:pPr>
            <a:r>
              <a:rPr lang="en-US" altLang="zh-CN" sz="2000" dirty="0">
                <a:sym typeface="+mn-ea"/>
              </a:rPr>
              <a:t>     </a:t>
            </a:r>
            <a:r>
              <a:rPr lang="zh-CN" altLang="en-US" sz="2000" dirty="0">
                <a:sym typeface="+mn-ea"/>
              </a:rPr>
              <a:t>有些动物是牛</a:t>
            </a:r>
            <a:r>
              <a:rPr lang="zh-CN" altLang="en-US" sz="2000">
                <a:sym typeface="+mn-ea"/>
              </a:rPr>
              <a:t>（前提）</a:t>
            </a:r>
            <a:endParaRPr lang="en-US" altLang="zh-CN" sz="2000" dirty="0"/>
          </a:p>
          <a:p>
            <a:pPr marL="0" indent="0">
              <a:spcBef>
                <a:spcPts val="300"/>
              </a:spcBef>
              <a:buNone/>
            </a:pPr>
            <a:r>
              <a:rPr lang="en-US" altLang="zh-CN" sz="2000" dirty="0">
                <a:sym typeface="+mn-ea"/>
              </a:rPr>
              <a:t>     </a:t>
            </a:r>
            <a:r>
              <a:rPr lang="zh-CN" altLang="en-US" sz="2000" dirty="0">
                <a:sym typeface="+mn-ea"/>
              </a:rPr>
              <a:t>因此，所有动物有角</a:t>
            </a:r>
            <a:r>
              <a:rPr lang="zh-CN" altLang="en-US" sz="2000">
                <a:sym typeface="+mn-ea"/>
              </a:rPr>
              <a:t>（结论）</a:t>
            </a:r>
            <a:endParaRPr lang="en-US" altLang="zh-CN" sz="2000" dirty="0">
              <a:latin typeface="Comic Sans MS" panose="030F0702030302020204" pitchFamily="66" charset="0"/>
              <a:sym typeface="+mn-ea"/>
            </a:endParaRPr>
          </a:p>
          <a:p>
            <a:r>
              <a:rPr lang="zh-CN" altLang="en-US" sz="2000">
                <a:sym typeface="+mn-ea"/>
              </a:rPr>
              <a:t>推理</a:t>
            </a:r>
            <a:r>
              <a:rPr lang="zh-CN" altLang="en-US" sz="2000">
                <a:sym typeface="+mn-ea"/>
              </a:rPr>
              <a:t>不正确</a:t>
            </a:r>
            <a:endParaRPr lang="zh-CN" altLang="en-US" sz="2000"/>
          </a:p>
          <a:p>
            <a:endParaRPr lang="zh-CN" altLang="en-US" sz="2000"/>
          </a:p>
          <a:p>
            <a:endParaRPr lang="zh-CN" altLang="en-US" sz="2000"/>
          </a:p>
          <a:p>
            <a:endParaRPr lang="zh-CN" altLang="en-US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例子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>
                  <a:spcBef>
                    <a:spcPts val="1800"/>
                  </a:spcBef>
                </a:pP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所有</a:t>
                </a:r>
                <a:r>
                  <a:rPr lang="zh-CN" altLang="en-US" sz="2000" dirty="0">
                    <a:sym typeface="+mn-ea"/>
                  </a:rPr>
                  <a:t>的牛都有角</a:t>
                </a:r>
                <a:r>
                  <a:rPr lang="zh-CN" altLang="en-US" sz="2000">
                    <a:sym typeface="+mn-ea"/>
                  </a:rPr>
                  <a:t>（前提）</a:t>
                </a:r>
                <a:endParaRPr lang="en-US" altLang="zh-CN" sz="2000" dirty="0"/>
              </a:p>
              <a:p>
                <a:pPr marL="0" indent="0">
                  <a:spcBef>
                    <a:spcPts val="300"/>
                  </a:spcBef>
                  <a:buNone/>
                </a:pPr>
                <a:r>
                  <a:rPr lang="en-US" altLang="zh-CN" sz="2000" dirty="0">
                    <a:sym typeface="+mn-ea"/>
                  </a:rPr>
                  <a:t>     </a:t>
                </a: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有些</a:t>
                </a:r>
                <a:r>
                  <a:rPr lang="zh-CN" altLang="en-US" sz="2000" dirty="0">
                    <a:sym typeface="+mn-ea"/>
                  </a:rPr>
                  <a:t>动物是牛</a:t>
                </a:r>
                <a:r>
                  <a:rPr lang="zh-CN" altLang="en-US" sz="2000">
                    <a:sym typeface="+mn-ea"/>
                  </a:rPr>
                  <a:t>（前提）</a:t>
                </a:r>
                <a:endParaRPr lang="en-US" altLang="zh-CN" sz="2000" dirty="0"/>
              </a:p>
              <a:p>
                <a:pPr marL="0" indent="0">
                  <a:spcBef>
                    <a:spcPts val="300"/>
                  </a:spcBef>
                  <a:buNone/>
                </a:pPr>
                <a:r>
                  <a:rPr lang="en-US" altLang="zh-CN" sz="2000" dirty="0">
                    <a:sym typeface="+mn-ea"/>
                  </a:rPr>
                  <a:t>     </a:t>
                </a:r>
                <a:r>
                  <a:rPr lang="zh-CN" altLang="en-US" sz="2000" dirty="0">
                    <a:sym typeface="+mn-ea"/>
                  </a:rPr>
                  <a:t>因此，</a:t>
                </a: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所有</a:t>
                </a:r>
                <a:r>
                  <a:rPr lang="zh-CN" altLang="en-US" sz="2000" dirty="0">
                    <a:sym typeface="+mn-ea"/>
                  </a:rPr>
                  <a:t>动物有角</a:t>
                </a:r>
                <a:r>
                  <a:rPr lang="zh-CN" altLang="en-US" sz="2000">
                    <a:sym typeface="+mn-ea"/>
                  </a:rPr>
                  <a:t>（结论）</a:t>
                </a:r>
                <a:endParaRPr lang="en-US" altLang="zh-CN" sz="2000" dirty="0">
                  <a:latin typeface="Comic Sans MS" panose="030F0702030302020204" pitchFamily="66" charset="0"/>
                  <a:sym typeface="+mn-ea"/>
                </a:endParaRPr>
              </a:p>
              <a:p>
                <a:r>
                  <a:rPr lang="zh-CN" altLang="en-US" sz="2000">
                    <a:sym typeface="+mn-ea"/>
                  </a:rPr>
                  <a:t>推理</a:t>
                </a:r>
                <a:r>
                  <a:rPr lang="zh-CN" altLang="en-US" sz="2000">
                    <a:sym typeface="+mn-ea"/>
                  </a:rPr>
                  <a:t>不正确</a:t>
                </a:r>
                <a:endParaRPr lang="zh-CN" altLang="en-US" sz="2000"/>
              </a:p>
              <a:p>
                <a:endParaRPr lang="zh-CN" altLang="en-US" sz="2000"/>
              </a:p>
              <a:p>
                <a:r>
                  <a:rPr lang="zh-CN" altLang="en-US" sz="2000"/>
                  <a:t>量词</a:t>
                </a:r>
                <a:endParaRPr lang="zh-CN" altLang="en-US" sz="2000"/>
              </a:p>
              <a:p>
                <a:pPr lvl="1"/>
                <a:r>
                  <a:rPr lang="zh-CN" altLang="en-US" sz="1665"/>
                  <a:t>超出命题逻辑语言的表达能力</a:t>
                </a:r>
                <a:endParaRPr lang="zh-CN" altLang="en-US" sz="1665"/>
              </a:p>
              <a:p>
                <a:pPr lvl="1"/>
                <a:r>
                  <a:rPr lang="en-US" altLang="zh-CN" sz="1665"/>
                  <a:t>p</a:t>
                </a:r>
                <a:r>
                  <a:rPr lang="zh-CN" altLang="en-US" sz="1665"/>
                  <a:t>为</a:t>
                </a:r>
                <a:r>
                  <a:rPr lang="en-US" altLang="zh-CN" sz="1665"/>
                  <a:t>“</a:t>
                </a:r>
                <a:r>
                  <a:rPr lang="zh-CN" altLang="en-US" sz="1665"/>
                  <a:t>所有的牛都有角</a:t>
                </a:r>
                <a:r>
                  <a:rPr lang="en-US" altLang="zh-CN" sz="1665"/>
                  <a:t>”</a:t>
                </a:r>
                <a:r>
                  <a:rPr lang="zh-CN" altLang="en-US" sz="1665"/>
                  <a:t>，</a:t>
                </a:r>
                <a:r>
                  <a:rPr lang="en-US" altLang="zh-CN" sz="1665"/>
                  <a:t>q</a:t>
                </a:r>
                <a:r>
                  <a:rPr lang="zh-CN" altLang="en-US" sz="1665"/>
                  <a:t>为</a:t>
                </a:r>
                <a:r>
                  <a:rPr lang="en-US" altLang="zh-CN" sz="1665"/>
                  <a:t>“</a:t>
                </a:r>
                <a:r>
                  <a:rPr lang="zh-CN" altLang="en-US" sz="1665"/>
                  <a:t>有些动物是牛</a:t>
                </a:r>
                <a:r>
                  <a:rPr lang="en-US" altLang="zh-CN" sz="1665"/>
                  <a:t>”</a:t>
                </a:r>
                <a:r>
                  <a:rPr lang="zh-CN" altLang="en-US" sz="1665"/>
                  <a:t>，</a:t>
                </a:r>
                <a:r>
                  <a:rPr lang="en-US" altLang="zh-CN" sz="1665"/>
                  <a:t>r</a:t>
                </a:r>
                <a:r>
                  <a:rPr lang="zh-CN" altLang="en-US" sz="1665"/>
                  <a:t>为</a:t>
                </a:r>
                <a:r>
                  <a:rPr lang="en-US" altLang="zh-CN" sz="1665"/>
                  <a:t>“</a:t>
                </a:r>
                <a:r>
                  <a:rPr lang="zh-CN" altLang="en-US" sz="1665"/>
                  <a:t>所有动物有角</a:t>
                </a:r>
                <a:r>
                  <a:rPr lang="en-US" altLang="zh-CN" sz="1665"/>
                  <a:t>”</a:t>
                </a:r>
                <a:endParaRPr lang="en-US" altLang="zh-CN" sz="1665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𝑝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𝑞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sz="1665" i="1">
                        <a:latin typeface="Cambria Math" panose="02040503050406030204" charset="0"/>
                        <a:cs typeface="Cambria Math" panose="02040503050406030204" charset="0"/>
                      </a:rPr>
                      <m:t>𝑟</m:t>
                    </m:r>
                  </m:oMath>
                </a14:m>
                <a:r>
                  <a:rPr lang="zh-CN" altLang="en-US" sz="1665">
                    <a:latin typeface="Cambria Math" panose="02040503050406030204" charset="0"/>
                    <a:cs typeface="Cambria Math" panose="02040503050406030204" charset="0"/>
                  </a:rPr>
                  <a:t>，无法判断推理的正确性</a:t>
                </a:r>
                <a:endParaRPr lang="zh-CN" altLang="en-US" sz="1665"/>
              </a:p>
              <a:p>
                <a:r>
                  <a:rPr lang="zh-CN" altLang="en-US" sz="2000"/>
                  <a:t>谓词</a:t>
                </a:r>
                <a:endParaRPr lang="zh-CN" altLang="en-US" sz="2000"/>
              </a:p>
              <a:p>
                <a:pPr lvl="1"/>
                <a:r>
                  <a:rPr lang="en-US" altLang="zh-CN" sz="1665"/>
                  <a:t>“xx</a:t>
                </a:r>
                <a:r>
                  <a:rPr lang="zh-CN" altLang="en-US" sz="1665"/>
                  <a:t>有角</a:t>
                </a:r>
                <a:r>
                  <a:rPr lang="en-US" altLang="zh-CN" sz="1665"/>
                  <a:t>”</a:t>
                </a:r>
                <a:r>
                  <a:rPr lang="zh-CN" altLang="en-US" sz="1665"/>
                  <a:t>，</a:t>
                </a:r>
                <a:r>
                  <a:rPr lang="en-US" altLang="zh-CN" sz="1665"/>
                  <a:t>“xx</a:t>
                </a:r>
                <a:r>
                  <a:rPr lang="zh-CN" altLang="en-US" sz="1665"/>
                  <a:t>是牛</a:t>
                </a:r>
                <a:r>
                  <a:rPr lang="en-US" altLang="zh-CN" sz="1665"/>
                  <a:t>”</a:t>
                </a:r>
                <a:endParaRPr lang="en-US" altLang="zh-CN" sz="1665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一阶</a:t>
            </a:r>
            <a:r>
              <a:rPr lang="zh-CN" altLang="en-US" sz="4600" dirty="0">
                <a:latin typeface="Comic Sans MS" panose="030F0702030302020204" pitchFamily="66" charset="0"/>
              </a:rPr>
              <a:t>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/>
        </p:nvSpPr>
        <p:spPr>
          <a:xfrm>
            <a:off x="660400" y="2895600"/>
            <a:ext cx="6792913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5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latin typeface="Comic Sans MS" panose="030F0702030302020204" pitchFamily="66" charset="0"/>
              </a:rPr>
              <a:t>语法</a:t>
            </a:r>
            <a:endParaRPr lang="zh-CN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.11.</a:t>
                </a:r>
                <a:r>
                  <a:rPr lang="en-US" altLang="zh-CN"/>
                  <a:t>  </a:t>
                </a:r>
                <a:r>
                  <a:rPr lang="zh-CN" altLang="en-US"/>
                  <a:t>一阶语言的字母表由以下两个集合组成：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:r>
                  <a:rPr lang="zh-CN" altLang="en-US"/>
                  <a:t>逻辑符集合：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变元集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/>
                  <a:t>：可数无穷集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联结词：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   ∧   ∨   →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量词：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   ∃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等词：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辅助符：</a:t>
                </a:r>
                <a:r>
                  <a:rPr lang="en-US" altLang="zh-CN"/>
                  <a:t>(   )   .    ,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:r>
                  <a:rPr lang="zh-CN" altLang="en-US"/>
                  <a:t>非逻辑符集合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 i="1">
                    <a:cs typeface="+mn-lt"/>
                  </a:rPr>
                  <a:t> </a:t>
                </a:r>
                <a:r>
                  <a:rPr lang="zh-CN" altLang="en-US">
                    <a:cs typeface="+mn-lt"/>
                  </a:rPr>
                  <a:t>由以下组成：</a:t>
                </a:r>
                <a:endParaRPr lang="zh-CN" altLang="en-US">
                  <a:cs typeface="+mn-lt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.11.</a:t>
                </a:r>
                <a:r>
                  <a:rPr lang="en-US" altLang="zh-CN"/>
                  <a:t>  </a:t>
                </a:r>
                <a:r>
                  <a:rPr lang="zh-CN" altLang="en-US"/>
                  <a:t>一阶语言的字母表由以下两个集合组成：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:r>
                  <a:rPr lang="zh-CN" altLang="en-US"/>
                  <a:t>逻辑符集合：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变元集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/>
                  <a:t>：可数无穷集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联结词：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   ∧   ∨   →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量词：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   ∃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等词：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辅助符：</a:t>
                </a:r>
                <a:r>
                  <a:rPr lang="en-US" altLang="zh-CN"/>
                  <a:t>(   )   .    ,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:r>
                  <a:rPr lang="zh-CN" altLang="en-US"/>
                  <a:t>非逻辑符集合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 i="1">
                    <a:cs typeface="+mn-lt"/>
                  </a:rPr>
                  <a:t> </a:t>
                </a:r>
                <a:r>
                  <a:rPr lang="zh-CN" altLang="en-US">
                    <a:cs typeface="+mn-lt"/>
                  </a:rPr>
                  <a:t>由以下组成：</a:t>
                </a:r>
                <a:endParaRPr lang="zh-CN" altLang="en-US">
                  <a:cs typeface="+mn-lt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cxnSp>
        <p:nvCxnSpPr>
          <p:cNvPr id="6" name="直接连接符 5"/>
          <p:cNvCxnSpPr/>
          <p:nvPr/>
        </p:nvCxnSpPr>
        <p:spPr>
          <a:xfrm>
            <a:off x="1143000" y="2895600"/>
            <a:ext cx="54864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algn="l"/>
                <a:r>
                  <a:rPr lang="en-US" altLang="zh-CN">
                    <a:latin typeface="+mn-lt"/>
                    <a:cs typeface="+mn-lt"/>
                  </a:rPr>
                  <a:t>1. </a:t>
                </a:r>
                <a:r>
                  <a:rPr lang="zh-CN" altLang="en-US"/>
                  <a:t>与命题符不同</a:t>
                </a:r>
                <a:endParaRPr lang="zh-CN" altLang="en-US"/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lt"/>
                    <a:cs typeface="+mn-lt"/>
                    <a:sym typeface="+mn-ea"/>
                  </a:rPr>
                  <a:t>2.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|=|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blipFill rotWithShape="1">
                <a:blip r:embed="rId2"/>
                <a:stretch>
                  <a:fillRect l="-452" t="-1120" r="-452" b="-1120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>
                    <a:sym typeface="+mn-ea"/>
                  </a:rPr>
                  <a:t>1.11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一阶语言的字母表由以下两个集合组成：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:r>
                  <a:rPr lang="zh-CN" altLang="en-US"/>
                  <a:t>逻辑符集合：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变元集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/>
                  <a:t>：可数无穷集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联结词：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   ∧   ∨   →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量词：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   ∃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等词：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辅助符：</a:t>
                </a:r>
                <a:r>
                  <a:rPr lang="en-US" altLang="zh-CN"/>
                  <a:t>(   )   .    ,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:r>
                  <a:rPr lang="zh-CN" altLang="en-US"/>
                  <a:t>非逻辑符集合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 i="1">
                    <a:cs typeface="+mn-lt"/>
                  </a:rPr>
                  <a:t> </a:t>
                </a:r>
                <a:r>
                  <a:rPr lang="zh-CN" altLang="en-US">
                    <a:cs typeface="+mn-lt"/>
                  </a:rPr>
                  <a:t>由以下组成：</a:t>
                </a:r>
                <a:endParaRPr lang="zh-CN" altLang="en-US">
                  <a:cs typeface="+mn-lt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cxnSp>
        <p:nvCxnSpPr>
          <p:cNvPr id="6" name="直接连接符 5"/>
          <p:cNvCxnSpPr/>
          <p:nvPr/>
        </p:nvCxnSpPr>
        <p:spPr>
          <a:xfrm>
            <a:off x="1066800" y="2895600"/>
            <a:ext cx="5562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>
            <a:off x="1066800" y="3429000"/>
            <a:ext cx="2971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3881120" y="3505200"/>
                <a:ext cx="2186940" cy="40068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algn="ctr"/>
                <a:r>
                  <a:rPr lang="zh-CN" altLang="en-US"/>
                  <a:t>完全子集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¬,→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3881120" y="3505200"/>
                <a:ext cx="2186940" cy="400685"/>
              </a:xfrm>
              <a:prstGeom prst="rect">
                <a:avLst/>
              </a:prstGeom>
              <a:blipFill rotWithShape="1">
                <a:blip r:embed="rId5"/>
                <a:stretch>
                  <a:fillRect l="-436" t="-2377" r="-436" b="-2377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algn="l"/>
                <a:r>
                  <a:rPr lang="en-US" altLang="zh-CN">
                    <a:latin typeface="+mn-lt"/>
                    <a:cs typeface="+mn-lt"/>
                  </a:rPr>
                  <a:t>1. </a:t>
                </a:r>
                <a:r>
                  <a:rPr lang="zh-CN" altLang="en-US"/>
                  <a:t>与命题符不同</a:t>
                </a:r>
                <a:endParaRPr lang="zh-CN" altLang="en-US"/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lt"/>
                    <a:cs typeface="+mn-lt"/>
                    <a:sym typeface="+mn-ea"/>
                  </a:rPr>
                  <a:t>2.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|=|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blipFill rotWithShape="1">
                <a:blip r:embed="rId8"/>
                <a:stretch>
                  <a:fillRect l="-452" t="-1120" r="-452" b="-1120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>
                    <a:sym typeface="+mn-ea"/>
                  </a:rPr>
                  <a:t>1.11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一阶语言的字母表由以下两个集合组成：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:r>
                  <a:rPr lang="zh-CN" altLang="en-US"/>
                  <a:t>逻辑符集合：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变元集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/>
                  <a:t>：可数无穷集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联结词：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   ∧   ∨   →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量词：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   ∃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等词：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</m:oMath>
                </a14:m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 </a:t>
                </a:r>
                <a:r>
                  <a:rPr lang="en-US" altLang="zh-CN"/>
                  <a:t>     </a:t>
                </a:r>
                <a:r>
                  <a:rPr lang="zh-CN" altLang="en-US"/>
                  <a:t>辅助符：</a:t>
                </a:r>
                <a:r>
                  <a:rPr lang="en-US" altLang="zh-CN"/>
                  <a:t>(   )   .    ,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:r>
                  <a:rPr lang="zh-CN" altLang="en-US"/>
                  <a:t>非逻辑符集合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 i="1">
                    <a:cs typeface="+mn-lt"/>
                  </a:rPr>
                  <a:t> </a:t>
                </a:r>
                <a:r>
                  <a:rPr lang="zh-CN" altLang="en-US">
                    <a:cs typeface="+mn-lt"/>
                  </a:rPr>
                  <a:t>由以下组成：</a:t>
                </a:r>
                <a:endParaRPr lang="zh-CN" altLang="en-US">
                  <a:cs typeface="+mn-lt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cxnSp>
        <p:nvCxnSpPr>
          <p:cNvPr id="6" name="直接连接符 5"/>
          <p:cNvCxnSpPr/>
          <p:nvPr/>
        </p:nvCxnSpPr>
        <p:spPr>
          <a:xfrm>
            <a:off x="1066800" y="2895600"/>
            <a:ext cx="5562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>
            <a:off x="1066800" y="3429000"/>
            <a:ext cx="2971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3881120" y="3505200"/>
                <a:ext cx="2186940" cy="40068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algn="ctr"/>
                <a:r>
                  <a:rPr lang="zh-CN" altLang="en-US"/>
                  <a:t>完全子集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¬,→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3881120" y="3505200"/>
                <a:ext cx="2186940" cy="400685"/>
              </a:xfrm>
              <a:prstGeom prst="rect">
                <a:avLst/>
              </a:prstGeom>
              <a:blipFill rotWithShape="1">
                <a:blip r:embed="rId5"/>
                <a:stretch>
                  <a:fillRect l="-436" t="-2377" r="-436" b="-2377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/>
          <p:nvPr>
            <p:custDataLst>
              <p:tags r:id="rId6"/>
            </p:custDataLst>
          </p:nvPr>
        </p:nvCxnSpPr>
        <p:spPr>
          <a:xfrm>
            <a:off x="1066800" y="4572000"/>
            <a:ext cx="1143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657600" y="4267200"/>
                <a:ext cx="231521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/>
                  <a:t>与联结词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↔</m:t>
                    </m:r>
                  </m:oMath>
                </a14:m>
                <a:r>
                  <a:rPr lang="zh-CN" altLang="en-US"/>
                  <a:t>不同</a:t>
                </a:r>
                <a:endParaRPr lang="zh-CN" altLang="en-US"/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3657600" y="4267200"/>
                <a:ext cx="2315210" cy="398780"/>
              </a:xfrm>
              <a:prstGeom prst="rect">
                <a:avLst/>
              </a:prstGeom>
              <a:blipFill rotWithShape="1">
                <a:blip r:embed="rId9"/>
                <a:stretch>
                  <a:fillRect l="-411" t="-2389" r="-411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algn="l"/>
                <a:r>
                  <a:rPr lang="en-US" altLang="zh-CN">
                    <a:latin typeface="+mn-lt"/>
                    <a:cs typeface="+mn-lt"/>
                  </a:rPr>
                  <a:t>1. </a:t>
                </a:r>
                <a:r>
                  <a:rPr lang="zh-CN" altLang="en-US"/>
                  <a:t>与命题符不同</a:t>
                </a:r>
                <a:endParaRPr lang="zh-CN" altLang="en-US"/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lt"/>
                    <a:cs typeface="+mn-lt"/>
                    <a:sym typeface="+mn-ea"/>
                  </a:rPr>
                  <a:t>2.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|=|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|</m:t>
                    </m:r>
                  </m:oMath>
                </a14:m>
                <a:endParaRPr lang="zh-CN" altLang="en-US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6248400" y="3048000"/>
                <a:ext cx="2105660" cy="850265"/>
              </a:xfrm>
              <a:prstGeom prst="rect">
                <a:avLst/>
              </a:prstGeom>
              <a:blipFill rotWithShape="1">
                <a:blip r:embed="rId12"/>
                <a:stretch>
                  <a:fillRect l="-452" t="-1120" r="-452" b="-1120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:r>
                  <a:rPr lang="zh-CN" altLang="en-US">
                    <a:sym typeface="+mn-ea"/>
                  </a:rPr>
                  <a:t>非逻辑符集合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cs typeface="+mn-lt"/>
                    <a:sym typeface="+mn-ea"/>
                  </a:rPr>
                  <a:t>由以下组成：</a:t>
                </a:r>
                <a:endParaRPr lang="zh-CN" altLang="en-US">
                  <a:cs typeface="+mn-lt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由可数（包括</a:t>
                </a:r>
                <a:r>
                  <a:rPr lang="en-US" altLang="zh-CN">
                    <a:sym typeface="+mn-ea"/>
                  </a:rPr>
                  <a:t>0</a:t>
                </a:r>
                <a:r>
                  <a:rPr lang="zh-CN" altLang="en-US">
                    <a:sym typeface="+mn-ea"/>
                  </a:rPr>
                  <a:t>个）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常元符</a:t>
                </a:r>
                <a:r>
                  <a:rPr lang="zh-CN" altLang="en-US">
                    <a:sym typeface="+mn-ea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sym typeface="+mn-ea"/>
                  </a:rPr>
                  <a:t>。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（函数集）由可数</a:t>
                </a:r>
                <a:r>
                  <a:rPr lang="zh-CN" altLang="en-US" b="1">
                    <a:solidFill>
                      <a:schemeClr val="accent5"/>
                    </a:solidFill>
                    <a:latin typeface="+mn-ea"/>
                    <a:cs typeface="Cambria Math" panose="02040503050406030204" charset="0"/>
                  </a:rPr>
                  <a:t>函数符</a:t>
                </a:r>
                <a:r>
                  <a:rPr lang="zh-CN" altLang="en-US">
                    <a:latin typeface="+mn-ea"/>
                    <a:cs typeface="Cambria Math" panose="02040503050406030204" charset="0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，对每个函数符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，赋予一个正整数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latin typeface="+mn-ea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的元数。</a:t>
                </a:r>
                <a:endParaRPr lang="en-US" altLang="zh-CN">
                  <a:latin typeface="+mn-ea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（谓词集）</a:t>
                </a:r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由可数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谓词符</a:t>
                </a:r>
                <a:r>
                  <a:rPr lang="zh-CN" altLang="en-US">
                    <a:sym typeface="+mn-ea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对每个谓词符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，赋予一个非负整数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，为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的元数。</a:t>
                </a:r>
                <a:endParaRPr lang="zh-CN" altLang="en-US">
                  <a:latin typeface="+mn-ea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394" b="-27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一阶逻辑语言的字母表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:r>
                  <a:rPr lang="zh-CN" altLang="en-US">
                    <a:sym typeface="+mn-ea"/>
                  </a:rPr>
                  <a:t>非逻辑符集合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cs typeface="+mn-lt"/>
                    <a:sym typeface="+mn-ea"/>
                  </a:rPr>
                  <a:t>由以下组成：</a:t>
                </a:r>
                <a:endParaRPr lang="zh-CN" altLang="en-US">
                  <a:cs typeface="+mn-lt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由可数（包括</a:t>
                </a:r>
                <a:r>
                  <a:rPr lang="en-US" altLang="zh-CN">
                    <a:sym typeface="+mn-ea"/>
                  </a:rPr>
                  <a:t>0</a:t>
                </a:r>
                <a:r>
                  <a:rPr lang="zh-CN" altLang="en-US">
                    <a:sym typeface="+mn-ea"/>
                  </a:rPr>
                  <a:t>个）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常元符</a:t>
                </a:r>
                <a:r>
                  <a:rPr lang="zh-CN" altLang="en-US">
                    <a:sym typeface="+mn-ea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sym typeface="+mn-ea"/>
                  </a:rPr>
                  <a:t>。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（函数集）由可数</a:t>
                </a:r>
                <a:r>
                  <a:rPr lang="zh-CN" altLang="en-US" b="1">
                    <a:solidFill>
                      <a:schemeClr val="accent5"/>
                    </a:solidFill>
                    <a:latin typeface="+mn-ea"/>
                    <a:cs typeface="Cambria Math" panose="02040503050406030204" charset="0"/>
                  </a:rPr>
                  <a:t>函数符</a:t>
                </a:r>
                <a:r>
                  <a:rPr lang="zh-CN" altLang="en-US">
                    <a:latin typeface="+mn-ea"/>
                    <a:cs typeface="Cambria Math" panose="02040503050406030204" charset="0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，对每个函数符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，赋予一个正整数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latin typeface="+mn-ea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的元数。</a:t>
                </a:r>
                <a:endParaRPr lang="en-US" altLang="zh-CN">
                  <a:latin typeface="+mn-ea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    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（谓词集）</a:t>
                </a:r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由可数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谓词符</a:t>
                </a:r>
                <a:r>
                  <a:rPr lang="zh-CN" altLang="en-US">
                    <a:sym typeface="+mn-ea"/>
                  </a:rPr>
                  <a:t>组成，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对每个谓词符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，赋予一个非负整数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，为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的元数。</a:t>
                </a:r>
                <a:endParaRPr lang="zh-CN" altLang="en-US">
                  <a:latin typeface="+mn-ea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394" b="-27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3276600" y="4724400"/>
                <a:ext cx="3648710" cy="181292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algn="l" eaLnBrk="1" latinLnBrk="0" hangingPunct="1">
                  <a:lnSpc>
                    <a:spcPct val="100000"/>
                  </a:lnSpc>
                </a:pPr>
                <a:r>
                  <a:rPr lang="en-US" altLang="zh-CN">
                    <a:latin typeface="+mn-lt"/>
                    <a:cs typeface="+mn-lt"/>
                  </a:rPr>
                  <a:t>1. </a:t>
                </a:r>
                <a:r>
                  <a:rPr lang="zh-CN" altLang="en-US">
                    <a:latin typeface="+mn-lt"/>
                    <a:cs typeface="+mn-lt"/>
                  </a:rPr>
                  <a:t>谓词也称关系符号</a:t>
                </a:r>
                <a:endParaRPr lang="en-US" altLang="zh-CN">
                  <a:latin typeface="+mn-lt"/>
                  <a:cs typeface="+mn-lt"/>
                </a:endParaRPr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lt"/>
                    <a:cs typeface="+mn-lt"/>
                  </a:rPr>
                  <a:t>2.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等词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是一个特别的谓词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lt"/>
                    <a:cs typeface="+mn-lt"/>
                    <a:sym typeface="+mn-ea"/>
                  </a:rPr>
                  <a:t>3.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latin typeface="+mn-ea"/>
                    <a:ea typeface="+mn-ea"/>
                    <a:cs typeface="Cambria Math" panose="02040503050406030204" charset="0"/>
                  </a:rPr>
                  <a:t>时，称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𝑃</m:t>
                    </m:r>
                  </m:oMath>
                </a14:m>
                <a:r>
                  <a:rPr lang="zh-CN" altLang="en-US">
                    <a:latin typeface="+mn-ea"/>
                    <a:ea typeface="+mn-ea"/>
                    <a:cs typeface="Cambria Math" panose="02040503050406030204" charset="0"/>
                  </a:rPr>
                  <a:t>为命题符</a:t>
                </a:r>
                <a:endParaRPr lang="zh-CN" altLang="en-US">
                  <a:latin typeface="+mn-ea"/>
                  <a:ea typeface="+mn-ea"/>
                  <a:cs typeface="Cambria Math" panose="02040503050406030204" charset="0"/>
                </a:endParaRPr>
              </a:p>
              <a:p>
                <a:pPr marL="0" indent="0" algn="l" eaLnBrk="1" latinLnBrk="0" hangingPunct="1">
                  <a:lnSpc>
                    <a:spcPct val="150000"/>
                  </a:lnSpc>
                </a:pPr>
                <a:r>
                  <a:rPr lang="en-US" altLang="zh-CN">
                    <a:latin typeface="+mn-ea"/>
                    <a:ea typeface="+mn-ea"/>
                    <a:cs typeface="Cambria Math" panose="02040503050406030204" charset="0"/>
                  </a:rPr>
                  <a:t>4.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ea typeface="+mn-ea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latin typeface="+mn-ea"/>
                    <a:ea typeface="+mn-ea"/>
                    <a:cs typeface="Cambria Math" panose="02040503050406030204" charset="0"/>
                  </a:rPr>
                  <a:t>可以为空集</a:t>
                </a:r>
                <a:endParaRPr lang="zh-CN" altLang="en-US">
                  <a:latin typeface="+mn-ea"/>
                  <a:ea typeface="+mn-ea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4724400"/>
                <a:ext cx="3648710" cy="1812925"/>
              </a:xfrm>
              <a:prstGeom prst="rect">
                <a:avLst/>
              </a:prstGeom>
              <a:blipFill rotWithShape="1">
                <a:blip r:embed="rId2"/>
                <a:stretch>
                  <a:fillRect l="-261" t="-525" r="-261" b="-525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字母表的一些说明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</a:rPr>
                  <a:t>  </a:t>
                </a:r>
                <a:r>
                  <a:rPr lang="zh-CN" altLang="en-US">
                    <a:cs typeface="+mn-lt"/>
                  </a:rPr>
                  <a:t>常元符集为</a:t>
                </a:r>
                <a:r>
                  <a:rPr lang="en-US" altLang="zh-CN"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字母表的一些说明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</a:rPr>
                  <a:t>  </a:t>
                </a:r>
                <a:r>
                  <a:rPr lang="zh-CN" altLang="en-US">
                    <a:cs typeface="+mn-lt"/>
                  </a:rPr>
                  <a:t>常元符集为</a:t>
                </a:r>
                <a:r>
                  <a:rPr lang="en-US" altLang="zh-CN"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表达式（符号串）：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∃∀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𝑆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(+(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为后继函数（一元）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（语义层面）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blipFill rotWithShape="1">
                <a:blip r:embed="rId2"/>
                <a:stretch>
                  <a:fillRect l="-309" t="-1348" r="-309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字母表的一些说明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</a:rPr>
                  <a:t>  </a:t>
                </a:r>
                <a:r>
                  <a:rPr lang="zh-CN" altLang="en-US">
                    <a:cs typeface="+mn-lt"/>
                  </a:rPr>
                  <a:t>常元符集为</a:t>
                </a:r>
                <a:r>
                  <a:rPr lang="en-US" altLang="zh-CN"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表达式（符号串）：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∃∀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𝑆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+(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为后继函数（一元）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（语义层面）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blipFill rotWithShape="1">
                <a:blip r:embed="rId2"/>
                <a:stretch>
                  <a:fillRect l="-309" t="-1348" r="-309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4419600"/>
                <a:ext cx="1784985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4419600"/>
                <a:ext cx="1784985" cy="706755"/>
              </a:xfrm>
              <a:prstGeom prst="rect">
                <a:avLst/>
              </a:prstGeom>
              <a:blipFill rotWithShape="1">
                <a:blip r:embed="rId5"/>
                <a:stretch>
                  <a:fillRect l="-534" t="-1348" r="-534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字母表的一些说明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</a:rPr>
                  <a:t>  </a:t>
                </a:r>
                <a:r>
                  <a:rPr lang="zh-CN" altLang="en-US">
                    <a:cs typeface="+mn-lt"/>
                  </a:rPr>
                  <a:t>常元符集为</a:t>
                </a:r>
                <a:r>
                  <a:rPr lang="en-US" altLang="zh-CN"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表达式（符号串）：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∃∀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𝑆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+(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为后继函数（一元）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（语义层面）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514600"/>
                <a:ext cx="3083560" cy="706755"/>
              </a:xfrm>
              <a:prstGeom prst="rect">
                <a:avLst/>
              </a:prstGeom>
              <a:blipFill rotWithShape="1">
                <a:blip r:embed="rId2"/>
                <a:stretch>
                  <a:fillRect l="-309" t="-1348" r="-309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4495800" y="5638800"/>
            <a:ext cx="3083560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>
                <a:latin typeface="Cambria Math" panose="02040503050406030204" charset="0"/>
                <a:cs typeface="Cambria Math" panose="02040503050406030204" charset="0"/>
              </a:rPr>
              <a:t>表达式不一定是公式</a:t>
            </a:r>
            <a:endParaRPr lang="zh-CN">
              <a:latin typeface="Cambria Math" panose="02040503050406030204" charset="0"/>
              <a:cs typeface="Cambria Math" panose="020405030504060302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172200" y="4419600"/>
                <a:ext cx="1784985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0</m:t>
                      </m:r>
                    </m:oMath>
                  </m:oMathPara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6172200" y="4419600"/>
                <a:ext cx="1784985" cy="706755"/>
              </a:xfrm>
              <a:prstGeom prst="rect">
                <a:avLst/>
              </a:prstGeom>
              <a:blipFill rotWithShape="1">
                <a:blip r:embed="rId6"/>
                <a:stretch>
                  <a:fillRect l="-534" t="-1348" r="-534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字母表的一些说明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例，群论语言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𝔊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{⋅（二元）,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一元）}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𝔊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的表达式：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项（</a:t>
            </a:r>
            <a:r>
              <a:rPr lang="en-US" altLang="zh-CN" dirty="0" smtClean="0">
                <a:sym typeface="+mn-ea"/>
              </a:rPr>
              <a:t>term</a:t>
            </a:r>
            <a:r>
              <a:rPr lang="zh-CN" altLang="en-US" dirty="0" smtClean="0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.12</a:t>
                </a:r>
                <a:r>
                  <a:rPr lang="zh-CN" altLang="en-US" b="1"/>
                  <a:t>（项）</a:t>
                </a:r>
                <a:r>
                  <a:rPr lang="en-US" altLang="zh-CN" b="1"/>
                  <a:t>.</a:t>
                </a:r>
                <a:r>
                  <a:rPr lang="zh-CN" altLang="en-US"/>
                  <a:t> </a:t>
                </a:r>
                <a:r>
                  <a:rPr lang="en-US" altLang="zh-CN"/>
                  <a:t> 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:r>
                  <a:rPr lang="zh-CN" altLang="en-US">
                    <a:solidFill>
                      <a:schemeClr val="tx1"/>
                    </a:solidFill>
                  </a:rPr>
                  <a:t>是指</a:t>
                </a:r>
                <a:r>
                  <a:rPr lang="zh-CN" altLang="en-US"/>
                  <a:t>由以下的</a:t>
                </a:r>
                <a:r>
                  <a:rPr lang="en-US" altLang="zh-CN"/>
                  <a:t>(i)~(iii)</a:t>
                </a:r>
                <a:r>
                  <a:rPr lang="zh-CN" altLang="en-US">
                    <a:sym typeface="+mn-ea"/>
                  </a:rPr>
                  <a:t>（有限次使用）</a:t>
                </a:r>
                <a:r>
                  <a:rPr lang="zh-CN" altLang="en-US"/>
                  <a:t>生成。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  (i) </a:t>
                </a:r>
                <a:r>
                  <a:rPr lang="zh-CN" altLang="en-US"/>
                  <a:t>每个变元符为项；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(ii) </a:t>
                </a:r>
                <a:r>
                  <a:rPr lang="zh-CN" altLang="en-US">
                    <a:sym typeface="+mn-ea"/>
                  </a:rPr>
                  <a:t>每个常元符为项；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𝑓</m:t>
                    </m:r>
                  </m:oMath>
                </a14:m>
                <a:r>
                  <a:rPr lang="zh-CN" altLang="en-US">
                    <a:sym typeface="+mn-ea"/>
                  </a:rPr>
                  <a:t>为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元函数，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为项，则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sym typeface="+mn-ea"/>
                  </a:rPr>
                  <a:t>为项。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归纳定义</a:t>
                </a:r>
                <a:endParaRPr lang="zh-CN" altLang="en-US"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公式（</a:t>
            </a:r>
            <a:r>
              <a:rPr lang="en-US" altLang="zh-CN" dirty="0" smtClean="0">
                <a:sym typeface="+mn-ea"/>
              </a:rPr>
              <a:t>formula</a:t>
            </a:r>
            <a:r>
              <a:rPr lang="zh-CN" altLang="en-US" dirty="0" smtClean="0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</a:t>
                </a:r>
                <a:r>
                  <a:rPr lang="en-US" altLang="zh-CN" b="1">
                    <a:sym typeface="+mn-ea"/>
                  </a:rPr>
                  <a:t>.13</a:t>
                </a:r>
                <a:r>
                  <a:rPr lang="zh-CN" altLang="en-US" b="1">
                    <a:sym typeface="+mn-ea"/>
                  </a:rPr>
                  <a:t>（公式）</a:t>
                </a:r>
                <a:r>
                  <a:rPr lang="en-US" altLang="zh-CN" b="1">
                    <a:sym typeface="+mn-ea"/>
                  </a:rPr>
                  <a:t>.</a:t>
                </a: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</a:t>
                </a:r>
                <a:r>
                  <a:rPr lang="zh-CN" b="1">
                    <a:solidFill>
                      <a:schemeClr val="accent5"/>
                    </a:solidFill>
                    <a:sym typeface="+mn-ea"/>
                  </a:rPr>
                  <a:t>原子公式</a:t>
                </a:r>
                <a:r>
                  <a:rPr lang="zh-CN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(i)(ii)</a:t>
                </a:r>
                <a:r>
                  <a:rPr lang="zh-CN" altLang="en-US">
                    <a:sym typeface="+mn-ea"/>
                  </a:rPr>
                  <a:t>（有限次）生成。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/>
                  <a:t>(i) </a:t>
                </a:r>
                <a:r>
                  <a:rPr lang="zh-CN" altLang="en-US"/>
                  <a:t>若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和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为项，则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为原子公式。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altLang="en-US">
                    <a:sym typeface="+mn-ea"/>
                  </a:rPr>
                  <a:t>为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元谓词符，且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为项，则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sym typeface="+mn-ea"/>
                  </a:rPr>
                  <a:t>原子公式。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:r>
                  <a:rPr lang="zh-CN" altLang="en-US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(i)~(iv)</a:t>
                </a:r>
                <a:r>
                  <a:rPr lang="zh-CN" altLang="en-US">
                    <a:sym typeface="+mn-ea"/>
                  </a:rPr>
                  <a:t>（有限次使用）生成。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(i) </a:t>
                </a:r>
                <a:r>
                  <a:rPr lang="zh-CN" altLang="en-US">
                    <a:sym typeface="+mn-ea"/>
                  </a:rPr>
                  <a:t>原子公式为公式；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(iv)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为变元，则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为公式。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21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公式（</a:t>
            </a:r>
            <a:r>
              <a:rPr lang="en-US" altLang="zh-CN" dirty="0" smtClean="0">
                <a:sym typeface="+mn-ea"/>
              </a:rPr>
              <a:t>formula</a:t>
            </a:r>
            <a:r>
              <a:rPr lang="zh-CN" altLang="en-US" dirty="0" smtClean="0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</a:t>
                </a:r>
                <a:r>
                  <a:rPr lang="en-US" altLang="zh-CN" b="1">
                    <a:sym typeface="+mn-ea"/>
                  </a:rPr>
                  <a:t>.13</a:t>
                </a:r>
                <a:r>
                  <a:rPr lang="zh-CN" altLang="en-US" b="1">
                    <a:sym typeface="+mn-ea"/>
                  </a:rPr>
                  <a:t>（公式）</a:t>
                </a:r>
                <a:r>
                  <a:rPr lang="en-US" altLang="zh-CN" b="1">
                    <a:sym typeface="+mn-ea"/>
                  </a:rPr>
                  <a:t>.</a:t>
                </a: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</a:t>
                </a:r>
                <a:r>
                  <a:rPr lang="zh-CN" b="1">
                    <a:solidFill>
                      <a:schemeClr val="accent5"/>
                    </a:solidFill>
                    <a:sym typeface="+mn-ea"/>
                  </a:rPr>
                  <a:t>原子公式</a:t>
                </a:r>
                <a:r>
                  <a:rPr lang="zh-CN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(i)(ii)</a:t>
                </a:r>
                <a:r>
                  <a:rPr lang="zh-CN" altLang="en-US">
                    <a:sym typeface="+mn-ea"/>
                  </a:rPr>
                  <a:t>（有限次）生成。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/>
                  <a:t>(i) </a:t>
                </a:r>
                <a:r>
                  <a:rPr lang="zh-CN" altLang="en-US"/>
                  <a:t>若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和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为项，则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为原子公式。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altLang="en-US">
                    <a:sym typeface="+mn-ea"/>
                  </a:rPr>
                  <a:t>为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元谓词符，且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为项，则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sym typeface="+mn-ea"/>
                  </a:rPr>
                  <a:t>原子公式。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:r>
                  <a:rPr lang="zh-CN" altLang="en-US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(i)~(iv)</a:t>
                </a:r>
                <a:r>
                  <a:rPr lang="zh-CN" altLang="en-US">
                    <a:sym typeface="+mn-ea"/>
                  </a:rPr>
                  <a:t>（有限次使用）生成。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(i) </a:t>
                </a:r>
                <a:r>
                  <a:rPr lang="zh-CN" altLang="en-US">
                    <a:sym typeface="+mn-ea"/>
                  </a:rPr>
                  <a:t>原子公式为公式；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(iv)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为变元，则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为公式。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21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867400" y="4114800"/>
                <a:ext cx="2561590" cy="101473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若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f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g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为函数符，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✘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𝑔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𝑦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/>
                  <a:t> </a:t>
                </a:r>
                <a:r>
                  <a:rPr lang="en-US" altLang="zh-CN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✘</a:t>
                </a:r>
                <a:endParaRPr lang="en-US" altLang="zh-CN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4114800"/>
                <a:ext cx="2561590" cy="1014730"/>
              </a:xfrm>
              <a:prstGeom prst="rect">
                <a:avLst/>
              </a:prstGeom>
              <a:blipFill rotWithShape="1">
                <a:blip r:embed="rId2"/>
                <a:stretch>
                  <a:fillRect l="-372" t="-939" r="-372" b="-93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公式（</a:t>
            </a:r>
            <a:r>
              <a:rPr lang="en-US" altLang="zh-CN" dirty="0" smtClean="0">
                <a:sym typeface="+mn-ea"/>
              </a:rPr>
              <a:t>formula</a:t>
            </a:r>
            <a:r>
              <a:rPr lang="zh-CN" altLang="en-US" dirty="0" smtClean="0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</a:t>
                </a:r>
                <a:r>
                  <a:rPr lang="en-US" altLang="zh-CN" b="1">
                    <a:sym typeface="+mn-ea"/>
                  </a:rPr>
                  <a:t>.13</a:t>
                </a:r>
                <a:r>
                  <a:rPr lang="zh-CN" altLang="en-US" b="1">
                    <a:sym typeface="+mn-ea"/>
                  </a:rPr>
                  <a:t>（公式）</a:t>
                </a:r>
                <a:r>
                  <a:rPr lang="en-US" altLang="zh-CN" b="1">
                    <a:sym typeface="+mn-ea"/>
                  </a:rPr>
                  <a:t>.</a:t>
                </a: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</a:t>
                </a:r>
                <a:r>
                  <a:rPr lang="zh-CN" b="1">
                    <a:solidFill>
                      <a:schemeClr val="accent5"/>
                    </a:solidFill>
                    <a:sym typeface="+mn-ea"/>
                  </a:rPr>
                  <a:t>原子公式</a:t>
                </a:r>
                <a:r>
                  <a:rPr lang="zh-CN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(i)(ii)</a:t>
                </a:r>
                <a:r>
                  <a:rPr lang="zh-CN" altLang="en-US">
                    <a:sym typeface="+mn-ea"/>
                  </a:rPr>
                  <a:t>（有限次）生成。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/>
                  <a:t>(i) </a:t>
                </a:r>
                <a:r>
                  <a:rPr lang="zh-CN" altLang="en-US"/>
                  <a:t>若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和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为项，则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为原子公式。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altLang="en-US">
                    <a:sym typeface="+mn-ea"/>
                  </a:rPr>
                  <a:t>为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元谓词符，且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为项，则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sym typeface="+mn-ea"/>
                  </a:rPr>
                  <a:t>原子公式。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:r>
                  <a:rPr lang="zh-CN" altLang="en-US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(i)~(iv)</a:t>
                </a:r>
                <a:r>
                  <a:rPr lang="zh-CN" altLang="en-US">
                    <a:sym typeface="+mn-ea"/>
                  </a:rPr>
                  <a:t>（有限次使用）生成。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(i) </a:t>
                </a:r>
                <a:r>
                  <a:rPr lang="zh-CN" altLang="en-US">
                    <a:sym typeface="+mn-ea"/>
                  </a:rPr>
                  <a:t>原子公式为公式；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(iv)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为变元，则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为公式。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21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5746750" y="4038600"/>
            <a:ext cx="3171190" cy="101473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marL="252095" indent="-457200" algn="l" eaLnBrk="1" latinLnBrk="0" hangingPunct="1"/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1. </a:t>
            </a:r>
            <a:r>
              <a:rPr 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等词和谓词作用在项上。</a:t>
            </a:r>
            <a:endParaRPr lang="zh-CN">
              <a:latin typeface="Cambria Math" panose="02040503050406030204" charset="0"/>
              <a:cs typeface="Cambria Math" panose="02040503050406030204" charset="0"/>
              <a:sym typeface="+mn-ea"/>
            </a:endParaRPr>
          </a:p>
          <a:p>
            <a:pPr marL="252095" indent="-457200" algn="l" eaLnBrk="1" latinLnBrk="0" hangingPunct="1"/>
            <a:r>
              <a:rPr lang="en-US" alt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2. </a:t>
            </a:r>
            <a:r>
              <a:rPr lang="zh-CN">
                <a:latin typeface="Cambria Math" panose="02040503050406030204" charset="0"/>
                <a:cs typeface="Cambria Math" panose="02040503050406030204" charset="0"/>
                <a:sym typeface="+mn-ea"/>
              </a:rPr>
              <a:t>联结词和量词只能作用在公式上。</a:t>
            </a:r>
            <a:endParaRPr lang="zh-CN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公式（</a:t>
            </a:r>
            <a:r>
              <a:rPr lang="en-US" altLang="zh-CN" dirty="0" smtClean="0">
                <a:sym typeface="+mn-ea"/>
              </a:rPr>
              <a:t>formula</a:t>
            </a:r>
            <a:r>
              <a:rPr lang="zh-CN" altLang="en-US" dirty="0" smtClean="0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定义</a:t>
                </a:r>
                <a:r>
                  <a:rPr lang="en-US" altLang="zh-CN" b="1">
                    <a:sym typeface="+mn-ea"/>
                  </a:rPr>
                  <a:t>1</a:t>
                </a:r>
                <a:r>
                  <a:rPr lang="en-US" altLang="zh-CN" b="1">
                    <a:sym typeface="+mn-ea"/>
                  </a:rPr>
                  <a:t>.13</a:t>
                </a:r>
                <a:r>
                  <a:rPr lang="zh-CN" altLang="en-US" b="1">
                    <a:sym typeface="+mn-ea"/>
                  </a:rPr>
                  <a:t>（公式）</a:t>
                </a:r>
                <a:r>
                  <a:rPr lang="en-US" altLang="zh-CN" b="1">
                    <a:sym typeface="+mn-ea"/>
                  </a:rPr>
                  <a:t>.</a:t>
                </a:r>
                <a:r>
                  <a:rPr lang="zh-CN" altLang="en-US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:r>
                  <a:rPr lang="zh-CN" altLang="en-US">
                    <a:sym typeface="+mn-ea"/>
                  </a:rPr>
                  <a:t>由以下</a:t>
                </a:r>
                <a:r>
                  <a:rPr lang="en-US" altLang="zh-CN">
                    <a:sym typeface="+mn-ea"/>
                  </a:rPr>
                  <a:t>(i)~(v)</a:t>
                </a:r>
                <a:r>
                  <a:rPr lang="zh-CN" altLang="en-US">
                    <a:sym typeface="+mn-ea"/>
                  </a:rPr>
                  <a:t>（有限次）生成。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(i) </a:t>
                </a:r>
                <a:r>
                  <a:rPr lang="zh-CN" altLang="en-US">
                    <a:sym typeface="+mn-ea"/>
                  </a:rPr>
                  <a:t>若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和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为项，则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为公式。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</m:oMath>
                </a14:m>
                <a:r>
                  <a:rPr lang="zh-CN" altLang="en-US">
                    <a:sym typeface="+mn-ea"/>
                  </a:rPr>
                  <a:t>为</a:t>
                </a:r>
                <a:r>
                  <a:rPr lang="en-US" altLang="zh-CN">
                    <a:sym typeface="+mn-ea"/>
                  </a:rPr>
                  <a:t>n</a:t>
                </a:r>
                <a:r>
                  <a:rPr lang="zh-CN" altLang="en-US">
                    <a:sym typeface="+mn-ea"/>
                  </a:rPr>
                  <a:t>元谓词符，且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为项，则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𝑅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sym typeface="+mn-ea"/>
                  </a:rPr>
                  <a:t>公式。</a:t>
                </a:r>
                <a:endParaRPr lang="zh-CN" altLang="en-US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(iii)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</a:t>
                </a:r>
                <a:r>
                  <a:rPr lang="en-US" altLang="zh-CN">
                    <a:sym typeface="+mn-ea"/>
                  </a:rPr>
                  <a:t>(iv)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∗∈{∧,∨,→}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(v) </a:t>
                </a:r>
                <a:r>
                  <a:rPr lang="zh-CN" altLang="en-US"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为公式且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为变元，则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𝐵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为公式。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例，群论语言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𝔊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{⋅（二元）,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一元）}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𝔊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的表达式：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∧(⋅(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6781800" y="5181600"/>
            <a:ext cx="150685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公式</a:t>
            </a:r>
            <a:r>
              <a:rPr lang="zh-CN" altLang="en-US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✔</a:t>
            </a:r>
            <a:endParaRPr lang="zh-CN" altLang="en-US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>
                    <a:sym typeface="+mn-ea"/>
                  </a:rPr>
                  <a:t>例，群论语言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𝔊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函数符集为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{⋅（二元）,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一元）}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)∧(⋅(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为阅读方便，用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m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i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分别表示函数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⋅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 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−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46100"/>
                <a:ext cx="8229600" cy="5549900"/>
              </a:xfrm>
            </p:spPr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(∀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.((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)∧(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        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)≐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        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         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𝑚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𝑒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        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由下向上生成。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46100"/>
                <a:ext cx="8229600" cy="5549900"/>
              </a:xfr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cxnSp>
        <p:nvCxnSpPr>
          <p:cNvPr id="2" name="直接连接符 1"/>
          <p:cNvCxnSpPr/>
          <p:nvPr/>
        </p:nvCxnSpPr>
        <p:spPr>
          <a:xfrm>
            <a:off x="2562860" y="1127125"/>
            <a:ext cx="1856740" cy="70167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810000" y="2209800"/>
            <a:ext cx="762000" cy="609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572000" y="2209800"/>
            <a:ext cx="1524000" cy="68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667000" y="3352800"/>
            <a:ext cx="762000" cy="762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429000" y="3352800"/>
            <a:ext cx="685800" cy="68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5105400" y="3352800"/>
            <a:ext cx="914400" cy="68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19800" y="3352800"/>
            <a:ext cx="457200" cy="685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例子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>
                  <a:spcBef>
                    <a:spcPts val="1800"/>
                  </a:spcBef>
                </a:pP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所有</a:t>
                </a:r>
                <a:r>
                  <a:rPr lang="zh-CN" altLang="en-US" sz="2000" dirty="0">
                    <a:sym typeface="+mn-ea"/>
                  </a:rPr>
                  <a:t>的牛都有角</a:t>
                </a:r>
                <a:r>
                  <a:rPr lang="zh-CN" altLang="en-US" sz="2000">
                    <a:sym typeface="+mn-ea"/>
                  </a:rPr>
                  <a:t>（前提）</a:t>
                </a:r>
                <a:endParaRPr lang="en-US" altLang="zh-CN" sz="2000" dirty="0"/>
              </a:p>
              <a:p>
                <a:pPr marL="0" indent="0">
                  <a:spcBef>
                    <a:spcPts val="300"/>
                  </a:spcBef>
                  <a:buNone/>
                </a:pPr>
                <a:r>
                  <a:rPr lang="en-US" altLang="zh-CN" sz="2000" dirty="0">
                    <a:sym typeface="+mn-ea"/>
                  </a:rPr>
                  <a:t>     </a:t>
                </a: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有些</a:t>
                </a:r>
                <a:r>
                  <a:rPr lang="zh-CN" altLang="en-US" sz="2000" dirty="0">
                    <a:sym typeface="+mn-ea"/>
                  </a:rPr>
                  <a:t>动物是牛</a:t>
                </a:r>
                <a:r>
                  <a:rPr lang="zh-CN" altLang="en-US" sz="2000">
                    <a:sym typeface="+mn-ea"/>
                  </a:rPr>
                  <a:t>（前提）</a:t>
                </a:r>
                <a:endParaRPr lang="en-US" altLang="zh-CN" sz="2000" dirty="0"/>
              </a:p>
              <a:p>
                <a:pPr marL="0" indent="0">
                  <a:spcBef>
                    <a:spcPts val="300"/>
                  </a:spcBef>
                  <a:buNone/>
                </a:pPr>
                <a:r>
                  <a:rPr lang="en-US" altLang="zh-CN" sz="2000" dirty="0">
                    <a:sym typeface="+mn-ea"/>
                  </a:rPr>
                  <a:t>     </a:t>
                </a:r>
                <a:r>
                  <a:rPr lang="zh-CN" altLang="en-US" sz="2000" dirty="0">
                    <a:sym typeface="+mn-ea"/>
                  </a:rPr>
                  <a:t>因此，</a:t>
                </a:r>
                <a:r>
                  <a:rPr lang="zh-CN" altLang="en-US" sz="2000" dirty="0">
                    <a:solidFill>
                      <a:srgbClr val="FF0000"/>
                    </a:solidFill>
                    <a:sym typeface="+mn-ea"/>
                  </a:rPr>
                  <a:t>所有</a:t>
                </a:r>
                <a:r>
                  <a:rPr lang="zh-CN" altLang="en-US" sz="2000" dirty="0">
                    <a:sym typeface="+mn-ea"/>
                  </a:rPr>
                  <a:t>动物有角</a:t>
                </a:r>
                <a:r>
                  <a:rPr lang="zh-CN" altLang="en-US" sz="2000">
                    <a:sym typeface="+mn-ea"/>
                  </a:rPr>
                  <a:t>（结论）</a:t>
                </a:r>
                <a:endParaRPr lang="en-US" altLang="zh-CN" sz="2000" dirty="0">
                  <a:latin typeface="Comic Sans MS" panose="030F0702030302020204" pitchFamily="66" charset="0"/>
                  <a:sym typeface="+mn-ea"/>
                </a:endParaRPr>
              </a:p>
              <a:p>
                <a:endParaRPr lang="en-US" altLang="zh-CN" sz="2000"/>
              </a:p>
              <a:p>
                <a:r>
                  <a:rPr lang="zh-CN" altLang="en-US" sz="2000"/>
                  <a:t>对于所有</a:t>
                </a:r>
                <a:r>
                  <a:rPr lang="en-US" altLang="zh-CN" sz="2000"/>
                  <a:t>x</a:t>
                </a:r>
                <a:r>
                  <a:rPr lang="zh-CN" altLang="en-US" sz="2000"/>
                  <a:t>，如果</a:t>
                </a:r>
                <a:r>
                  <a:rPr lang="en-US" altLang="zh-CN" sz="2000"/>
                  <a:t>x</a:t>
                </a:r>
                <a:r>
                  <a:rPr lang="zh-CN" altLang="en-US" sz="2000"/>
                  <a:t>是牛，则</a:t>
                </a:r>
                <a:r>
                  <a:rPr lang="en-US" altLang="zh-CN" sz="2000"/>
                  <a:t>x</a:t>
                </a:r>
                <a:r>
                  <a:rPr lang="zh-CN" altLang="en-US" sz="2000"/>
                  <a:t>有角，</a:t>
                </a:r>
                <a:endParaRPr lang="zh-CN" altLang="en-US" sz="2000"/>
              </a:p>
              <a:p>
                <a:pPr marL="0" indent="0">
                  <a:buNone/>
                </a:pPr>
                <a:r>
                  <a:rPr lang="en-US" altLang="zh-CN" sz="2000"/>
                  <a:t>     </a:t>
                </a:r>
                <a:r>
                  <a:rPr lang="zh-CN" altLang="en-US" sz="2000"/>
                  <a:t>并且存在</a:t>
                </a:r>
                <a:r>
                  <a:rPr lang="en-US" altLang="zh-CN" sz="2000"/>
                  <a:t>y</a:t>
                </a:r>
                <a:r>
                  <a:rPr lang="zh-CN" altLang="en-US" sz="2000"/>
                  <a:t>，</a:t>
                </a:r>
                <a:r>
                  <a:rPr lang="en-US" altLang="zh-CN" sz="2000"/>
                  <a:t>y</a:t>
                </a:r>
                <a:r>
                  <a:rPr lang="zh-CN" altLang="en-US" sz="2000"/>
                  <a:t>是动物，且</a:t>
                </a:r>
                <a:r>
                  <a:rPr lang="en-US" altLang="zh-CN" sz="2000"/>
                  <a:t>y</a:t>
                </a:r>
                <a:r>
                  <a:rPr lang="zh-CN" altLang="en-US" sz="2000"/>
                  <a:t>是牛，</a:t>
                </a:r>
                <a:endParaRPr lang="zh-CN" altLang="en-US" sz="2000"/>
              </a:p>
              <a:p>
                <a:pPr marL="0" indent="0">
                  <a:buNone/>
                </a:pPr>
                <a:r>
                  <a:rPr lang="en-US" altLang="zh-CN" sz="2000"/>
                  <a:t>     </a:t>
                </a:r>
                <a:r>
                  <a:rPr lang="zh-CN" altLang="en-US" sz="2000"/>
                  <a:t>则对于所有</a:t>
                </a:r>
                <a:r>
                  <a:rPr lang="en-US" altLang="zh-CN" sz="2000"/>
                  <a:t>z</a:t>
                </a:r>
                <a:r>
                  <a:rPr lang="zh-CN" altLang="en-US" sz="2000"/>
                  <a:t>，如果</a:t>
                </a:r>
                <a:r>
                  <a:rPr lang="en-US" altLang="zh-CN" sz="2000"/>
                  <a:t>z</a:t>
                </a:r>
                <a:r>
                  <a:rPr lang="zh-CN" altLang="en-US" sz="2000"/>
                  <a:t>是动物，则</a:t>
                </a:r>
                <a:r>
                  <a:rPr lang="en-US" altLang="zh-CN" sz="2000"/>
                  <a:t>z</a:t>
                </a:r>
                <a:r>
                  <a:rPr lang="zh-CN" altLang="en-US" sz="2000"/>
                  <a:t>有角。</a:t>
                </a:r>
                <a:endParaRPr lang="zh-CN" altLang="en-US" sz="2000"/>
              </a:p>
              <a:p>
                <a:pPr marL="0" indent="0">
                  <a:buNone/>
                </a:pPr>
                <a:endParaRPr lang="zh-CN" altLang="en-US" sz="2000"/>
              </a:p>
              <a:p>
                <a:r>
                  <a:rPr lang="zh-CN" altLang="en-US" sz="2000"/>
                  <a:t>谓词：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:r>
                  <a:rPr lang="en-US" altLang="zh-CN" sz="2000">
                    <a:latin typeface="Cambria Math" panose="02040503050406030204" charset="0"/>
                    <a:cs typeface="Cambria Math" panose="02040503050406030204" charset="0"/>
                  </a:rPr>
                  <a:t>x</a:t>
                </a:r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是牛，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𝑄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:r>
                  <a:rPr lang="en-US" altLang="zh-CN" sz="2000">
                    <a:latin typeface="Cambria Math" panose="02040503050406030204" charset="0"/>
                    <a:cs typeface="Cambria Math" panose="02040503050406030204" charset="0"/>
                  </a:rPr>
                  <a:t>x</a:t>
                </a:r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有角，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𝑅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sz="20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:r>
                  <a:rPr lang="en-US" altLang="zh-CN" sz="2000">
                    <a:latin typeface="Cambria Math" panose="02040503050406030204" charset="0"/>
                    <a:cs typeface="Cambria Math" panose="02040503050406030204" charset="0"/>
                  </a:rPr>
                  <a:t>x</a:t>
                </a:r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</a:rPr>
                  <a:t>是动物。</a:t>
                </a:r>
                <a:endParaRPr lang="zh-CN" altLang="en-US" sz="2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((∀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𝑃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)→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𝑥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)))∧(∃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𝑦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𝑅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𝑦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)∧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𝑃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𝑦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)))→(∀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𝑧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𝑅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𝑧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)→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2000" i="1">
                          <a:latin typeface="Cambria Math" panose="02040503050406030204" charset="0"/>
                          <a:cs typeface="Cambria Math" panose="02040503050406030204" charset="0"/>
                        </a:rPr>
                        <m:t>𝑧</m:t>
                      </m:r>
                      <m:r>
                        <a:rPr lang="en-US" altLang="zh-CN" sz="20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))))</m:t>
                      </m:r>
                    </m:oMath>
                  </m:oMathPara>
                </a14:m>
                <a:endParaRPr lang="en-US" altLang="zh-CN" sz="2000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en-US" altLang="zh-CN" sz="2000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2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zh-CN" altLang="en-US" sz="4600" dirty="0">
                <a:latin typeface="Comic Sans MS" panose="030F0702030302020204" pitchFamily="66" charset="0"/>
              </a:rPr>
              <a:t>一阶</a:t>
            </a:r>
            <a:r>
              <a:rPr lang="zh-CN" altLang="en-US" sz="4600" dirty="0">
                <a:latin typeface="Comic Sans MS" panose="030F0702030302020204" pitchFamily="66" charset="0"/>
              </a:rPr>
              <a:t>逻辑</a:t>
            </a:r>
            <a:endParaRPr lang="zh-CN" altLang="en-US" sz="4600" dirty="0">
              <a:latin typeface="Comic Sans MS" panose="030F0702030302020204" pitchFamily="66" charset="0"/>
            </a:endParaRPr>
          </a:p>
        </p:txBody>
      </p:sp>
      <p:sp>
        <p:nvSpPr>
          <p:cNvPr id="2" name="Rectangle 4"/>
          <p:cNvSpPr>
            <a:spLocks noGrp="1" noChangeArrowheads="1"/>
          </p:cNvSpPr>
          <p:nvPr/>
        </p:nvSpPr>
        <p:spPr>
          <a:xfrm>
            <a:off x="660400" y="2895600"/>
            <a:ext cx="6792913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5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panose="020B0604020202020204" pitchFamily="34" charset="0"/>
                <a:ea typeface="黑体" panose="02010609060101010101" pitchFamily="49" charset="-122"/>
                <a:cs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latin typeface="Comic Sans MS" panose="030F0702030302020204" pitchFamily="66" charset="0"/>
              </a:rPr>
              <a:t>语义</a:t>
            </a:r>
            <a:endParaRPr lang="zh-CN" altLang="en-US" sz="36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定义（结构）</a:t>
                </a:r>
                <a:r>
                  <a:rPr lang="en-US" altLang="zh-CN" b="1">
                    <a:solidFill>
                      <a:schemeClr val="bg1">
                        <a:lumMod val="50000"/>
                      </a:schemeClr>
                    </a:solidFill>
                  </a:rPr>
                  <a:t>1</a:t>
                </a:r>
                <a:r>
                  <a:rPr lang="en-US" altLang="zh-CN" b="1">
                    <a:solidFill>
                      <a:schemeClr val="bg1">
                        <a:lumMod val="50000"/>
                      </a:schemeClr>
                    </a:solidFill>
                  </a:rPr>
                  <a:t>.14.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设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的一个结构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为二元组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，这里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为非空集，称为</a:t>
                </a: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论域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的映射，称为</a:t>
                </a: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定义域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，其满足：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6172200" y="2057400"/>
                <a:ext cx="2958465" cy="192722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zh-CN" altLang="en-US">
                    <a:sym typeface="+mn-ea"/>
                  </a:rPr>
                  <a:t>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6172200" y="2057400"/>
                <a:ext cx="2958465" cy="1927225"/>
              </a:xfrm>
              <a:prstGeom prst="rect">
                <a:avLst/>
              </a:prstGeom>
              <a:blipFill rotWithShape="1">
                <a:blip r:embed="rId4"/>
                <a:stretch>
                  <a:fillRect l="-322" t="-494" r="-2168" b="-494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定义（结构）</a:t>
                </a:r>
                <a:r>
                  <a:rPr lang="en-US" altLang="zh-CN" b="1">
                    <a:solidFill>
                      <a:schemeClr val="bg1">
                        <a:lumMod val="50000"/>
                      </a:schemeClr>
                    </a:solidFill>
                  </a:rPr>
                  <a:t>1</a:t>
                </a:r>
                <a:r>
                  <a:rPr lang="en-US" altLang="zh-CN" b="1">
                    <a:solidFill>
                      <a:schemeClr val="bg1">
                        <a:lumMod val="50000"/>
                      </a:schemeClr>
                    </a:solidFill>
                  </a:rPr>
                  <a:t>.14.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设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的一个结构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为二元组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，这里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为非空集，称为</a:t>
                </a: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论域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为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的映射，称为</a:t>
                </a:r>
                <a:r>
                  <a:rPr lang="zh-CN" altLang="en-US" b="1">
                    <a:solidFill>
                      <a:schemeClr val="bg1">
                        <a:lumMod val="50000"/>
                      </a:schemeClr>
                    </a:solidFill>
                  </a:rPr>
                  <a:t>定义域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，其满足：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，有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olidFill>
                    <a:schemeClr val="bg1">
                      <a:lumMod val="50000"/>
                    </a:schemeClr>
                  </a:solidFill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</a:rPr>
                  <a:t>，</a:t>
                </a:r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有</a:t>
                </a:r>
                <a:r>
                  <a:rPr lang="en-US" altLang="zh-CN">
                    <a:solidFill>
                      <a:schemeClr val="bg1">
                        <a:lumMod val="50000"/>
                      </a:schemeClr>
                    </a:solidFill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solidFill>
                      <a:schemeClr val="bg1">
                        <a:lumMod val="50000"/>
                      </a:schemeClr>
                    </a:solidFill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6172200" y="2057400"/>
                <a:ext cx="2958465" cy="192722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zh-CN" altLang="en-US">
                    <a:sym typeface="+mn-ea"/>
                  </a:rPr>
                  <a:t>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6172200" y="2057400"/>
                <a:ext cx="2958465" cy="1927225"/>
              </a:xfrm>
              <a:prstGeom prst="rect">
                <a:avLst/>
              </a:prstGeom>
              <a:blipFill rotWithShape="1">
                <a:blip r:embed="rId4"/>
                <a:stretch>
                  <a:fillRect l="-322" t="-494" r="-2168" b="-494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58875" y="5715000"/>
                <a:ext cx="7172325" cy="106870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zh-CN" altLang="en-US"/>
                  <a:t>令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ℕ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，其满足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𝑠𝑢𝑐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(+)=+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(⋅)=×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(&lt;)=&lt;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，称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ℕ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zh-CN" altLang="en-US" b="1">
                    <a:latin typeface="Cambria Math" panose="02040503050406030204" charset="0"/>
                    <a:cs typeface="Cambria Math" panose="02040503050406030204" charset="0"/>
                  </a:rPr>
                  <a:t>初等算术的标准模型</a:t>
                </a:r>
                <a:endParaRPr lang="zh-CN" altLang="en-US" b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1158875" y="5715000"/>
                <a:ext cx="7172325" cy="1068705"/>
              </a:xfrm>
              <a:prstGeom prst="rect">
                <a:avLst/>
              </a:prstGeom>
              <a:blipFill rotWithShape="1">
                <a:blip r:embed="rId7"/>
                <a:stretch>
                  <a:fillRect l="-133" t="-891" r="-133" b="-89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276985" y="3581400"/>
            <a:ext cx="1139190" cy="2133600"/>
          </a:xfrm>
          <a:prstGeom prst="rect">
            <a:avLst/>
          </a:prstGeom>
          <a:noFill/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676400" y="6096000"/>
            <a:ext cx="109537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符号</a:t>
            </a:r>
            <a:endParaRPr lang="zh-CN" altLang="en-US"/>
          </a:p>
        </p:txBody>
      </p:sp>
      <p:cxnSp>
        <p:nvCxnSpPr>
          <p:cNvPr id="10" name="直接连接符 9"/>
          <p:cNvCxnSpPr>
            <a:stCxn id="9" idx="0"/>
            <a:endCxn id="8" idx="2"/>
          </p:cNvCxnSpPr>
          <p:nvPr/>
        </p:nvCxnSpPr>
        <p:spPr>
          <a:xfrm flipH="1" flipV="1">
            <a:off x="1846580" y="5715000"/>
            <a:ext cx="377825" cy="381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𝑀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blipFill rotWithShape="1">
                <a:blip r:embed="rId5"/>
                <a:stretch>
                  <a:fillRect l="-597" t="-2389" r="-59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>
            <a:stCxn id="8" idx="1"/>
          </p:cNvCxnSpPr>
          <p:nvPr/>
        </p:nvCxnSpPr>
        <p:spPr>
          <a:xfrm flipH="1">
            <a:off x="4274185" y="3780790"/>
            <a:ext cx="1898015" cy="2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6"/>
            </p:custDataLst>
          </p:nvPr>
        </p:nvSpPr>
        <p:spPr>
          <a:xfrm>
            <a:off x="1276985" y="3581400"/>
            <a:ext cx="1139190" cy="2133600"/>
          </a:xfrm>
          <a:prstGeom prst="rect">
            <a:avLst/>
          </a:prstGeom>
          <a:noFill/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676400" y="6096000"/>
            <a:ext cx="109537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符号</a:t>
            </a:r>
            <a:endParaRPr lang="zh-CN" altLang="en-US"/>
          </a:p>
        </p:txBody>
      </p:sp>
      <p:cxnSp>
        <p:nvCxnSpPr>
          <p:cNvPr id="13" name="直接连接符 12"/>
          <p:cNvCxnSpPr>
            <a:stCxn id="12" idx="0"/>
            <a:endCxn id="11" idx="2"/>
          </p:cNvCxnSpPr>
          <p:nvPr>
            <p:custDataLst>
              <p:tags r:id="rId8"/>
            </p:custDataLst>
          </p:nvPr>
        </p:nvCxnSpPr>
        <p:spPr>
          <a:xfrm flipH="1" flipV="1">
            <a:off x="1846580" y="5715000"/>
            <a:ext cx="377825" cy="381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𝑀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blipFill rotWithShape="1">
                <a:blip r:embed="rId5"/>
                <a:stretch>
                  <a:fillRect l="-597" t="-2389" r="-59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>
            <a:stCxn id="8" idx="1"/>
          </p:cNvCxnSpPr>
          <p:nvPr/>
        </p:nvCxnSpPr>
        <p:spPr>
          <a:xfrm flipH="1">
            <a:off x="4274185" y="3780790"/>
            <a:ext cx="1898015" cy="2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𝑓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𝐹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blipFill rotWithShape="1">
                <a:blip r:embed="rId8"/>
                <a:stretch>
                  <a:fillRect l="-584" t="-2475" r="-584" b="-2475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276985" y="3581400"/>
            <a:ext cx="1139190" cy="2133600"/>
          </a:xfrm>
          <a:prstGeom prst="rect">
            <a:avLst/>
          </a:prstGeom>
          <a:noFill/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676400" y="6096000"/>
            <a:ext cx="109537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符号</a:t>
            </a:r>
            <a:endParaRPr lang="zh-CN" altLang="en-US"/>
          </a:p>
        </p:txBody>
      </p:sp>
      <p:cxnSp>
        <p:nvCxnSpPr>
          <p:cNvPr id="13" name="直接连接符 12"/>
          <p:cNvCxnSpPr>
            <a:stCxn id="12" idx="0"/>
            <a:endCxn id="11" idx="2"/>
          </p:cNvCxnSpPr>
          <p:nvPr>
            <p:custDataLst>
              <p:tags r:id="rId11"/>
            </p:custDataLst>
          </p:nvPr>
        </p:nvCxnSpPr>
        <p:spPr>
          <a:xfrm flipH="1" flipV="1">
            <a:off x="1846580" y="5715000"/>
            <a:ext cx="377825" cy="381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𝑀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blipFill rotWithShape="1">
                <a:blip r:embed="rId5"/>
                <a:stretch>
                  <a:fillRect l="-597" t="-2389" r="-59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>
            <a:stCxn id="8" idx="1"/>
          </p:cNvCxnSpPr>
          <p:nvPr/>
        </p:nvCxnSpPr>
        <p:spPr>
          <a:xfrm flipH="1">
            <a:off x="4274185" y="3780790"/>
            <a:ext cx="1898015" cy="2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𝑓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𝐹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blipFill rotWithShape="1">
                <a:blip r:embed="rId8"/>
                <a:stretch>
                  <a:fillRect l="-584" t="-2475" r="-584" b="-2475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276985" y="3581400"/>
            <a:ext cx="1139190" cy="2133600"/>
          </a:xfrm>
          <a:prstGeom prst="rect">
            <a:avLst/>
          </a:prstGeom>
          <a:noFill/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676400" y="6096000"/>
            <a:ext cx="109537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符号</a:t>
            </a:r>
            <a:endParaRPr lang="zh-CN" altLang="en-US"/>
          </a:p>
        </p:txBody>
      </p:sp>
      <p:cxnSp>
        <p:nvCxnSpPr>
          <p:cNvPr id="13" name="直接连接符 12"/>
          <p:cNvCxnSpPr>
            <a:stCxn id="12" idx="0"/>
            <a:endCxn id="11" idx="2"/>
          </p:cNvCxnSpPr>
          <p:nvPr>
            <p:custDataLst>
              <p:tags r:id="rId11"/>
            </p:custDataLst>
          </p:nvPr>
        </p:nvCxnSpPr>
        <p:spPr>
          <a:xfrm flipH="1" flipV="1">
            <a:off x="1846580" y="5715000"/>
            <a:ext cx="377825" cy="381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010400" y="5105400"/>
                <a:ext cx="186436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𝐁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∪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𝑀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7010400" y="5105400"/>
                <a:ext cx="1864360" cy="398780"/>
              </a:xfrm>
              <a:prstGeom prst="rect">
                <a:avLst/>
              </a:prstGeom>
              <a:blipFill rotWithShape="1">
                <a:blip r:embed="rId14"/>
                <a:stretch>
                  <a:fillRect l="-511" t="-2389" r="-511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结构（</a:t>
            </a:r>
            <a:r>
              <a:rPr lang="en-US" altLang="zh-CN"/>
              <a:t>Structure</a:t>
            </a:r>
            <a:r>
              <a:rPr lang="zh-CN" altLang="en-US"/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定义（结构）</a:t>
                </a:r>
                <a:r>
                  <a:rPr lang="en-US" altLang="zh-CN" b="1"/>
                  <a:t>1</a:t>
                </a:r>
                <a:r>
                  <a:rPr lang="en-US" altLang="zh-CN" b="1"/>
                  <a:t>.14.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的一个结构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，这里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为非空集，称为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论域</a:t>
                </a:r>
                <a:r>
                  <a:rPr lang="zh-CN" altLang="en-US"/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的映射，称为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定义域</a:t>
                </a:r>
                <a:r>
                  <a:rPr lang="zh-CN" altLang="en-US"/>
                  <a:t>，其满足：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(a)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(b)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):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(c)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sym typeface="+mn-ea"/>
                  </a:rPr>
                  <a:t>，有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T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F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(d)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zh-CN" altLang="en-US"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𝜇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&gt;</m:t>
                    </m:r>
                    <m:r>
                      <a:rPr lang="en-US" altLang="zh-CN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/>
                  <a:t>，</a:t>
                </a:r>
                <a:r>
                  <a:rPr lang="zh-CN" altLang="en-US">
                    <a:sym typeface="+mn-ea"/>
                  </a:rPr>
                  <a:t>有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)⊆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i="1"/>
                  <a:t>I</a:t>
                </a:r>
                <a:r>
                  <a:rPr lang="en-US" altLang="zh-CN"/>
                  <a:t>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→?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300" y="2505710"/>
                <a:ext cx="20955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55" t="-2389" r="-455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4648200" y="2705100"/>
            <a:ext cx="1943100" cy="495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𝑐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𝑀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172200" y="3581400"/>
                <a:ext cx="1594485" cy="398780"/>
              </a:xfrm>
              <a:prstGeom prst="rect">
                <a:avLst/>
              </a:prstGeom>
              <a:blipFill rotWithShape="1">
                <a:blip r:embed="rId5"/>
                <a:stretch>
                  <a:fillRect l="-597" t="-2389" r="-597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连接符 9"/>
          <p:cNvCxnSpPr>
            <a:stCxn id="8" idx="1"/>
          </p:cNvCxnSpPr>
          <p:nvPr/>
        </p:nvCxnSpPr>
        <p:spPr>
          <a:xfrm flipH="1">
            <a:off x="4274185" y="3780790"/>
            <a:ext cx="1898015" cy="292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𝑓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𝐹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7299960" y="4114800"/>
                <a:ext cx="1631315" cy="384810"/>
              </a:xfrm>
              <a:prstGeom prst="rect">
                <a:avLst/>
              </a:prstGeom>
              <a:blipFill rotWithShape="1">
                <a:blip r:embed="rId8"/>
                <a:stretch>
                  <a:fillRect l="-584" t="-2475" r="-584" b="-2475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1276985" y="3581400"/>
            <a:ext cx="1139190" cy="2133600"/>
          </a:xfrm>
          <a:prstGeom prst="rect">
            <a:avLst/>
          </a:prstGeom>
          <a:noFill/>
          <a:ln w="254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676400" y="6096000"/>
            <a:ext cx="109537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/>
              <a:t>符号</a:t>
            </a:r>
            <a:endParaRPr lang="zh-CN" altLang="en-US"/>
          </a:p>
        </p:txBody>
      </p:sp>
      <p:cxnSp>
        <p:nvCxnSpPr>
          <p:cNvPr id="13" name="直接连接符 12"/>
          <p:cNvCxnSpPr>
            <a:stCxn id="12" idx="0"/>
            <a:endCxn id="11" idx="2"/>
          </p:cNvCxnSpPr>
          <p:nvPr>
            <p:custDataLst>
              <p:tags r:id="rId11"/>
            </p:custDataLst>
          </p:nvPr>
        </p:nvCxnSpPr>
        <p:spPr>
          <a:xfrm flipH="1" flipV="1">
            <a:off x="1846580" y="5715000"/>
            <a:ext cx="377825" cy="381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>
              <a:xfrm>
                <a:off x="3570605" y="5715000"/>
                <a:ext cx="4798060" cy="70675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𝐼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𝑃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,...,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∈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ℳ</m:t>
                      </m:r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ctr"/>
                <a:r>
                  <a:rPr lang="zh-CN" altLang="en-US"/>
                  <a:t>例如，</a:t>
                </a:r>
                <a:r>
                  <a:rPr lang="en-US" altLang="zh-CN"/>
                  <a:t>“&lt;”</a:t>
                </a:r>
                <a:r>
                  <a:rPr lang="zh-CN" altLang="en-US"/>
                  <a:t>可由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d>
                      <m:dPr>
                        <m:begChr m:val="〈"/>
                        <m:endChr m:val="〉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e>
                    </m:d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d>
                      <m:dPr>
                        <m:begChr m:val="〈"/>
                        <m:endChr m:val="〉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e>
                    </m:d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d>
                      <m:dPr>
                        <m:begChr m:val="〈"/>
                        <m:endChr m:val="〉"/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2</m:t>
                        </m:r>
                      </m:e>
                    </m:d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表示</a:t>
                </a:r>
                <a:endParaRPr lang="zh-CN" altLang="en-US"/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605" y="5715000"/>
                <a:ext cx="4798060" cy="706755"/>
              </a:xfrm>
              <a:prstGeom prst="rect">
                <a:avLst/>
              </a:prstGeom>
              <a:blipFill rotWithShape="1">
                <a:blip r:embed="rId12"/>
                <a:stretch>
                  <a:fillRect l="-199" t="-1348" r="-199" b="-13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010400" y="5105400"/>
                <a:ext cx="186436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𝑃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→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𝐁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∪</m:t>
                      </m:r>
                      <m:r>
                        <a:rPr lang="en-US" altLang="zh-CN" b="1">
                          <a:latin typeface="Cambria Math" panose="02040503050406030204" charset="0"/>
                          <a:cs typeface="Cambria Math" panose="02040503050406030204" charset="0"/>
                        </a:rPr>
                        <m:t>ℳ</m:t>
                      </m:r>
                    </m:oMath>
                  </m:oMathPara>
                </a14:m>
                <a:endParaRPr lang="en-US" altLang="zh-CN"/>
              </a:p>
            </p:txBody>
          </p:sp>
        </mc:Choice>
        <mc:Fallback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7010400" y="5105400"/>
                <a:ext cx="1864360" cy="398780"/>
              </a:xfrm>
              <a:prstGeom prst="rect">
                <a:avLst/>
              </a:prstGeom>
              <a:blipFill rotWithShape="1">
                <a:blip r:embed="rId15"/>
                <a:stretch>
                  <a:fillRect l="-511" t="-2389" r="-511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结构（</a:t>
            </a:r>
            <a:r>
              <a:rPr lang="en-US" altLang="zh-CN">
                <a:sym typeface="+mn-ea"/>
              </a:rPr>
              <a:t>Structure</a:t>
            </a:r>
            <a:r>
              <a:rPr lang="zh-CN" altLang="en-US">
                <a:sym typeface="+mn-ea"/>
              </a:rPr>
              <a:t>）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约定：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表示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，且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表示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的结构给出了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元素的解释</a:t>
                </a:r>
                <a:r>
                  <a:rPr lang="zh-CN" altLang="en-US"/>
                  <a:t>。</a:t>
                </a:r>
                <a:endParaRPr lang="zh-CN" altLang="en-US"/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∪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𝐹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∪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∪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ℳ</m:t>
                    </m:r>
                  </m:oMath>
                </a14:m>
                <a:endParaRPr lang="en-US" altLang="zh-CN" b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lvl="1"/>
                <a:endParaRPr lang="zh-CN" altLang="en-US"/>
              </a:p>
              <a:p>
                <a:pPr marL="0" indent="0">
                  <a:buNone/>
                </a:pPr>
                <a:r>
                  <a:rPr lang="zh-CN" altLang="en-US">
                    <a:sym typeface="+mn-ea"/>
                  </a:rPr>
                  <a:t>习惯上，用论域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代表结构</a:t>
                </a:r>
                <a:r>
                  <a:rPr lang="en-US" altLang="zh-CN"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，即对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zh-CN" altLang="en-US">
                    <a:sym typeface="+mn-ea"/>
                  </a:rPr>
                  <a:t>不加以区分。</a:t>
                </a:r>
                <a:endParaRPr lang="zh-CN" altLang="en-US"/>
              </a:p>
              <a:p>
                <a:pPr marL="0" indent="0">
                  <a:buNone/>
                </a:pP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赋值与模型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.15.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为一阶语言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的变元集，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结构。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(1) </a:t>
                </a:r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上的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赋值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为从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到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的映射，即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模型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-</a:t>
                </a:r>
                <a:r>
                  <a:rPr lang="zh-CN" altLang="en-US">
                    <a:sym typeface="+mn-ea"/>
                  </a:rPr>
                  <a:t>结构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且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赋值与模型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.15.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为一阶语言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的变元集，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结构。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(1) </a:t>
                </a:r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上的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赋值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为从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到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的映射，即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模型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-</a:t>
                </a:r>
                <a:r>
                  <a:rPr lang="zh-CN" altLang="en-US">
                    <a:sym typeface="+mn-ea"/>
                  </a:rPr>
                  <a:t>结构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且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943600" y="3124200"/>
                <a:ext cx="237744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/>
                  <a:t>也写成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124200"/>
                <a:ext cx="237744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01" t="-2389" r="-401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 flipV="1">
            <a:off x="5105400" y="3276600"/>
            <a:ext cx="838200" cy="469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赋值与模型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.15.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,...|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/>
                  <a:t>为一阶语言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的变元集，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结构。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(1) </a:t>
                </a:r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上的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赋值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为从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到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的映射，即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𝑉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r>
                  <a:rPr lang="en-US" altLang="zh-CN"/>
                  <a:t>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的一个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模型</a:t>
                </a:r>
                <a:r>
                  <a:rPr lang="zh-CN" altLang="en-US"/>
                  <a:t>为二元组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𝕄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-</a:t>
                </a:r>
                <a:r>
                  <a:rPr lang="zh-CN" altLang="en-US">
                    <a:sym typeface="+mn-ea"/>
                  </a:rPr>
                  <a:t>结构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且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943600" y="3124200"/>
                <a:ext cx="237744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/>
                  <a:t>也写成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en-US" altLang="zh-CN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124200"/>
                <a:ext cx="237744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401" t="-2389" r="-401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 flipV="1">
            <a:off x="5105400" y="3276600"/>
            <a:ext cx="838200" cy="469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1143000" y="4267200"/>
                <a:ext cx="7172325" cy="102743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（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的模型）</a:t>
                </a:r>
                <a:r>
                  <a:rPr lang="zh-CN" altLang="en-US"/>
                  <a:t>对于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ℕ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其满足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2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……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sym typeface="+mn-ea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令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的模型。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267200"/>
                <a:ext cx="7172325" cy="1027430"/>
              </a:xfrm>
              <a:prstGeom prst="rect">
                <a:avLst/>
              </a:prstGeom>
              <a:blipFill rotWithShape="1">
                <a:blip r:embed="rId3"/>
                <a:stretch>
                  <a:fillRect l="-133" t="-927" r="-133" b="-37948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endCxn id="6" idx="1"/>
          </p:cNvCxnSpPr>
          <p:nvPr/>
        </p:nvCxnSpPr>
        <p:spPr>
          <a:xfrm flipV="1">
            <a:off x="2514600" y="2914650"/>
            <a:ext cx="3016885" cy="3619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4115435" y="3048000"/>
            <a:ext cx="1447165" cy="7162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>
                    <a:sym typeface="+mn-ea"/>
                  </a:rPr>
                  <a:t>例，对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>
                    <a:sym typeface="+mn-ea"/>
                  </a:rPr>
                  <a:t>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7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:endParaRPr lang="en-US" altLang="zh-CN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endCxn id="6" idx="1"/>
          </p:cNvCxnSpPr>
          <p:nvPr/>
        </p:nvCxnSpPr>
        <p:spPr>
          <a:xfrm flipV="1">
            <a:off x="2514600" y="2914650"/>
            <a:ext cx="3016885" cy="3619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4115435" y="3048000"/>
            <a:ext cx="1447165" cy="7162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/>
              <p:cNvSpPr txBox="1"/>
              <p:nvPr/>
            </p:nvSpPr>
            <p:spPr>
              <a:xfrm>
                <a:off x="4115435" y="5486400"/>
                <a:ext cx="197802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𝑆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7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435" y="5486400"/>
                <a:ext cx="1978025" cy="398780"/>
              </a:xfrm>
              <a:prstGeom prst="rect">
                <a:avLst/>
              </a:prstGeom>
              <a:blipFill rotWithShape="1">
                <a:blip r:embed="rId3"/>
                <a:stretch>
                  <a:fillRect l="-482" t="-2389" r="-48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>
                    <a:sym typeface="+mn-ea"/>
                  </a:rPr>
                  <a:t>例，对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>
                    <a:sym typeface="+mn-ea"/>
                  </a:rPr>
                  <a:t>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7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7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7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</m:oMath>
                </a14:m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                                   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𝑠𝑢𝑐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7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𝑠𝑢𝑐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7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9</m:t>
                    </m:r>
                  </m:oMath>
                </a14:m>
                <a:endParaRPr lang="en-US" altLang="zh-CN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-64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485" y="271526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endCxn id="6" idx="1"/>
          </p:cNvCxnSpPr>
          <p:nvPr/>
        </p:nvCxnSpPr>
        <p:spPr>
          <a:xfrm flipV="1">
            <a:off x="2514600" y="2914650"/>
            <a:ext cx="3016885" cy="3619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4115435" y="3048000"/>
            <a:ext cx="1447165" cy="7162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7162800" y="4495800"/>
                <a:ext cx="1382395" cy="132207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(+)=+</m:t>
                    </m:r>
                  </m:oMath>
                </a14:m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𝑠𝑢𝑐</m:t>
                    </m:r>
                  </m:oMath>
                </a14:m>
                <a:r>
                  <a:rPr lang="en-US" altLang="zh-CN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en-US" altLang="zh-CN"/>
                  <a:t> </a:t>
                </a:r>
                <a:endParaRPr lang="en-US" altLang="zh-CN"/>
              </a:p>
              <a:p>
                <a:pPr algn="l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7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7</m:t>
                    </m:r>
                  </m:oMath>
                </a14:m>
                <a:r>
                  <a:rPr lang="en-US" altLang="zh-CN"/>
                  <a:t> </a:t>
                </a:r>
                <a:endParaRPr lang="en-US" altLang="zh-CN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495800"/>
                <a:ext cx="1382395" cy="1322070"/>
              </a:xfrm>
              <a:prstGeom prst="rect">
                <a:avLst/>
              </a:prstGeom>
              <a:blipFill rotWithShape="1">
                <a:blip r:embed="rId3"/>
                <a:stretch>
                  <a:fillRect l="-689" t="-720" r="-689" b="-720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引理</a:t>
                </a:r>
                <a:r>
                  <a:rPr lang="en-US" altLang="zh-CN" b="1">
                    <a:sym typeface="+mn-ea"/>
                  </a:rPr>
                  <a:t>1.17</a:t>
                </a:r>
                <a:r>
                  <a:rPr lang="en-US" altLang="zh-CN" b="1">
                    <a:sym typeface="+mn-ea"/>
                  </a:rPr>
                  <a:t>.</a:t>
                </a:r>
                <a:r>
                  <a:rPr lang="en-US" altLang="zh-CN">
                    <a:sym typeface="+mn-ea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项的解释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.16</a:t>
                </a:r>
                <a:r>
                  <a:rPr lang="zh-CN" altLang="en-US" b="1"/>
                  <a:t>（项的解释）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/>
                  <a:t>一个</a:t>
                </a:r>
                <a:r>
                  <a:rPr lang="en-US" altLang="zh-CN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/>
                  <a:t>-</a:t>
                </a:r>
                <a:r>
                  <a:rPr lang="zh-CN" altLang="en-US"/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en-US" altLang="zh-CN"/>
                  <a:t> </a:t>
                </a:r>
                <a:r>
                  <a:rPr lang="zh-CN" altLang="en-US"/>
                  <a:t>为</a:t>
                </a:r>
                <a:r>
                  <a:rPr lang="zh-CN" altLang="en-US">
                    <a:solidFill>
                      <a:schemeClr val="tx1"/>
                    </a:solidFill>
                  </a:rPr>
                  <a:t>项</a:t>
                </a:r>
                <a:r>
                  <a:rPr lang="zh-CN" altLang="en-US"/>
                  <a:t>，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项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𝒕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</a:rPr>
                  <a:t>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𝒕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/>
                  <a:t>归纳定义如下：</a:t>
                </a:r>
                <a:endParaRPr lang="zh-CN" altLang="en-US"/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𝑐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，这里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𝑐</m:t>
                    </m:r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∈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ym typeface="+mn-ea"/>
                  </a:rPr>
                  <a:t>  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,...,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>
                    <a:sym typeface="+mn-ea"/>
                  </a:rPr>
                  <a:t>引理</a:t>
                </a:r>
                <a:r>
                  <a:rPr lang="en-US" altLang="zh-CN" b="1">
                    <a:sym typeface="+mn-ea"/>
                  </a:rPr>
                  <a:t>1</a:t>
                </a:r>
                <a:r>
                  <a:rPr lang="en-US" altLang="zh-CN" b="1">
                    <a:sym typeface="+mn-ea"/>
                  </a:rPr>
                  <a:t>.17.</a:t>
                </a:r>
                <a:r>
                  <a:rPr lang="en-US" altLang="zh-CN">
                    <a:sym typeface="+mn-ea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</a:t>
                </a: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对项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𝑡</m:t>
                    </m:r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的结构作归纳。</a:t>
                </a:r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4114800" y="4495800"/>
                <a:ext cx="4547235" cy="16929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1.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𝑖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2.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0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𝐼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3.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𝑆</m:t>
                        </m:r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𝑠𝑢𝑐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1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4.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)+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algn="l"/>
                <a:r>
                  <a:rPr lang="en-US" altLang="zh-CN"/>
                  <a:t>5.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(⋅(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4114800" y="4495800"/>
                <a:ext cx="4547235" cy="1692910"/>
              </a:xfrm>
              <a:prstGeom prst="rect">
                <a:avLst/>
              </a:prstGeom>
              <a:blipFill rotWithShape="1">
                <a:blip r:embed="rId4"/>
                <a:stretch>
                  <a:fillRect l="-209" t="-563" r="-768" b="-563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5715000" y="1828800"/>
                <a:ext cx="2958465" cy="1927225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noAutofit/>
              </a:bodyPr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zh-CN" altLang="en-US">
                    <a:sym typeface="+mn-ea"/>
                  </a:rPr>
                  <a:t>初等算术语言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常元符集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𝑐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0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函数符集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𝑓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,+,⋅}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cs typeface="+mn-lt"/>
                  <a:sym typeface="+mn-ea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zh-CN" altLang="en-US">
                    <a:cs typeface="+mn-lt"/>
                    <a:sym typeface="+mn-ea"/>
                  </a:rPr>
                  <a:t>谓词符集</a:t>
                </a:r>
                <a:r>
                  <a:rPr lang="en-US" altLang="zh-CN">
                    <a:cs typeface="+mn-lt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ℒ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𝑃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{&lt;}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"/>
                </p:custDataLst>
              </p:nvPr>
            </p:nvSpPr>
            <p:spPr>
              <a:xfrm>
                <a:off x="5715000" y="1828800"/>
                <a:ext cx="2958465" cy="1927225"/>
              </a:xfrm>
              <a:prstGeom prst="rect">
                <a:avLst/>
              </a:prstGeom>
              <a:blipFill rotWithShape="1">
                <a:blip r:embed="rId7"/>
                <a:stretch>
                  <a:fillRect l="-322" t="-494" r="-2168" b="-494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联结词的解释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/>
                  <a:t>我们把联结词解释为</a:t>
                </a:r>
                <a14:m>
                  <m:oMath xmlns:m="http://schemas.openxmlformats.org/officeDocument/2006/math"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上的函数：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(1)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¬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¬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: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(2)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∧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∧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/>
              <p:cNvGraphicFramePr/>
              <p:nvPr>
                <p:custDataLst>
                  <p:tags r:id="rId2"/>
                </p:custDataLst>
              </p:nvPr>
            </p:nvGraphicFramePr>
            <p:xfrm>
              <a:off x="2895600" y="2514600"/>
              <a:ext cx="3145155" cy="7861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8385"/>
                    <a:gridCol w="1048385"/>
                    <a:gridCol w="1048385"/>
                  </a:tblGrid>
                  <a:tr h="39306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X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93065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¬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𝑋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/>
              <p:cNvGraphicFramePr/>
              <p:nvPr>
                <p:custDataLst>
                  <p:tags r:id="rId3"/>
                </p:custDataLst>
              </p:nvPr>
            </p:nvGraphicFramePr>
            <p:xfrm>
              <a:off x="2895600" y="2514600"/>
              <a:ext cx="3145155" cy="7861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8385"/>
                    <a:gridCol w="1048385"/>
                    <a:gridCol w="1048385"/>
                  </a:tblGrid>
                  <a:tr h="393065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 i="1"/>
                            <a:t>X</a:t>
                          </a:r>
                          <a:endParaRPr lang="en-US" altLang="zh-CN" i="1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9306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/>
              <p:nvPr>
                <p:custDataLst>
                  <p:tags r:id="rId5"/>
                </p:custDataLst>
              </p:nvPr>
            </p:nvGraphicFramePr>
            <p:xfrm>
              <a:off x="1447800" y="4191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∧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𝑿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𝒀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/>
              <p:nvPr>
                <p:custDataLst>
                  <p:tags r:id="rId6"/>
                </p:custDataLst>
              </p:nvPr>
            </p:nvGraphicFramePr>
            <p:xfrm>
              <a:off x="1447800" y="4191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/>
              <p:cNvGraphicFramePr/>
              <p:nvPr>
                <p:custDataLst>
                  <p:tags r:id="rId8"/>
                </p:custDataLst>
              </p:nvPr>
            </p:nvGraphicFramePr>
            <p:xfrm>
              <a:off x="5410200" y="4572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∧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/>
              <p:cNvGraphicFramePr/>
              <p:nvPr>
                <p:custDataLst>
                  <p:tags r:id="rId9"/>
                </p:custDataLst>
              </p:nvPr>
            </p:nvGraphicFramePr>
            <p:xfrm>
              <a:off x="5410200" y="4572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0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联结词的解释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(3)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∨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(4)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→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/>
              <p:nvPr>
                <p:custDataLst>
                  <p:tags r:id="rId2"/>
                </p:custDataLst>
              </p:nvPr>
            </p:nvGraphicFramePr>
            <p:xfrm>
              <a:off x="1447800" y="1905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∨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𝑿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𝒀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/>
              <p:nvPr>
                <p:custDataLst>
                  <p:tags r:id="rId3"/>
                </p:custDataLst>
              </p:nvPr>
            </p:nvGraphicFramePr>
            <p:xfrm>
              <a:off x="1447800" y="1905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/>
              <p:cNvGraphicFramePr/>
              <p:nvPr>
                <p:custDataLst>
                  <p:tags r:id="rId5"/>
                </p:custDataLst>
              </p:nvPr>
            </p:nvGraphicFramePr>
            <p:xfrm>
              <a:off x="5410200" y="2286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∨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/>
              <p:cNvGraphicFramePr/>
              <p:nvPr>
                <p:custDataLst>
                  <p:tags r:id="rId6"/>
                </p:custDataLst>
              </p:nvPr>
            </p:nvGraphicFramePr>
            <p:xfrm>
              <a:off x="5410200" y="2286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/>
              <p:cNvGraphicFramePr/>
              <p:nvPr>
                <p:custDataLst>
                  <p:tags r:id="rId8"/>
                </p:custDataLst>
              </p:nvPr>
            </p:nvGraphicFramePr>
            <p:xfrm>
              <a:off x="1447800" y="46482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→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𝑿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𝒀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/>
              <p:cNvGraphicFramePr/>
              <p:nvPr>
                <p:custDataLst>
                  <p:tags r:id="rId9"/>
                </p:custDataLst>
              </p:nvPr>
            </p:nvGraphicFramePr>
            <p:xfrm>
              <a:off x="1447800" y="46482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0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/>
              <p:cNvGraphicFramePr/>
              <p:nvPr>
                <p:custDataLst>
                  <p:tags r:id="rId11"/>
                </p:custDataLst>
              </p:nvPr>
            </p:nvGraphicFramePr>
            <p:xfrm>
              <a:off x="5410200" y="50292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/>
              <p:cNvGraphicFramePr/>
              <p:nvPr>
                <p:custDataLst>
                  <p:tags r:id="rId12"/>
                </p:custDataLst>
              </p:nvPr>
            </p:nvGraphicFramePr>
            <p:xfrm>
              <a:off x="5410200" y="50292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3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联结词的解释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(3)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∨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∨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(4)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→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→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：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表格 6"/>
              <p:cNvGraphicFramePr/>
              <p:nvPr>
                <p:custDataLst>
                  <p:tags r:id="rId2"/>
                </p:custDataLst>
              </p:nvPr>
            </p:nvGraphicFramePr>
            <p:xfrm>
              <a:off x="1447800" y="1905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∨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𝑿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𝒀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表格 6"/>
              <p:cNvGraphicFramePr/>
              <p:nvPr>
                <p:custDataLst>
                  <p:tags r:id="rId3"/>
                </p:custDataLst>
              </p:nvPr>
            </p:nvGraphicFramePr>
            <p:xfrm>
              <a:off x="1447800" y="19050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/>
              <p:cNvGraphicFramePr/>
              <p:nvPr>
                <p:custDataLst>
                  <p:tags r:id="rId5"/>
                </p:custDataLst>
              </p:nvPr>
            </p:nvGraphicFramePr>
            <p:xfrm>
              <a:off x="5410200" y="2286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∨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/>
              <p:cNvGraphicFramePr/>
              <p:nvPr>
                <p:custDataLst>
                  <p:tags r:id="rId6"/>
                </p:custDataLst>
              </p:nvPr>
            </p:nvGraphicFramePr>
            <p:xfrm>
              <a:off x="5410200" y="22860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7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格 8"/>
              <p:cNvGraphicFramePr/>
              <p:nvPr>
                <p:custDataLst>
                  <p:tags r:id="rId8"/>
                </p:custDataLst>
              </p:nvPr>
            </p:nvGraphicFramePr>
            <p:xfrm>
              <a:off x="1447800" y="46482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altLang="zh-CN" sz="18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→</m:t>
                                    </m:r>
                                  </m:sub>
                                </m:sSub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(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𝑿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,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𝒀</m:t>
                                </m:r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格 8"/>
              <p:cNvGraphicFramePr/>
              <p:nvPr>
                <p:custDataLst>
                  <p:tags r:id="rId9"/>
                </p:custDataLst>
              </p:nvPr>
            </p:nvGraphicFramePr>
            <p:xfrm>
              <a:off x="1447800" y="4648200"/>
              <a:ext cx="3489960" cy="1905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63320"/>
                    <a:gridCol w="1163320"/>
                    <a:gridCol w="116332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X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Y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0"/>
                        </a:blipFill>
                      </a:tcPr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/>
              <p:cNvGraphicFramePr/>
              <p:nvPr>
                <p:custDataLst>
                  <p:tags r:id="rId11"/>
                </p:custDataLst>
              </p:nvPr>
            </p:nvGraphicFramePr>
            <p:xfrm>
              <a:off x="5410200" y="50292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→</m:t>
                                </m:r>
                              </m:oMath>
                            </m:oMathPara>
                          </a14:m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/>
              <p:cNvGraphicFramePr/>
              <p:nvPr>
                <p:custDataLst>
                  <p:tags r:id="rId12"/>
                </p:custDataLst>
              </p:nvPr>
            </p:nvGraphicFramePr>
            <p:xfrm>
              <a:off x="5410200" y="5029200"/>
              <a:ext cx="2590800" cy="1143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3600"/>
                    <a:gridCol w="863600"/>
                    <a:gridCol w="863600"/>
                  </a:tblGrid>
                  <a:tr h="3810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13"/>
                        </a:blipFill>
                      </a:tcPr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</a:tr>
                  <a:tr h="381000"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F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  <a:tc>
                      <a:txBody>
                        <a:bodyPr/>
                        <a:p>
                          <a:pPr algn="ctr">
                            <a:buNone/>
                          </a:pPr>
                          <a:r>
                            <a:rPr lang="en-US" altLang="zh-CN"/>
                            <a:t>T</a:t>
                          </a:r>
                          <a:endParaRPr lang="en-US" altLang="zh-CN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文本框 5"/>
          <p:cNvSpPr txBox="1"/>
          <p:nvPr/>
        </p:nvSpPr>
        <p:spPr>
          <a:xfrm>
            <a:off x="5105400" y="1295400"/>
            <a:ext cx="3757295" cy="39878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p>
            <a:pPr algn="ctr"/>
            <a:r>
              <a:rPr lang="zh-CN" altLang="en-US" b="1"/>
              <a:t>与命题逻辑的语义是一致的</a:t>
            </a:r>
            <a:endParaRPr lang="zh-CN" altLang="en-US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.18</a:t>
                </a:r>
                <a:r>
                  <a:rPr lang="zh-CN" altLang="en-US" b="1"/>
                  <a:t>（公式的解释）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为一个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-</a:t>
                </a:r>
                <a:r>
                  <a:rPr lang="zh-CN" altLang="en-US">
                    <a:sym typeface="+mn-ea"/>
                  </a:rPr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𝑨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𝑨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归纳定义如下：</a:t>
                </a:r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tx1"/>
                    </a:solidFill>
                    <a:cs typeface="+mn-lt"/>
                    <a:sym typeface="+mn-ea"/>
                  </a:rPr>
                  <a:t>  </a:t>
                </a: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,...,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,...,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∉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en-US" altLang="zh-CN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≐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en-US">
                  <a:latin typeface="+mn-ea"/>
                  <a:cs typeface="+mn-lt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(¬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𝐁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¬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.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(4)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∗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𝐵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𝐁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.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(5)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(∀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.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对∀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𝑎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[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𝑥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:=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]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𝑇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  否则.                                     </m:t>
                            </m:r>
                          </m:e>
                        </m:eqArr>
                      </m:e>
                    </m:d>
                  </m:oMath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(6)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(∃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.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若∃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𝑎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[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𝑥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:=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]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𝑇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  否则.                                     </m:t>
                            </m:r>
                          </m:e>
                        </m:eqArr>
                      </m:e>
                    </m:d>
                  </m:oMath>
                </a14:m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19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.18</a:t>
                </a:r>
                <a:r>
                  <a:rPr lang="zh-CN" altLang="en-US" b="1"/>
                  <a:t>（公式的解释）</a:t>
                </a:r>
                <a:r>
                  <a:rPr lang="en-US" altLang="zh-CN" b="1"/>
                  <a:t>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为一个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sym typeface="+mn-ea"/>
                  </a:rPr>
                  <a:t>-</a:t>
                </a:r>
                <a:r>
                  <a:rPr lang="zh-CN" altLang="en-US">
                    <a:sym typeface="+mn-ea"/>
                  </a:rPr>
                  <a:t>模型，</a:t>
                </a:r>
                <a14:m>
                  <m:oMath xmlns:m="http://schemas.openxmlformats.org/officeDocument/2006/math"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sym typeface="+mn-ea"/>
                  </a:rPr>
                  <a:t>为公式，</a:t>
                </a:r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公式</a:t>
                </a:r>
                <a14:m>
                  <m:oMath xmlns:m="http://schemas.openxmlformats.org/officeDocument/2006/math">
                    <m:r>
                      <a:rPr lang="en-US" altLang="zh-CN" b="1" i="1">
                        <a:solidFill>
                          <a:schemeClr val="accent5"/>
                        </a:solidFill>
                        <a:latin typeface="Cambria Math" panose="02040503050406030204" charset="0"/>
                        <a:cs typeface="Cambria Math" panose="02040503050406030204" charset="0"/>
                      </a:rPr>
                      <m:t>𝑨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sym typeface="+mn-ea"/>
                  </a:rPr>
                  <a:t>的解释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𝑨</m:t>
                        </m:r>
                      </m:e>
                      <m:sub>
                        <m:r>
                          <a:rPr lang="en-US" altLang="zh-CN" b="1" i="1">
                            <a:solidFill>
                              <a:schemeClr val="accent5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</a:rPr>
                          <m:t>𝑴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chemeClr val="accent5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𝝈</m:t>
                            </m:r>
                          </m:e>
                        </m:d>
                      </m:sub>
                    </m:sSub>
                  </m:oMath>
                </a14:m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归纳定义如下：</a:t>
                </a:r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solidFill>
                      <a:schemeClr val="tx1"/>
                    </a:solidFill>
                    <a:cs typeface="+mn-lt"/>
                    <a:sym typeface="+mn-ea"/>
                  </a:rPr>
                  <a:t>  </a:t>
                </a: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(1)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𝑃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,...,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,...,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d>
                              <m:dPr>
                                <m:begChr m:val="〈"/>
                                <m:endChr m:val="〉"/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,...,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  <a:sym typeface="+mn-ea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)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𝑀</m:t>
                                    </m:r>
                                    <m:d>
                                      <m:dPr>
                                        <m:begChr m:val="["/>
                                        <m:endChr m:val="]"/>
                                        <m:ctrlP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charset="0"/>
                                            <a:cs typeface="Cambria Math" panose="02040503050406030204" charset="0"/>
                                          </a:rPr>
                                          <m:t>𝜎</m:t>
                                        </m:r>
                                      </m:e>
                                    </m:d>
                                  </m:sub>
                                </m:sSub>
                              </m:e>
                            </m:d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∉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𝑀</m:t>
                                </m:r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en-US" altLang="zh-CN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≐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charset="0"/>
                                        <a:cs typeface="Cambria Math" panose="02040503050406030204" charset="0"/>
                                        <a:sym typeface="+mn-ea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i="1">
                                    <a:solidFill>
                                      <a:schemeClr val="tx1"/>
                                    </a:solidFill>
                                    <a:latin typeface="Cambria Math" panose="02040503050406030204" charset="0"/>
                                    <a:cs typeface="Cambria Math" panose="02040503050406030204" charset="0"/>
                                    <a:sym typeface="+mn-ea"/>
                                  </a:rPr>
                                  <m:t>)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zh-CN" altLang="en-US">
                  <a:latin typeface="+mn-ea"/>
                  <a:cs typeface="+mn-lt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(3)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(¬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𝐁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¬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.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(4)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∗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𝐵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𝐁</m:t>
                        </m:r>
                      </m:e>
                      <m:sub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∗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.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(5)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(∀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.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对∀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𝑎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[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𝑥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:=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]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𝑇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  否则.                                     </m:t>
                            </m:r>
                          </m:e>
                        </m:eqArr>
                      </m:e>
                    </m:d>
                  </m:oMath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cs typeface="+mn-lt"/>
                    <a:sym typeface="+mn-ea"/>
                  </a:rPr>
                  <a:t>  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(6)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(∃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.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𝐴</m:t>
                        </m:r>
                        <m: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  <m:t>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solidFill>
                          <a:schemeClr val="tx1"/>
                        </a:solidFill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若∃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𝑎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∈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𝑀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𝑀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[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𝑥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:=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</m:t>
                                    </m:r>
                                    <m:r>
                                      <a:rPr lang="en-US" altLang="zh-CN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]</m:t>
                                    </m:r>
                                  </m:e>
                                </m:d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𝑇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  否则.                                     </m:t>
                            </m:r>
                          </m:e>
                        </m:eqArr>
                      </m:e>
                    </m:d>
                  </m:oMath>
                </a14:m>
                <a:endParaRPr lang="zh-CN" altLang="en-US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19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6350635" y="3733800"/>
                <a:ext cx="2717165" cy="64516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l"/>
                <a:r>
                  <a:rPr lang="zh-CN" altLang="en-US" sz="1800"/>
                  <a:t>变元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charset="0"/>
                        <a:cs typeface="Cambria Math" panose="02040503050406030204" charset="0"/>
                      </a:rPr>
                      <m:t>𝑥</m:t>
                    </m:r>
                  </m:oMath>
                </a14:m>
                <a:r>
                  <a:rPr lang="zh-CN" altLang="en-US" sz="1800"/>
                  <a:t>的赋值为</a:t>
                </a:r>
                <a14:m>
                  <m:oMath xmlns:m="http://schemas.openxmlformats.org/officeDocument/2006/math">
                    <m:r>
                      <a:rPr lang="en-US" altLang="zh-CN" sz="1800" i="1">
                        <a:latin typeface="Cambria Math" panose="02040503050406030204" charset="0"/>
                        <a:cs typeface="Cambria Math" panose="02040503050406030204" charset="0"/>
                      </a:rPr>
                      <m:t>𝑎</m:t>
                    </m:r>
                  </m:oMath>
                </a14:m>
                <a:r>
                  <a:rPr lang="zh-CN" altLang="en-US" sz="1800"/>
                  <a:t>，</a:t>
                </a:r>
                <a:endParaRPr lang="zh-CN" altLang="en-US" sz="1800"/>
              </a:p>
              <a:p>
                <a:pPr algn="l"/>
                <a:r>
                  <a:rPr lang="zh-CN" altLang="en-US" sz="1800"/>
                  <a:t>其它变元的赋值不变</a:t>
                </a:r>
                <a:r>
                  <a:rPr lang="zh-CN" altLang="en-US" sz="1800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 sz="1800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635" y="3733800"/>
                <a:ext cx="2717165" cy="645160"/>
              </a:xfrm>
              <a:prstGeom prst="rect">
                <a:avLst/>
              </a:prstGeom>
              <a:blipFill rotWithShape="1">
                <a:blip r:embed="rId2"/>
                <a:stretch>
                  <a:fillRect l="-351" t="-1476" r="-351" b="-1476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5943600" y="4056380"/>
            <a:ext cx="407035" cy="5156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6" idx="1"/>
          </p:cNvCxnSpPr>
          <p:nvPr/>
        </p:nvCxnSpPr>
        <p:spPr>
          <a:xfrm flipH="1">
            <a:off x="5943600" y="4056380"/>
            <a:ext cx="407035" cy="135382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 b="1"/>
                  <a:t>引理</a:t>
                </a:r>
                <a:r>
                  <a:rPr lang="en-US" altLang="zh-CN" b="1"/>
                  <a:t>1</a:t>
                </a:r>
                <a:r>
                  <a:rPr lang="en-US" altLang="zh-CN" b="1"/>
                  <a:t>.19.</a:t>
                </a:r>
                <a:r>
                  <a:rPr lang="en-US" altLang="zh-CN"/>
                  <a:t>  </a:t>
                </a:r>
                <a:r>
                  <a:rPr lang="zh-CN" altLang="en-US"/>
                  <a:t>对任何公式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𝐁</m:t>
                    </m:r>
                    <m:r>
                      <a:rPr lang="en-US" altLang="zh-CN" b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{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}。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en-US" altLang="zh-CN"/>
                  <a:t>  </a:t>
                </a:r>
                <a:r>
                  <a:rPr lang="zh-CN" altLang="en-US"/>
                  <a:t>对公式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/>
                  <a:t>的结构作归纳。</a:t>
                </a:r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(∀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.(&lt;(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(∀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.(&lt;(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对∀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𝑎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𝑁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(&lt;(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,+(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)))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[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:=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]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   否则.  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(∀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.(&lt;(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对∀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𝑎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𝑁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(&lt;(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,+(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)))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[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:=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]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   否则.  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其中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:=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]</m:t>
                            </m:r>
                          </m:e>
                        </m:d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+(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)</m:t>
                                      </m:r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&lt;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    否则.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(∀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.(&lt;(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对∀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𝑎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𝑁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(&lt;(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,+(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)))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[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:=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]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   否则.  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其中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:=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]</m:t>
                            </m:r>
                          </m:e>
                        </m:d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+(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)</m:t>
                                      </m:r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&lt;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    否则.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447800" y="5485765"/>
                <a:ext cx="456374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)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𝑁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:=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]</m:t>
                              </m:r>
                            </m:e>
                          </m:d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[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:=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])(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5765"/>
                <a:ext cx="4563745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209" t="-2389" r="-209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3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(∀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.(&lt;(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对∀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𝑎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𝑁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(&lt;(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,+(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)))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[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:=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]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   否则.  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其中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:=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]</m:t>
                            </m:r>
                          </m:e>
                        </m:d>
                      </m:sub>
                    </m:sSub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d>
                                <m:dPr>
                                  <m:begChr m:val="〈"/>
                                  <m:endChr m:val="〉"/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(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+(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)</m:t>
                                      </m:r>
                                      <m:r>
                                        <a:rPr lang="en-US" altLang="zh-CN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charset="0"/>
                                          <a:cs typeface="Cambria Math" panose="02040503050406030204" charset="0"/>
                                          <a:sym typeface="+mn-ea"/>
                                        </a:rPr>
                                        <m:t>)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𝑁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[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charset="0"/>
                                                  <a:cs typeface="Cambria Math" panose="02040503050406030204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:=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]</m:t>
                                          </m:r>
                                        </m:e>
                                      </m:d>
                                    </m:sub>
                                  </m:sSub>
                                </m:e>
                              </m:d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&lt;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charset="0"/>
                                      <a:cs typeface="Cambria Math" panose="02040503050406030204" charset="0"/>
                                      <a:sym typeface="+mn-ea"/>
                                    </a:rPr>
                                    <m:t>𝑁</m:t>
                                  </m:r>
                                </m:sub>
                              </m:sSub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    否则.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447800" y="5485765"/>
                <a:ext cx="4563745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)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𝑁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:=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]</m:t>
                              </m:r>
                            </m:e>
                          </m:d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[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:=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])(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5765"/>
                <a:ext cx="4563745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209" t="-2389" r="-209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447800" y="6019800"/>
                <a:ext cx="6703695" cy="72771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(</m:t>
                          </m:r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+(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  <m:t>)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𝑁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:=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𝑎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]</m:t>
                              </m:r>
                            </m:e>
                          </m:d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[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:=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])(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)+(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[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:=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])(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4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5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1447800" y="6019800"/>
                <a:ext cx="6703695" cy="727710"/>
              </a:xfrm>
              <a:prstGeom prst="rect">
                <a:avLst/>
              </a:prstGeom>
              <a:blipFill rotWithShape="1">
                <a:blip r:embed="rId5"/>
                <a:stretch>
                  <a:fillRect l="-142" t="-1309" r="-142" b="-130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6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dirty="0" smtClean="0">
                <a:sym typeface="+mn-ea"/>
              </a:rPr>
              <a:t>公式的解释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zh-CN" altLang="en-US"/>
                  <a:t>例，对于上面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𝒜</m:t>
                    </m:r>
                  </m:oMath>
                </a14:m>
                <a:r>
                  <a:rPr lang="zh-CN" altLang="en-US"/>
                  <a:t>的模型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𝑁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，其中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𝑛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𝑛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r>
                  <a:rPr lang="zh-CN" altLang="en-US">
                    <a:cs typeface="+mn-lt"/>
                  </a:rPr>
                  <a:t> </a:t>
                </a:r>
                <a:r>
                  <a:rPr lang="en-US" altLang="zh-CN">
                    <a:cs typeface="+mn-lt"/>
                  </a:rPr>
                  <a:t>     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求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𝑥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3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.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  <a:sym typeface="+mn-ea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</m:ctrlPr>
                            </m:eqArrPr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𝑇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对∀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𝑎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∈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𝑁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(&lt;(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,+(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)))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charset="0"/>
                                      <a:cs typeface="Cambria Math" panose="02040503050406030204" charset="0"/>
                                    </a:rPr>
                                    <m:t>𝑁</m:t>
                                  </m:r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[</m:t>
                                      </m:r>
                                      <m:sSub>
                                        <m:sSubPr>
                                          <m:ctrlP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i="1">
                                              <a:latin typeface="Cambria Math" panose="02040503050406030204" charset="0"/>
                                              <a:cs typeface="Cambria Math" panose="02040503050406030204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:=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𝑎</m:t>
                                      </m:r>
                                      <m:r>
                                        <a:rPr lang="en-US" altLang="zh-CN" i="1">
                                          <a:latin typeface="Cambria Math" panose="02040503050406030204" charset="0"/>
                                          <a:cs typeface="Cambria Math" panose="02040503050406030204" charset="0"/>
                                        </a:rPr>
                                        <m:t>]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=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𝑇</m:t>
                              </m:r>
                              <m:r>
                                <a:rPr lang="en-US" altLang="zh-CN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;</m:t>
                              </m:r>
                            </m:e>
                            <m:e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𝐹</m:t>
                              </m:r>
                              <m:r>
                                <a:rPr lang="en-US" altLang="zh-CN" i="1">
                                  <a:solidFill>
                                    <a:schemeClr val="tx1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  <a:sym typeface="+mn-ea"/>
                                </a:rPr>
                                <m:t>,      否则.                                                                        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i="1">
                  <a:solidFill>
                    <a:schemeClr val="tx1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:r>
                  <a:rPr lang="zh-CN" altLang="en-US">
                    <a:solidFill>
                      <a:schemeClr val="tx1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其中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(&lt;(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,+(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4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)))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𝑁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[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:=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]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altLang="zh-CN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cs typeface="Cambria Math" panose="02040503050406030204" charset="0"/>
                            <a:sym typeface="+mn-ea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</m:ctrlPr>
                          </m:eqArrPr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𝑇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&lt;</m:t>
                            </m:r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5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;</m:t>
                            </m:r>
                          </m:e>
                          <m:e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𝐹</m:t>
                            </m:r>
                            <m:r>
                              <a:rPr lang="en-US" altLang="zh-CN" i="1">
                                <a:solidFill>
                                  <a:schemeClr val="tx1"/>
                                </a:solidFill>
                                <a:latin typeface="Cambria Math" panose="02040503050406030204" charset="0"/>
                                <a:cs typeface="Cambria Math" panose="02040503050406030204" charset="0"/>
                                <a:sym typeface="+mn-ea"/>
                              </a:rPr>
                              <m:t>,    否则.  </m:t>
                            </m:r>
                          </m:e>
                        </m:eqArr>
                      </m:e>
                    </m:d>
                  </m:oMath>
                </a14:m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.(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&lt;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4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5791200" y="1981200"/>
                <a:ext cx="3048000" cy="398780"/>
              </a:xfrm>
              <a:prstGeom prst="rect">
                <a:avLst/>
              </a:prstGeom>
              <a:blipFill rotWithShape="1">
                <a:blip r:embed="rId4"/>
                <a:stretch>
                  <a:fillRect l="-312" t="-2389" r="-31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.20.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公式，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的公式集，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-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模型。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指存在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(3)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指对任何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上的赋值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都有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1" r="-312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.20.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公式，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的公式集，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-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模型。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指存在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(3)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指对任何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都有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(4)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指对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(5)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指存在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(6)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指对任何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上的赋值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都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1474" b="-135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1" r="-312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043295" y="3124200"/>
                <a:ext cx="304800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⊭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，</m:t>
                    </m:r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6043295" y="3124200"/>
                <a:ext cx="3048000" cy="400050"/>
              </a:xfrm>
              <a:prstGeom prst="rect">
                <a:avLst/>
              </a:prstGeom>
              <a:blipFill rotWithShape="1">
                <a:blip r:embed="rId5"/>
                <a:stretch>
                  <a:fillRect l="-312" t="-2381" r="-312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可满足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.20.</a:t>
                </a:r>
                <a:r>
                  <a:rPr lang="en-US" altLang="zh-CN"/>
                  <a:t>  </a:t>
                </a:r>
                <a:r>
                  <a:rPr lang="zh-CN" altLang="en-US"/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公式，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</a:rPr>
                  <a:t>的公式集，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-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模型。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𝑇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指存在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(3)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指对任何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都有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en-US" altLang="zh-CN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 (4)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对于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，记为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指对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(5)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可满足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指存在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(6)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指对任何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上的赋值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都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r="-1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1981200"/>
                <a:ext cx="3048000" cy="400050"/>
              </a:xfrm>
              <a:prstGeom prst="rect">
                <a:avLst/>
              </a:prstGeom>
              <a:blipFill rotWithShape="1">
                <a:blip r:embed="rId2"/>
                <a:stretch>
                  <a:fillRect l="-312" t="-2381" r="-312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648200" y="5715000"/>
                <a:ext cx="358775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∈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"/>
                </p:custDataLst>
              </p:nvPr>
            </p:nvSpPr>
            <p:spPr>
              <a:xfrm>
                <a:off x="4648200" y="5715000"/>
                <a:ext cx="3587750" cy="400050"/>
              </a:xfrm>
              <a:prstGeom prst="rect">
                <a:avLst/>
              </a:prstGeom>
              <a:blipFill rotWithShape="1">
                <a:blip r:embed="rId5"/>
                <a:stretch>
                  <a:fillRect l="-265" t="-2381" r="-265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043295" y="3124200"/>
                <a:ext cx="3048000" cy="40005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⊭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，</m:t>
                    </m:r>
                    <m:sSub>
                      <m:sSubPr>
                        <m:ctrlPr>
                          <a:rPr lang="zh-CN" altLang="en-US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</m:d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𝐹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"/>
                </p:custDataLst>
              </p:nvPr>
            </p:nvSpPr>
            <p:spPr>
              <a:xfrm>
                <a:off x="6043295" y="3124200"/>
                <a:ext cx="3048000" cy="400050"/>
              </a:xfrm>
              <a:prstGeom prst="rect">
                <a:avLst/>
              </a:prstGeom>
              <a:blipFill rotWithShape="1">
                <a:blip r:embed="rId8"/>
                <a:stretch>
                  <a:fillRect l="-312" t="-2381" r="-312" b="-2381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4648200" y="6248400"/>
                <a:ext cx="319405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⊭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指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∃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，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4648200" y="6248400"/>
                <a:ext cx="3194050" cy="398780"/>
              </a:xfrm>
              <a:prstGeom prst="rect">
                <a:avLst/>
              </a:prstGeom>
              <a:blipFill rotWithShape="1">
                <a:blip r:embed="rId11"/>
                <a:stretch>
                  <a:fillRect l="-298" t="-2389" r="-298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永真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.21.</a:t>
                </a:r>
                <a:r>
                  <a:rPr lang="en-US" altLang="zh-CN"/>
                  <a:t>  </a:t>
                </a:r>
                <a:r>
                  <a:rPr lang="zh-CN" altLang="en-US">
                    <a:sym typeface="+mn-ea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公式，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的公式集，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-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模型。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(1)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永真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，记为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，指对于任何模型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；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 (2)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永真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，记为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，指对于任何模型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有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语义结论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altLang="en-US" b="1"/>
                  <a:t>定义</a:t>
                </a:r>
                <a:r>
                  <a:rPr lang="en-US" altLang="zh-CN" b="1"/>
                  <a:t>1</a:t>
                </a:r>
                <a:r>
                  <a:rPr lang="en-US" altLang="zh-CN" b="1"/>
                  <a:t>.22.</a:t>
                </a:r>
                <a:r>
                  <a:rPr lang="en-US" altLang="zh-CN"/>
                  <a:t>  </a:t>
                </a:r>
                <a:r>
                  <a:rPr lang="zh-CN" altLang="en-US">
                    <a:sym typeface="+mn-ea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为一阶语言，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公式，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zh-CN" altLang="en-US">
                    <a:latin typeface="+mn-ea"/>
                    <a:cs typeface="Cambria Math" panose="02040503050406030204" charset="0"/>
                    <a:sym typeface="+mn-ea"/>
                  </a:rPr>
                  <a:t>的公式集，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ℒ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-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模型。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A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的</a:t>
                </a:r>
                <a:r>
                  <a:rPr lang="zh-CN" altLang="en-US" b="1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语义结论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，记为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，指对于任何模型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，则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。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⊭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表示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不成立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636905" lvl="1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000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即存在模型</a:t>
                </a:r>
                <a:r>
                  <a:rPr lang="en-US" altLang="zh-CN" sz="2000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𝜎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，使得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⊨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𝑀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⊭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sub>
                    </m:sSub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𝐴</m:t>
                    </m:r>
                  </m:oMath>
                </a14:m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∅⊨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 iff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永真，即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179705" indent="-457200" eaLnBrk="1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且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⊨¬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𝐴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，则称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𝛤</m:t>
                    </m:r>
                  </m:oMath>
                </a14:m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不一致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</a:rPr>
                  <a:t>，或有</a:t>
                </a:r>
                <a:r>
                  <a:rPr lang="zh-CN" altLang="en-US">
                    <a:solidFill>
                      <a:schemeClr val="accent5"/>
                    </a:solidFill>
                    <a:latin typeface="Cambria Math" panose="02040503050406030204" charset="0"/>
                    <a:cs typeface="Cambria Math" panose="02040503050406030204" charset="0"/>
                  </a:rPr>
                  <a:t>矛盾</a:t>
                </a:r>
                <a:endParaRPr lang="zh-CN" altLang="en-US">
                  <a:solidFill>
                    <a:schemeClr val="accent5"/>
                  </a:solidFill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语义结论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𝒜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平面几何公理系统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为平面几何中可由公理推出的命题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2362200" y="2667000"/>
                <a:ext cx="4113530" cy="398780"/>
              </a:xfrm>
              <a:prstGeom prst="rect">
                <a:avLst/>
              </a:prstGeom>
              <a:noFill/>
              <a:ln w="19050">
                <a:solidFill>
                  <a:schemeClr val="accent1"/>
                </a:solidFill>
                <a:prstDash val="dash"/>
              </a:ln>
            </p:spPr>
            <p:txBody>
              <a:bodyPr wrap="square" rtlCol="0">
                <a:spAutoFit/>
              </a:bodyPr>
              <a:p>
                <a:pPr algn="ctr"/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是一致的，即没有矛盾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"/>
                </p:custDataLst>
              </p:nvPr>
            </p:nvSpPr>
            <p:spPr>
              <a:xfrm>
                <a:off x="2362200" y="2667000"/>
                <a:ext cx="4113530" cy="398780"/>
              </a:xfrm>
              <a:prstGeom prst="rect">
                <a:avLst/>
              </a:prstGeom>
              <a:blipFill rotWithShape="1">
                <a:blip r:embed="rId4"/>
                <a:stretch>
                  <a:fillRect l="-232" t="-2389" r="-232" b="-2389"/>
                </a:stretch>
              </a:blipFill>
              <a:ln w="19050">
                <a:solidFill>
                  <a:schemeClr val="accent1"/>
                </a:solidFill>
                <a:prstDash val="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语义结论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𝒜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若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𝒜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平面几何公理系统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为平面几何中可由公理推出的命题</a:t>
                </a:r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/>
              </a:p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𝑍𝐹𝐶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⊨</m:t>
                    </m:r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其中，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𝑍𝐹𝐶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为集合论公理系统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ZF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与选择公理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AC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的并集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lvl="1"/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则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m:t>𝐹</m:t>
                    </m:r>
                  </m:oMath>
                </a14:m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为可由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ZFC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推出的命题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endParaRPr lang="zh-CN" altLang="en-US"/>
              </a:p>
              <a:p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ym typeface="+mn-ea"/>
              </a:rPr>
              <a:t>语义结论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例，给定样本集合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E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，背景知识集合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B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，求假设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H</a:t>
                </a:r>
                <a:r>
                  <a:rPr lang="zh-CN" altLang="en-US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，使得</a:t>
                </a:r>
                <a:endParaRPr lang="zh-CN" altLang="en-US">
                  <a:latin typeface="Cambria Math" panose="02040503050406030204" charset="0"/>
                  <a:cs typeface="Cambria Math" panose="02040503050406030204" charset="0"/>
                  <a:sym typeface="+mn-ea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𝐵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𝐻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⊨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  <a:sym typeface="+mn-ea"/>
                        </a:rPr>
                        <m:t>𝐸</m:t>
                      </m:r>
                    </m:oMath>
                  </m:oMathPara>
                </a14:m>
                <a:endParaRPr lang="zh-CN" altLang="en-US"/>
              </a:p>
              <a:p>
                <a:r>
                  <a:rPr lang="zh-CN" altLang="en-US"/>
                  <a:t>此即归纳逻辑程序的机器学习问题。</a:t>
                </a:r>
                <a:endParaRPr lang="zh-CN" altLang="en-US"/>
              </a:p>
              <a:p>
                <a:endParaRPr lang="zh-CN" altLang="en-US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UNIT_TABLE_BEAUTIFY" val="smartTable{cb37f462-b465-4b1b-ae8b-7d7584c1d9e0}"/>
  <p:tag name="TABLE_ENDDRAG_ORIGIN_RECT" val="247*61"/>
  <p:tag name="TABLE_ENDDRAG_RECT" val="167*198*247*61"/>
</p:tagLst>
</file>

<file path=ppt/tags/tag60.xml><?xml version="1.0" encoding="utf-8"?>
<p:tagLst xmlns:p="http://schemas.openxmlformats.org/presentationml/2006/main">
  <p:tag name="KSO_WM_UNIT_TABLE_BEAUTIFY" val="smartTable{cb37f462-b465-4b1b-ae8b-7d7584c1d9e0}"/>
  <p:tag name="TABLE_ENDDRAG_ORIGIN_RECT" val="247*61"/>
  <p:tag name="TABLE_ENDDRAG_RECT" val="167*198*247*61"/>
</p:tagLst>
</file>

<file path=ppt/tags/tag61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62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63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64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65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66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67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68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69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  <p:tag name="KSO_WM_BEAUTIFY_FLAG" val=""/>
</p:tagLst>
</file>

<file path=ppt/tags/tag70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  <p:tag name="KSO_WM_BEAUTIFY_FLAG" val=""/>
</p:tagLst>
</file>

<file path=ppt/tags/tag71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  <p:tag name="KSO_WM_BEAUTIFY_FLAG" val=""/>
</p:tagLst>
</file>

<file path=ppt/tags/tag72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  <p:tag name="KSO_WM_BEAUTIFY_FLAG" val=""/>
</p:tagLst>
</file>

<file path=ppt/tags/tag73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74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</p:tagLst>
</file>

<file path=ppt/tags/tag75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76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</p:tagLst>
</file>

<file path=ppt/tags/tag77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  <p:tag name="KSO_WM_BEAUTIFY_FLAG" val=""/>
</p:tagLst>
</file>

<file path=ppt/tags/tag78.xml><?xml version="1.0" encoding="utf-8"?>
<p:tagLst xmlns:p="http://schemas.openxmlformats.org/presentationml/2006/main">
  <p:tag name="KSO_WM_UNIT_TABLE_BEAUTIFY" val="smartTable{a8f5c2ad-3925-446d-b3e4-75550e60fcea}"/>
  <p:tag name="TABLE_ENDDRAG_ORIGIN_RECT" val="274*150"/>
  <p:tag name="TABLE_ENDDRAG_RECT" val="108*195*274*150"/>
  <p:tag name="KSO_WM_BEAUTIFY_FLAG" val=""/>
</p:tagLst>
</file>

<file path=ppt/tags/tag79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  <p:tag name="KSO_WM_BEAUTIFY_FLAG" val=""/>
</p:tagLst>
</file>

<file path=ppt/tags/tag80.xml><?xml version="1.0" encoding="utf-8"?>
<p:tagLst xmlns:p="http://schemas.openxmlformats.org/presentationml/2006/main">
  <p:tag name="KSO_WM_UNIT_TABLE_BEAUTIFY" val="smartTable{fc43f280-903c-49a2-8f29-64c3aba5473b}"/>
  <p:tag name="TABLE_ENDDRAG_ORIGIN_RECT" val="203*90"/>
  <p:tag name="TABLE_ENDDRAG_RECT" val="426*360*204*90"/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PP_MARK_KEY" val="8fa03fb4-9cd0-4f06-85a0-697e41a41d2c"/>
  <p:tag name="COMMONDATA" val="eyJoZGlkIjoiZTA4MTk3M2ZkMDE0NWFmM2ZjNzNhNTQ1YThjZDg3YTUifQ=="/>
</p:tagLst>
</file>

<file path=ppt/theme/theme1.xml><?xml version="1.0" encoding="utf-8"?>
<a:theme xmlns:a="http://schemas.openxmlformats.org/drawingml/2006/main" name="Netwo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twork">
      <a:majorFont>
        <a:latin typeface="Arial"/>
        <a:ea typeface="黑体"/>
        <a:cs typeface="宋体"/>
      </a:majorFont>
      <a:minorFont>
        <a:latin typeface="Arial"/>
        <a:ea typeface="黑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16199</Words>
  <Application>WPS 演示</Application>
  <PresentationFormat>全屏显示(4:3)</PresentationFormat>
  <Paragraphs>1275</Paragraphs>
  <Slides>64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76" baseType="lpstr">
      <vt:lpstr>Arial</vt:lpstr>
      <vt:lpstr>宋体</vt:lpstr>
      <vt:lpstr>Wingdings</vt:lpstr>
      <vt:lpstr>Times New Roman</vt:lpstr>
      <vt:lpstr>黑体</vt:lpstr>
      <vt:lpstr>Comic Sans MS</vt:lpstr>
      <vt:lpstr>Cambria Math</vt:lpstr>
      <vt:lpstr>MS Mincho</vt:lpstr>
      <vt:lpstr>Segoe Print</vt:lpstr>
      <vt:lpstr>微软雅黑</vt:lpstr>
      <vt:lpstr>Arial Unicode MS</vt:lpstr>
      <vt:lpstr>Network</vt:lpstr>
      <vt:lpstr>一阶逻辑</vt:lpstr>
      <vt:lpstr>例子</vt:lpstr>
      <vt:lpstr>例子</vt:lpstr>
      <vt:lpstr>一阶逻辑</vt:lpstr>
      <vt:lpstr>一阶逻辑语言的字母表</vt:lpstr>
      <vt:lpstr>一阶逻辑语言的字母表</vt:lpstr>
      <vt:lpstr>一阶逻辑语言的字母表</vt:lpstr>
      <vt:lpstr>一阶逻辑语言的字母表</vt:lpstr>
      <vt:lpstr>一阶逻辑语言的字母表</vt:lpstr>
      <vt:lpstr>一阶逻辑语言的字母表</vt:lpstr>
      <vt:lpstr>字母表的一些说明</vt:lpstr>
      <vt:lpstr>字母表的一些说明</vt:lpstr>
      <vt:lpstr>字母表的一些说明</vt:lpstr>
      <vt:lpstr>字母表的一些说明</vt:lpstr>
      <vt:lpstr>字母表的一些说明</vt:lpstr>
      <vt:lpstr>项（term）</vt:lpstr>
      <vt:lpstr>公式（formula）</vt:lpstr>
      <vt:lpstr>公式（formula）</vt:lpstr>
      <vt:lpstr>公式（formula）</vt:lpstr>
      <vt:lpstr>公式（formula）</vt:lpstr>
      <vt:lpstr>PowerPoint 演示文稿</vt:lpstr>
      <vt:lpstr>PowerPoint 演示文稿</vt:lpstr>
      <vt:lpstr>PowerPoint 演示文稿</vt:lpstr>
      <vt:lpstr>例子</vt:lpstr>
      <vt:lpstr>一阶逻辑</vt:lpstr>
      <vt:lpstr>结构（Structure）</vt:lpstr>
      <vt:lpstr>结构（Structure）</vt:lpstr>
      <vt:lpstr>结构（Structure）</vt:lpstr>
      <vt:lpstr>结构（Structure）</vt:lpstr>
      <vt:lpstr>结构（Structure）</vt:lpstr>
      <vt:lpstr>结构（Structure）</vt:lpstr>
      <vt:lpstr>结构（Structure）</vt:lpstr>
      <vt:lpstr>结构（Structure）</vt:lpstr>
      <vt:lpstr>结构（Structure）</vt:lpstr>
      <vt:lpstr>结构（Structure）</vt:lpstr>
      <vt:lpstr>赋值与模型</vt:lpstr>
      <vt:lpstr>赋值与模型</vt:lpstr>
      <vt:lpstr>赋值与模型</vt:lpstr>
      <vt:lpstr>项的解释</vt:lpstr>
      <vt:lpstr>项的解释</vt:lpstr>
      <vt:lpstr>项的解释</vt:lpstr>
      <vt:lpstr>项的解释</vt:lpstr>
      <vt:lpstr>项的解释</vt:lpstr>
      <vt:lpstr>项的解释</vt:lpstr>
      <vt:lpstr>联结词的解释</vt:lpstr>
      <vt:lpstr>联结词的解释</vt:lpstr>
      <vt:lpstr>联结词的解释</vt:lpstr>
      <vt:lpstr>公式的解释</vt:lpstr>
      <vt:lpstr>公式的解释</vt:lpstr>
      <vt:lpstr>公式的解释</vt:lpstr>
      <vt:lpstr>公式的解释</vt:lpstr>
      <vt:lpstr>公式的解释</vt:lpstr>
      <vt:lpstr>公式的解释</vt:lpstr>
      <vt:lpstr>公式的解释</vt:lpstr>
      <vt:lpstr>公式的解释</vt:lpstr>
      <vt:lpstr>公式的解释</vt:lpstr>
      <vt:lpstr>可满足</vt:lpstr>
      <vt:lpstr>可满足</vt:lpstr>
      <vt:lpstr>可满足</vt:lpstr>
      <vt:lpstr>永真</vt:lpstr>
      <vt:lpstr>语义结论</vt:lpstr>
      <vt:lpstr>语义结论</vt:lpstr>
      <vt:lpstr>语义结论</vt:lpstr>
      <vt:lpstr>语义结论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JWu</dc:creator>
  <cp:lastModifiedBy>葛存菁</cp:lastModifiedBy>
  <cp:revision>1408</cp:revision>
  <cp:lastPrinted>2022-02-24T19:07:00Z</cp:lastPrinted>
  <dcterms:created xsi:type="dcterms:W3CDTF">2013-09-08T03:04:00Z</dcterms:created>
  <dcterms:modified xsi:type="dcterms:W3CDTF">2025-09-24T20:55:56Z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294D0EF7A9CD4906BF2D53373DD12236</vt:lpwstr>
  </property>
  <property fmtid="{D5CDD505-2E9C-101B-9397-08002B2CF9AE}" pid="4" name="KSOProductBuildVer">
    <vt:lpwstr>2052-12.1.0.22529</vt:lpwstr>
  </property>
</Properties>
</file>