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JPG" ContentType="image/.jp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67"/>
  </p:handoutMasterIdLst>
  <p:sldIdLst>
    <p:sldId id="728" r:id="rId3"/>
    <p:sldId id="836" r:id="rId5"/>
    <p:sldId id="559" r:id="rId6"/>
    <p:sldId id="494" r:id="rId7"/>
    <p:sldId id="528" r:id="rId8"/>
    <p:sldId id="496" r:id="rId9"/>
    <p:sldId id="483" r:id="rId10"/>
    <p:sldId id="837" r:id="rId11"/>
    <p:sldId id="698" r:id="rId12"/>
    <p:sldId id="699" r:id="rId13"/>
    <p:sldId id="700" r:id="rId14"/>
    <p:sldId id="701" r:id="rId15"/>
    <p:sldId id="702" r:id="rId16"/>
    <p:sldId id="703" r:id="rId17"/>
    <p:sldId id="704" r:id="rId18"/>
    <p:sldId id="705" r:id="rId19"/>
    <p:sldId id="706" r:id="rId20"/>
    <p:sldId id="707" r:id="rId21"/>
    <p:sldId id="709" r:id="rId22"/>
    <p:sldId id="710" r:id="rId23"/>
    <p:sldId id="713" r:id="rId24"/>
    <p:sldId id="714" r:id="rId25"/>
    <p:sldId id="715" r:id="rId26"/>
    <p:sldId id="716" r:id="rId27"/>
    <p:sldId id="717" r:id="rId28"/>
    <p:sldId id="719" r:id="rId29"/>
    <p:sldId id="720" r:id="rId30"/>
    <p:sldId id="721" r:id="rId31"/>
    <p:sldId id="722" r:id="rId32"/>
    <p:sldId id="835" r:id="rId33"/>
    <p:sldId id="725" r:id="rId34"/>
    <p:sldId id="838" r:id="rId35"/>
    <p:sldId id="804" r:id="rId36"/>
    <p:sldId id="805" r:id="rId37"/>
    <p:sldId id="806" r:id="rId38"/>
    <p:sldId id="807" r:id="rId39"/>
    <p:sldId id="808" r:id="rId40"/>
    <p:sldId id="809" r:id="rId41"/>
    <p:sldId id="810" r:id="rId42"/>
    <p:sldId id="811" r:id="rId43"/>
    <p:sldId id="812" r:id="rId44"/>
    <p:sldId id="813" r:id="rId45"/>
    <p:sldId id="814" r:id="rId46"/>
    <p:sldId id="815" r:id="rId47"/>
    <p:sldId id="816" r:id="rId48"/>
    <p:sldId id="817" r:id="rId49"/>
    <p:sldId id="818" r:id="rId50"/>
    <p:sldId id="819" r:id="rId51"/>
    <p:sldId id="820" r:id="rId52"/>
    <p:sldId id="821" r:id="rId53"/>
    <p:sldId id="822" r:id="rId54"/>
    <p:sldId id="823" r:id="rId55"/>
    <p:sldId id="824" r:id="rId56"/>
    <p:sldId id="825" r:id="rId57"/>
    <p:sldId id="826" r:id="rId58"/>
    <p:sldId id="827" r:id="rId59"/>
    <p:sldId id="828" r:id="rId60"/>
    <p:sldId id="829" r:id="rId61"/>
    <p:sldId id="830" r:id="rId62"/>
    <p:sldId id="831" r:id="rId63"/>
    <p:sldId id="832" r:id="rId64"/>
    <p:sldId id="833" r:id="rId65"/>
    <p:sldId id="834" r:id="rId66"/>
  </p:sldIdLst>
  <p:sldSz cx="9144000" cy="6858000" type="screen4x3"/>
  <p:notesSz cx="9928225" cy="6797675"/>
  <p:custDataLst>
    <p:tags r:id="rId7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F86B1"/>
    <a:srgbClr val="D2761A"/>
    <a:srgbClr val="F6C700"/>
    <a:srgbClr val="FB8C83"/>
    <a:srgbClr val="663300"/>
    <a:srgbClr val="368463"/>
    <a:srgbClr val="FF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97053" autoAdjust="0"/>
  </p:normalViewPr>
  <p:slideViewPr>
    <p:cSldViewPr showGuides="1">
      <p:cViewPr varScale="1">
        <p:scale>
          <a:sx n="112" d="100"/>
          <a:sy n="112" d="100"/>
        </p:scale>
        <p:origin x="1254" y="60"/>
      </p:cViewPr>
      <p:guideLst>
        <p:guide orient="horz" pos="21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2" Type="http://schemas.openxmlformats.org/officeDocument/2006/relationships/tags" Target="tags/tag86.xml"/><Relationship Id="rId71" Type="http://schemas.openxmlformats.org/officeDocument/2006/relationships/commentAuthors" Target="commentAuthors.xml"/><Relationship Id="rId70" Type="http://schemas.openxmlformats.org/officeDocument/2006/relationships/tableStyles" Target="tableStyles.xml"/><Relationship Id="rId7" Type="http://schemas.openxmlformats.org/officeDocument/2006/relationships/slide" Target="slides/slide4.xml"/><Relationship Id="rId69" Type="http://schemas.openxmlformats.org/officeDocument/2006/relationships/viewProps" Target="viewProps.xml"/><Relationship Id="rId68" Type="http://schemas.openxmlformats.org/officeDocument/2006/relationships/presProps" Target="presProps.xml"/><Relationship Id="rId67" Type="http://schemas.openxmlformats.org/officeDocument/2006/relationships/handoutMaster" Target="handoutMasters/handoutMaster1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0C334-7E59-48D5-9350-10FF1F8F7C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28AC2-3480-40C7-B5A4-1C9055128FE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698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612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698" y="6456612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A6A6B4DE-A539-43D6-BC56-28B5AC0B7A06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BEA441D-139C-43BB-A47D-27955DA7CD48}" type="slidenum">
              <a:rPr lang="en-US" altLang="zh-CN"/>
            </a:fld>
            <a:endParaRPr lang="en-US" altLang="zh-CN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764" y="3228896"/>
            <a:ext cx="7280699" cy="3058954"/>
          </a:xfrm>
        </p:spPr>
        <p:txBody>
          <a:bodyPr/>
          <a:lstStyle/>
          <a:p>
            <a:r>
              <a:rPr lang="zh-CN" altLang="en-US"/>
              <a:t>欢迎辞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BEA441D-139C-43BB-A47D-27955DA7CD48}" type="slidenum">
              <a:rPr lang="en-US" altLang="zh-CN"/>
            </a:fld>
            <a:endParaRPr lang="en-US" altLang="zh-CN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764" y="3228896"/>
            <a:ext cx="7280699" cy="3058954"/>
          </a:xfrm>
        </p:spPr>
        <p:txBody>
          <a:bodyPr/>
          <a:lstStyle/>
          <a:p>
            <a:r>
              <a:rPr lang="zh-CN" altLang="en-US"/>
              <a:t>欢迎辞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BEA441D-139C-43BB-A47D-27955DA7CD48}" type="slidenum">
              <a:rPr lang="en-US" altLang="zh-CN"/>
            </a:fld>
            <a:endParaRPr lang="en-US" altLang="zh-CN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764" y="3228896"/>
            <a:ext cx="7280699" cy="3058954"/>
          </a:xfrm>
        </p:spPr>
        <p:txBody>
          <a:bodyPr/>
          <a:lstStyle/>
          <a:p>
            <a:r>
              <a:rPr lang="zh-CN" altLang="en-US"/>
              <a:t>欢迎辞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v</a:t>
            </a:r>
            <a:r>
              <a:rPr lang="zh-CN" altLang="en-US"/>
              <a:t>不满足</a:t>
            </a:r>
            <a:r>
              <a:rPr lang="en-US" altLang="zh-CN"/>
              <a:t>A</a:t>
            </a:r>
            <a:endParaRPr lang="en-US" altLang="zh-CN"/>
          </a:p>
          <a:p>
            <a:endParaRPr lang="zh-CN" altLang="en-US"/>
          </a:p>
          <a:p>
            <a:r>
              <a:rPr lang="zh-CN" altLang="en-US"/>
              <a:t>要同一个赋值满足所有公式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BEA441D-139C-43BB-A47D-27955DA7CD48}" type="slidenum">
              <a:rPr lang="en-US" altLang="zh-CN"/>
            </a:fld>
            <a:endParaRPr lang="en-US" altLang="zh-CN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764" y="3228896"/>
            <a:ext cx="7280699" cy="3058954"/>
          </a:xfrm>
        </p:spPr>
        <p:txBody>
          <a:bodyPr/>
          <a:lstStyle/>
          <a:p>
            <a:r>
              <a:rPr lang="zh-CN" altLang="en-US"/>
              <a:t>欢迎辞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5000"/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2600"/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zh-CN" altLang="en-US" noProof="0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DD114A9-8194-4615-A16D-18113C74EC62}" type="datetime1">
              <a:rPr lang="zh-CN" altLang="en-US"/>
            </a:fld>
            <a:endParaRPr lang="en-US" altLang="zh-CN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2B6DC34-D9EA-4B54-AC79-CDB5E12EBF2B}" type="slidenum">
              <a:rPr lang="en-US" altLang="zh-CN"/>
            </a:fld>
            <a:endParaRPr lang="en-US" altLang="zh-CN"/>
          </a:p>
        </p:txBody>
      </p:sp>
      <p:grpSp>
        <p:nvGrpSpPr>
          <p:cNvPr id="130056" name="Group 8"/>
          <p:cNvGrpSpPr/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130057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58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59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0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1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2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3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4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5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6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7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8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9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0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1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2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3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4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5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6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7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8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9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0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1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2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3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4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5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6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7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0088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30090" name="Picture 42" descr="NJU-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10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E53EF0-F8CD-4709-AD7C-33C5E03F2478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28D4C-7E40-436E-A6D2-B7BA9E31F67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59737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59737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90016-3078-4669-9365-34F41EDDF279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90950-5B1E-40FD-99A1-38F551746FC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1C3529-F40D-4CD1-8AF2-05A534851B02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213D0-4A4E-4963-9BAA-5F8E110DB99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E2D4A9-E04C-482E-B624-F26A84521E0D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D66CA-CCA6-44F7-96E2-50DB8DF1ACF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286D70-6D5D-4D58-883A-24285CFBD1D4}" type="datetime1">
              <a:rPr lang="zh-CN" altLang="en-US"/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C2FDF-A278-4115-AEDB-D1336454973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A1593C-CC38-477B-B1F8-D329D56FF316}" type="datetime1">
              <a:rPr lang="zh-CN" altLang="en-US"/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CE814-F4AB-4903-8603-E2B144E2700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E4DB73-6BAD-4768-9B01-4ED08F4AEEEE}" type="datetime1">
              <a:rPr lang="zh-CN" altLang="en-US"/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62C57-2193-4A51-917B-0446124D0B0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6B9652-4F23-4801-9EA5-00653018274F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88F82-B92D-4396-8DDB-4FDD58602FE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978D15-86A1-4C37-AB28-1D5B3BCB09C4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6F6C8-0C9E-4B18-BB48-C7D302FB2C6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fld id="{A02EC1B3-1343-46EA-8A02-E90DE70DD832}" type="datetime1">
              <a:rPr lang="zh-CN" altLang="en-US"/>
            </a:fld>
            <a:endParaRPr lang="en-US" altLang="zh-CN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endParaRPr lang="zh-CN" altLang="zh-CN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fld id="{DB797AA1-9143-4D5A-B607-C9300FFBBA5B}" type="slidenum">
              <a:rPr lang="en-US" altLang="zh-CN"/>
            </a:fld>
            <a:endParaRPr lang="en-US" altLang="zh-CN"/>
          </a:p>
        </p:txBody>
      </p:sp>
      <p:pic>
        <p:nvPicPr>
          <p:cNvPr id="129065" name="Picture 41" descr="nju_bad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28600"/>
            <a:ext cx="785813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40000"/>
        </a:spcBef>
        <a:spcAft>
          <a:spcPct val="2000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98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400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430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Ø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30" indent="-31623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Ø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image" Target="../media/image30.png"/><Relationship Id="rId1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2.png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image" Target="../media/image34.png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image" Target="../media/image30.png"/><Relationship Id="rId1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4.png"/><Relationship Id="rId2" Type="http://schemas.openxmlformats.org/officeDocument/2006/relationships/tags" Target="../tags/tag43.xml"/><Relationship Id="rId1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1" Type="http://schemas.openxmlformats.org/officeDocument/2006/relationships/tags" Target="../tags/tag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1" Type="http://schemas.openxmlformats.org/officeDocument/2006/relationships/tags" Target="../tags/tag45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tags" Target="../tags/tag46.xml"/></Relationships>
</file>

<file path=ppt/slides/_rels/slide4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8.xml"/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tags" Target="../tags/tag47.xml"/></Relationships>
</file>

<file path=ppt/slides/_rels/slide4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tags" Target="../tags/tag49.xml"/></Relationships>
</file>

<file path=ppt/slides/_rels/slide4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tags" Target="../tags/tag52.xml"/></Relationships>
</file>

<file path=ppt/slides/_rels/slide4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tags" Target="../tags/tag55.xml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slides/_rels/slide5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tags" Target="../tags/tag65.xml"/><Relationship Id="rId4" Type="http://schemas.openxmlformats.org/officeDocument/2006/relationships/image" Target="../media/image64.png"/><Relationship Id="rId3" Type="http://schemas.openxmlformats.org/officeDocument/2006/relationships/tags" Target="../tags/tag64.xml"/><Relationship Id="rId2" Type="http://schemas.openxmlformats.org/officeDocument/2006/relationships/image" Target="../media/image63.png"/><Relationship Id="rId1" Type="http://schemas.openxmlformats.org/officeDocument/2006/relationships/tags" Target="../tags/tag6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8.png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3" Type="http://schemas.openxmlformats.org/officeDocument/2006/relationships/tags" Target="../tags/tag67.xml"/><Relationship Id="rId2" Type="http://schemas.openxmlformats.org/officeDocument/2006/relationships/image" Target="../media/image64.png"/><Relationship Id="rId1" Type="http://schemas.openxmlformats.org/officeDocument/2006/relationships/tags" Target="../tags/tag6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8.png"/><Relationship Id="rId6" Type="http://schemas.openxmlformats.org/officeDocument/2006/relationships/image" Target="../media/image67.png"/><Relationship Id="rId5" Type="http://schemas.openxmlformats.org/officeDocument/2006/relationships/image" Target="../media/image69.png"/><Relationship Id="rId4" Type="http://schemas.openxmlformats.org/officeDocument/2006/relationships/image" Target="../media/image65.png"/><Relationship Id="rId3" Type="http://schemas.openxmlformats.org/officeDocument/2006/relationships/tags" Target="../tags/tag69.xml"/><Relationship Id="rId2" Type="http://schemas.openxmlformats.org/officeDocument/2006/relationships/image" Target="../media/image64.png"/><Relationship Id="rId1" Type="http://schemas.openxmlformats.org/officeDocument/2006/relationships/tags" Target="../tags/tag6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1" Type="http://schemas.openxmlformats.org/officeDocument/2006/relationships/tags" Target="../tags/tag70.xml"/></Relationships>
</file>

<file path=ppt/slides/_rels/slide5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.xml"/><Relationship Id="rId3" Type="http://schemas.openxmlformats.org/officeDocument/2006/relationships/image" Target="../media/image71.wmf"/><Relationship Id="rId2" Type="http://schemas.openxmlformats.org/officeDocument/2006/relationships/oleObject" Target="../embeddings/oleObject1.bin"/><Relationship Id="rId1" Type="http://schemas.openxmlformats.org/officeDocument/2006/relationships/tags" Target="../tags/tag71.xml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2.png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59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image" Target="../media/image74.png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image" Target="../media/image73.png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75.png"/><Relationship Id="rId10" Type="http://schemas.openxmlformats.org/officeDocument/2006/relationships/tags" Target="../tags/tag82.xml"/><Relationship Id="rId1" Type="http://schemas.openxmlformats.org/officeDocument/2006/relationships/tags" Target="../tags/tag7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1" Type="http://schemas.openxmlformats.org/officeDocument/2006/relationships/tags" Target="../tags/tag8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1" Type="http://schemas.openxmlformats.org/officeDocument/2006/relationships/tags" Target="../tags/tag8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1" Type="http://schemas.openxmlformats.org/officeDocument/2006/relationships/tags" Target="../tags/tag8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image" Target="../media/image9.png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8.png"/><Relationship Id="rId39" Type="http://schemas.openxmlformats.org/officeDocument/2006/relationships/slideLayout" Target="../slideLayouts/slideLayout2.xml"/><Relationship Id="rId38" Type="http://schemas.openxmlformats.org/officeDocument/2006/relationships/image" Target="../media/image15.png"/><Relationship Id="rId37" Type="http://schemas.openxmlformats.org/officeDocument/2006/relationships/tags" Target="../tags/tag29.xml"/><Relationship Id="rId36" Type="http://schemas.openxmlformats.org/officeDocument/2006/relationships/tags" Target="../tags/tag28.xml"/><Relationship Id="rId35" Type="http://schemas.openxmlformats.org/officeDocument/2006/relationships/image" Target="../media/image14.png"/><Relationship Id="rId34" Type="http://schemas.openxmlformats.org/officeDocument/2006/relationships/tags" Target="../tags/tag27.xml"/><Relationship Id="rId33" Type="http://schemas.openxmlformats.org/officeDocument/2006/relationships/tags" Target="../tags/tag26.xml"/><Relationship Id="rId32" Type="http://schemas.openxmlformats.org/officeDocument/2006/relationships/image" Target="../media/image13.png"/><Relationship Id="rId31" Type="http://schemas.openxmlformats.org/officeDocument/2006/relationships/image" Target="../media/image12.png"/><Relationship Id="rId30" Type="http://schemas.openxmlformats.org/officeDocument/2006/relationships/image" Target="../media/image11.png"/><Relationship Id="rId3" Type="http://schemas.openxmlformats.org/officeDocument/2006/relationships/tags" Target="../tags/tag2.xml"/><Relationship Id="rId29" Type="http://schemas.openxmlformats.org/officeDocument/2006/relationships/tags" Target="../tags/tag25.xml"/><Relationship Id="rId28" Type="http://schemas.openxmlformats.org/officeDocument/2006/relationships/tags" Target="../tags/tag24.xml"/><Relationship Id="rId27" Type="http://schemas.openxmlformats.org/officeDocument/2006/relationships/tags" Target="../tags/tag23.xml"/><Relationship Id="rId26" Type="http://schemas.openxmlformats.org/officeDocument/2006/relationships/tags" Target="../tags/tag22.xml"/><Relationship Id="rId25" Type="http://schemas.openxmlformats.org/officeDocument/2006/relationships/tags" Target="../tags/tag21.xml"/><Relationship Id="rId24" Type="http://schemas.openxmlformats.org/officeDocument/2006/relationships/tags" Target="../tags/tag20.xml"/><Relationship Id="rId23" Type="http://schemas.openxmlformats.org/officeDocument/2006/relationships/tags" Target="../tags/tag19.xml"/><Relationship Id="rId22" Type="http://schemas.openxmlformats.org/officeDocument/2006/relationships/tags" Target="../tags/tag18.xml"/><Relationship Id="rId21" Type="http://schemas.openxmlformats.org/officeDocument/2006/relationships/tags" Target="../tags/tag17.xml"/><Relationship Id="rId20" Type="http://schemas.openxmlformats.org/officeDocument/2006/relationships/tags" Target="../tags/tag16.xml"/><Relationship Id="rId2" Type="http://schemas.openxmlformats.org/officeDocument/2006/relationships/tags" Target="../tags/tag1.xml"/><Relationship Id="rId19" Type="http://schemas.openxmlformats.org/officeDocument/2006/relationships/tags" Target="../tags/tag15.xml"/><Relationship Id="rId18" Type="http://schemas.openxmlformats.org/officeDocument/2006/relationships/tags" Target="../tags/tag14.xml"/><Relationship Id="rId17" Type="http://schemas.openxmlformats.org/officeDocument/2006/relationships/tags" Target="../tags/tag13.xml"/><Relationship Id="rId16" Type="http://schemas.openxmlformats.org/officeDocument/2006/relationships/tags" Target="../tags/tag12.xml"/><Relationship Id="rId15" Type="http://schemas.openxmlformats.org/officeDocument/2006/relationships/tags" Target="../tags/tag11.xml"/><Relationship Id="rId14" Type="http://schemas.openxmlformats.org/officeDocument/2006/relationships/tags" Target="../tags/tag10.xml"/><Relationship Id="rId13" Type="http://schemas.openxmlformats.org/officeDocument/2006/relationships/tags" Target="../tags/tag9.xml"/><Relationship Id="rId12" Type="http://schemas.openxmlformats.org/officeDocument/2006/relationships/tags" Target="../tags/tag8.xml"/><Relationship Id="rId11" Type="http://schemas.openxmlformats.org/officeDocument/2006/relationships/tags" Target="../tags/tag7.xml"/><Relationship Id="rId10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C121441E-D649-40A1-8EB9-D2DA45108A4A}" type="datetime1">
              <a:rPr lang="zh-CN" altLang="en-US"/>
            </a:fld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431D1EE-F8D4-4C8E-943E-51C6A46108D1}" type="slidenum">
              <a:rPr lang="en-US" altLang="zh-CN"/>
            </a:fld>
            <a:endParaRPr lang="en-US" altLang="zh-CN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828800"/>
            <a:ext cx="6792913" cy="1066800"/>
          </a:xfrm>
        </p:spPr>
        <p:txBody>
          <a:bodyPr/>
          <a:lstStyle/>
          <a:p>
            <a:pPr algn="ctr"/>
            <a:r>
              <a:rPr lang="zh-CN" altLang="en-US" sz="4600" dirty="0">
                <a:latin typeface="Comic Sans MS" panose="030F0702030302020204" pitchFamily="66" charset="0"/>
              </a:rPr>
              <a:t>命题逻辑</a:t>
            </a:r>
            <a:endParaRPr lang="zh-CN" altLang="en-US" sz="4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命题的语义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 dirty="0">
                    <a:sym typeface="+mn-ea"/>
                  </a:rPr>
                  <a:t>什么是命题逻辑的语义？</a:t>
                </a:r>
                <a:endParaRPr lang="zh-CN" altLang="en-US" dirty="0">
                  <a:sym typeface="+mn-ea"/>
                </a:endParaRPr>
              </a:p>
              <a:p>
                <a:endParaRPr lang="zh-CN" altLang="en-US"/>
              </a:p>
              <a:p>
                <a:r>
                  <a:rPr lang="zh-CN" altLang="en-US" dirty="0">
                    <a:sym typeface="+mn-ea"/>
                  </a:rPr>
                  <a:t>对于任意的</a:t>
                </a:r>
                <a:r>
                  <a:rPr lang="zh-CN" altLang="en-US" b="1" dirty="0">
                    <a:solidFill>
                      <a:schemeClr val="accent5"/>
                    </a:solidFill>
                    <a:sym typeface="+mn-ea"/>
                  </a:rPr>
                  <a:t>赋值</a:t>
                </a:r>
                <a:r>
                  <a:rPr lang="en-US" altLang="zh-CN" b="1" dirty="0">
                    <a:solidFill>
                      <a:srgbClr val="FF0000"/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: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𝑃𝑆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→{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𝑇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𝐹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}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，定义一个</a:t>
                </a:r>
                <a:r>
                  <a:rPr lang="zh-CN" altLang="en-US" b="1" dirty="0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解释</a:t>
                </a:r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                              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zh-CN" altLang="en-US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: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𝑃𝑅𝑂𝑃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→{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𝑇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𝐹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}</m:t>
                    </m:r>
                  </m:oMath>
                </a14:m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联结词定义的布尔函数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1.3.</a:t>
                </a:r>
                <a:r>
                  <a:rPr lang="en-US" altLang="zh-CN"/>
                  <a:t>  </a:t>
                </a:r>
                <a:r>
                  <a:rPr lang="zh-CN" altLang="en-US"/>
                  <a:t>令真值集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𝑩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联结词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被解释为一元函数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¬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:</m:t>
                    </m:r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𝑩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𝑩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联结词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*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被解释为二元函数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∗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: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𝑩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𝑩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其中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∈{∧,∨,→}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¬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∧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∨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→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定义如下：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53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/>
              <p:nvPr>
                <p:custDataLst>
                  <p:tags r:id="rId2"/>
                </p:custDataLst>
              </p:nvPr>
            </p:nvGraphicFramePr>
            <p:xfrm>
              <a:off x="1841500" y="4114800"/>
              <a:ext cx="6003290" cy="1905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1685"/>
                    <a:gridCol w="781685"/>
                    <a:gridCol w="1109980"/>
                    <a:gridCol w="1109980"/>
                    <a:gridCol w="1109980"/>
                    <a:gridCol w="110998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i="1"/>
                            <a:t>p</a:t>
                          </a:r>
                          <a:endParaRPr lang="en-US" altLang="zh-CN" i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i="1"/>
                            <a:t>q</a:t>
                          </a:r>
                          <a:endParaRPr lang="en-US" altLang="zh-CN" i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¬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𝒑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∧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𝒑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𝒒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∨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𝒑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𝒒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→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𝒑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𝒒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/>
              <p:nvPr>
                <p:custDataLst>
                  <p:tags r:id="rId3"/>
                </p:custDataLst>
              </p:nvPr>
            </p:nvGraphicFramePr>
            <p:xfrm>
              <a:off x="1841500" y="4114800"/>
              <a:ext cx="6003290" cy="1905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1685"/>
                    <a:gridCol w="781685"/>
                    <a:gridCol w="1109980"/>
                    <a:gridCol w="1109980"/>
                    <a:gridCol w="1109980"/>
                    <a:gridCol w="110998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i="1"/>
                            <a:t>p</a:t>
                          </a:r>
                          <a:endParaRPr lang="en-US" altLang="zh-CN" i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i="1"/>
                            <a:t>q</a:t>
                          </a:r>
                          <a:endParaRPr lang="en-US" altLang="zh-CN" i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命题的语义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1.4</a:t>
                </a:r>
                <a:r>
                  <a:rPr lang="zh-CN" altLang="en-US" b="1"/>
                  <a:t>（命题的语义）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:endParaRPr lang="en-US" altLang="zh-CN"/>
              </a:p>
              <a:p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为一个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赋值</a:t>
                </a:r>
                <a:r>
                  <a:rPr lang="zh-CN" altLang="en-US"/>
                  <a:t>指它是函数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: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𝑃𝑆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→</m:t>
                    </m:r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𝑩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从而对任何命题符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𝑃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𝑃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T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或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F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命题的语义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1.4</a:t>
                </a:r>
                <a:r>
                  <a:rPr lang="zh-CN" altLang="en-US" b="1"/>
                  <a:t>（命题的语义）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:endParaRPr lang="en-US" altLang="zh-CN"/>
              </a:p>
              <a:p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为一个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赋值</a:t>
                </a:r>
                <a:r>
                  <a:rPr lang="zh-CN" altLang="en-US"/>
                  <a:t>指它是函数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: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𝑃𝑆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→</m:t>
                    </m:r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𝑩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从而对任何命题符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𝑃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𝑃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T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或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F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对于任何赋值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，定义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zh-CN" altLang="en-US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: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𝑃𝑅𝑂𝑃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→</m:t>
                    </m:r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𝑩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如下：</a:t>
                </a:r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zh-CN" altLang="en-US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𝑃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)=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𝑃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), 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𝑛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∈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𝑁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zh-CN" altLang="en-US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(¬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)=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𝐻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¬</m:t>
                        </m:r>
                      </m:sub>
                    </m:sSub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acc>
                      <m:accPr>
                        <m:ctrlPr>
                          <a:rPr lang="zh-CN" altLang="en-US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zh-CN" altLang="en-US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∗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)=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𝐻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∗</m:t>
                        </m:r>
                      </m:sub>
                    </m:sSub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acc>
                      <m:accPr>
                        <m:ctrlPr>
                          <a:rPr lang="zh-CN" altLang="en-US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),</m:t>
                    </m:r>
                    <m:acc>
                      <m:accPr>
                        <m:ctrlPr>
                          <a:rPr lang="zh-CN" altLang="en-US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))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，其中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∗∈{∧,∨,→}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对于命题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，它在赋值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下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解释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zh-CN" altLang="en-US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T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或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F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174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命题的语义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，设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是一个赋值，使得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</m:oMath>
                  </m:oMathPara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命题的语义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，设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是一个赋值，使得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</m:oMath>
                  </m:oMathPara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那么，我们有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trlPr>
                            <a:rPr lang="zh-CN" altLang="en-US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∧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trlPr>
                            <a:rPr lang="zh-CN" altLang="en-US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∨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∨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trlPr>
                            <a:rPr lang="zh-CN" altLang="en-US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∧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∨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</m:oMath>
                  </m:oMathPara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命题的语义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>
                    <a:sym typeface="+mn-ea"/>
                  </a:rPr>
                  <a:t>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，设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是一个赋值，使得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</m:oMath>
                  </m:oMathPara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命题的语义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>
                    <a:sym typeface="+mn-ea"/>
                  </a:rPr>
                  <a:t>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，设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是一个赋值，使得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</m:oMath>
                  </m:oMathPara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/>
                  <a:t>我们有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trlPr>
                            <a:rPr lang="zh-CN" altLang="en-US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∧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trlPr>
                            <a:rPr lang="zh-CN" altLang="en-US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∨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∨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trlPr>
                            <a:rPr lang="zh-CN" altLang="en-US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∧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∨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</m:oMath>
                  </m:oMathPara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可满足性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 b="1">
                    <a:sym typeface="+mn-ea"/>
                  </a:rPr>
                  <a:t>定义</a:t>
                </a:r>
                <a:r>
                  <a:rPr lang="en-US" altLang="zh-CN" b="1">
                    <a:sym typeface="+mn-ea"/>
                  </a:rPr>
                  <a:t>1.5.</a:t>
                </a: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sym typeface="+mn-ea"/>
                  </a:rPr>
                  <a:t>为赋值，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𝑃𝑅𝑂𝑃</m:t>
                    </m:r>
                  </m:oMath>
                </a14:m>
                <a:r>
                  <a:rPr lang="zh-CN" altLang="en-US">
                    <a:sym typeface="+mn-ea"/>
                  </a:rPr>
                  <a:t>。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1.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solidFill>
                      <a:schemeClr val="accent5"/>
                    </a:solidFill>
                    <a:sym typeface="+mn-ea"/>
                  </a:rPr>
                  <a:t> 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满足</a:t>
                </a:r>
                <a:r>
                  <a:rPr lang="en-US" altLang="zh-CN">
                    <a:solidFill>
                      <a:schemeClr val="accent5"/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sym typeface="+mn-ea"/>
                  </a:rPr>
                  <a:t>，记为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，指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可满足的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，指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使得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2.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满足</a:t>
                </a:r>
                <a:r>
                  <a:rPr lang="en-US" altLang="zh-CN" b="1">
                    <a:solidFill>
                      <a:schemeClr val="accent5"/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，记为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，指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对于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可满足的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指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使得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注：若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⊭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的可满足性蕴含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中所有公式的可满足性。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但反之不一定成立。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5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永真式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1.6.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/>
                  <a:t>为命题，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/>
                  <a:t>为赋值。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en-US" altLang="zh-CN"/>
                  <a:t>  1</a:t>
                </a:r>
                <a:r>
                  <a:rPr lang="en-US" altLang="zh-CN">
                    <a:sym typeface="+mn-ea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为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永真式</a:t>
                </a:r>
                <a:r>
                  <a:rPr lang="zh-CN" altLang="en-US">
                    <a:sym typeface="+mn-ea"/>
                  </a:rPr>
                  <a:t>（也称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重言式</a:t>
                </a:r>
                <a:r>
                  <a:rPr lang="zh-CN" altLang="en-US">
                    <a:sym typeface="+mn-ea"/>
                  </a:rPr>
                  <a:t>），记为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指对于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都有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2.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矛盾式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，指对于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都有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endParaRPr lang="en-US" altLang="zh-CN">
                  <a:sym typeface="+mn-ea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¬¬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.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C121441E-D649-40A1-8EB9-D2DA45108A4A}" type="datetime1">
              <a:rPr lang="zh-CN" altLang="en-US"/>
            </a:fld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431D1EE-F8D4-4C8E-943E-51C6A46108D1}" type="slidenum">
              <a:rPr lang="en-US" altLang="zh-CN"/>
            </a:fld>
            <a:endParaRPr lang="en-US" altLang="zh-CN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828800"/>
            <a:ext cx="6792913" cy="1066800"/>
          </a:xfrm>
        </p:spPr>
        <p:txBody>
          <a:bodyPr/>
          <a:lstStyle/>
          <a:p>
            <a:pPr algn="ctr"/>
            <a:r>
              <a:rPr lang="zh-CN" altLang="en-US" sz="4600" dirty="0">
                <a:latin typeface="Comic Sans MS" panose="030F0702030302020204" pitchFamily="66" charset="0"/>
              </a:rPr>
              <a:t>命题逻辑</a:t>
            </a:r>
            <a:endParaRPr lang="zh-CN" altLang="en-US" sz="4600" dirty="0">
              <a:latin typeface="Comic Sans MS" panose="030F0702030302020204" pitchFamily="66" charset="0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/>
        </p:nvSpPr>
        <p:spPr>
          <a:xfrm>
            <a:off x="660400" y="2895600"/>
            <a:ext cx="6792913" cy="1066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5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Comic Sans MS" panose="030F0702030302020204" pitchFamily="66" charset="0"/>
              </a:rPr>
              <a:t>语法</a:t>
            </a:r>
            <a:endParaRPr lang="zh-CN" altLang="en-US" sz="3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语义结论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1.7.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为赋值，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语义结论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（也称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逻辑推论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），记为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指对所有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zh-CN" altLang="en-US">
                    <a:sym typeface="+mn-ea"/>
                  </a:rPr>
                  <a:t>注：此处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也是元语言中的符号，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也可以读作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逻辑地蕴含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”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不是形式语言中的公式，是元语言中的命题。</a:t>
                </a:r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逻辑等价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1.8.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 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为命题，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与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逻辑等价</a:t>
                </a:r>
                <a:r>
                  <a:rPr lang="zh-CN" altLang="en-US">
                    <a:solidFill>
                      <a:schemeClr val="tx1"/>
                    </a:solidFill>
                  </a:rPr>
                  <a:t>（也称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逻辑等值</a:t>
                </a:r>
                <a:r>
                  <a:rPr lang="zh-CN" altLang="en-US">
                    <a:solidFill>
                      <a:schemeClr val="tx1"/>
                    </a:solidFill>
                  </a:rPr>
                  <a:t>）</a:t>
                </a:r>
                <a:r>
                  <a:rPr lang="zh-CN" altLang="en-US"/>
                  <a:t>，记为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，指对于任意赋值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当且仅当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注：有如下等价的定义：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，当且仅当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且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任何赋值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zh-CN" altLang="en-US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)=</m:t>
                    </m:r>
                    <m:acc>
                      <m:accPr>
                        <m:ctrlPr>
                          <a:rPr lang="zh-CN" altLang="en-US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等值替换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1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2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3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)∨(¬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（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4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)∨(¬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)≃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可以说，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→,↔,</m:t>
                    </m:r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⨁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可以由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¬,∧,∨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定义。</a:t>
                </a:r>
                <a:endParaRPr lang="en-US" altLang="zh-CN"/>
              </a:p>
              <a:p>
                <a:pPr marL="0" indent="0">
                  <a:buNone/>
                </a:pPr>
                <a:endParaRPr lang="en-US" altLang="zh-CN"/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867400" y="1676400"/>
                <a:ext cx="291592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r>
                  <a:rPr lang="en-US" altLang="zh-CN"/>
                  <a:t>(1)~(4)</a:t>
                </a:r>
                <a:r>
                  <a:rPr lang="zh-CN" altLang="en-US"/>
                  <a:t>：消去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⨁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676400"/>
                <a:ext cx="2915920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327" t="-2389" r="-327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等值替换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1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2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3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)∨(¬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（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4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)∨(¬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)≃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5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6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∧...∧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)≃¬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∨...∨¬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7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∨...∨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)≃¬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∧...∧¬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endParaRPr lang="en-US" altLang="zh-CN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867400" y="1676400"/>
                <a:ext cx="291592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r>
                  <a:rPr lang="en-US" altLang="zh-CN"/>
                  <a:t>(1)~(4)</a:t>
                </a:r>
                <a:r>
                  <a:rPr lang="zh-CN" altLang="en-US"/>
                  <a:t>：消去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⨁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676400"/>
                <a:ext cx="2915920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327" t="-2389" r="-327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867400" y="3505200"/>
                <a:ext cx="2915920" cy="70675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r>
                  <a:rPr lang="en-US" altLang="zh-CN"/>
                  <a:t>(5)~(7)</a:t>
                </a:r>
                <a:r>
                  <a:rPr lang="zh-CN" altLang="en-US"/>
                  <a:t>：消去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的辖域中的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5867400" y="3505200"/>
                <a:ext cx="2915920" cy="706755"/>
              </a:xfrm>
              <a:prstGeom prst="rect">
                <a:avLst/>
              </a:prstGeom>
              <a:blipFill rotWithShape="1">
                <a:blip r:embed="rId5"/>
                <a:stretch>
                  <a:fillRect l="-327" t="-1348" r="-327" b="-1348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等值替换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1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2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3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)∨(¬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（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4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)∨(¬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)≃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5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6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∧...∧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)≃¬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∨...∨¬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7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∨...∨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)≃¬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∧...∧¬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8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∨...∨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)≃(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)∨...∨(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9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∧...∧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)≃(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)∧...∧(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/>
                  <a:t>.</a:t>
                </a:r>
                <a:endParaRPr lang="en-US" altLang="zh-CN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58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867400" y="1676400"/>
                <a:ext cx="291592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r>
                  <a:rPr lang="en-US" altLang="zh-CN"/>
                  <a:t>(1)~(4)</a:t>
                </a:r>
                <a:r>
                  <a:rPr lang="zh-CN" altLang="en-US"/>
                  <a:t>：消去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⨁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676400"/>
                <a:ext cx="2915920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327" t="-2389" r="-327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172200" y="4648200"/>
                <a:ext cx="2832100" cy="70675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r>
                  <a:rPr lang="en-US" altLang="zh-CN"/>
                  <a:t>(8)</a:t>
                </a:r>
                <a:r>
                  <a:rPr lang="zh-CN" altLang="en-US"/>
                  <a:t>：消去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的辖域中的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</m:oMath>
                </a14:m>
                <a:endParaRPr lang="en-US" altLang="zh-CN"/>
              </a:p>
              <a:p>
                <a:r>
                  <a:rPr lang="en-US" altLang="zh-CN"/>
                  <a:t>(9)</a:t>
                </a:r>
                <a:r>
                  <a:rPr lang="zh-CN" altLang="en-US"/>
                  <a:t>：</a:t>
                </a:r>
                <a:r>
                  <a:rPr lang="zh-CN" altLang="en-US">
                    <a:sym typeface="+mn-ea"/>
                  </a:rPr>
                  <a:t>消去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的辖域中的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6172200" y="4648200"/>
                <a:ext cx="2832100" cy="706755"/>
              </a:xfrm>
              <a:prstGeom prst="rect">
                <a:avLst/>
              </a:prstGeom>
              <a:blipFill rotWithShape="1">
                <a:blip r:embed="rId5"/>
                <a:stretch>
                  <a:fillRect l="-336" t="-1348" r="-336" b="-1348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5867400" y="3505200"/>
                <a:ext cx="2915920" cy="70675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r>
                  <a:rPr lang="en-US" altLang="zh-CN"/>
                  <a:t>(5)~(7)</a:t>
                </a:r>
                <a:r>
                  <a:rPr lang="zh-CN" altLang="en-US"/>
                  <a:t>：消去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的辖域中的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5867400" y="3505200"/>
                <a:ext cx="2915920" cy="706755"/>
              </a:xfrm>
              <a:prstGeom prst="rect">
                <a:avLst/>
              </a:prstGeom>
              <a:blipFill rotWithShape="1">
                <a:blip r:embed="rId8"/>
                <a:stretch>
                  <a:fillRect l="-327" t="-1348" r="-327" b="-1348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等值替换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>
                    <a:sym typeface="+mn-ea"/>
                  </a:rPr>
                  <a:t>（</a:t>
                </a:r>
                <a:r>
                  <a:rPr lang="en-US" altLang="zh-CN">
                    <a:sym typeface="+mn-ea"/>
                  </a:rPr>
                  <a:t>10</a:t>
                </a:r>
                <a:r>
                  <a:rPr lang="zh-CN" altLang="en-US">
                    <a:sym typeface="+mn-ea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endParaRPr lang="zh-CN" altLang="en-US">
                  <a:sym typeface="+mn-ea"/>
                </a:endParaRPr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11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12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∨(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13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∧(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14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∨(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∧¬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15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∧(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∨¬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4191000" y="1524000"/>
            <a:ext cx="2468880" cy="3987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r>
              <a:rPr lang="en-US" altLang="zh-CN"/>
              <a:t>(10)(11)</a:t>
            </a:r>
            <a:r>
              <a:rPr lang="zh-CN" altLang="en-US"/>
              <a:t>：重复项</a:t>
            </a:r>
            <a:endParaRPr lang="zh-CN" altLang="en-US">
              <a:latin typeface="Cambria Math" panose="02040503050406030204" charset="0"/>
              <a:cs typeface="Cambria Math" panose="020405030504060302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4495800" y="2618740"/>
            <a:ext cx="3354070" cy="706755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r>
              <a:rPr lang="en-US" altLang="zh-CN"/>
              <a:t>(12)(13)</a:t>
            </a:r>
            <a:r>
              <a:rPr lang="zh-CN" altLang="en-US"/>
              <a:t>：一个子句的所有文字出现在另一个子句中</a:t>
            </a:r>
            <a:endParaRPr lang="zh-CN" altLang="en-US">
              <a:latin typeface="Cambria Math" panose="02040503050406030204" charset="0"/>
              <a:cs typeface="Cambria Math" panose="020405030504060302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971800" y="4876800"/>
            <a:ext cx="3954145" cy="3987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r>
              <a:rPr lang="en-US" altLang="zh-CN"/>
              <a:t>(14)(15)</a:t>
            </a:r>
            <a:r>
              <a:rPr lang="zh-CN" altLang="en-US"/>
              <a:t>：删去含互补文字的子句</a:t>
            </a:r>
            <a:endParaRPr lang="zh-CN" altLang="en-US">
              <a:latin typeface="Cambria Math" panose="02040503050406030204" charset="0"/>
              <a:cs typeface="Cambria Math" panose="0204050305040603020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析取范式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合取范式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179705" indent="-45720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b="1"/>
              <a:t>定义</a:t>
            </a:r>
            <a:r>
              <a:rPr lang="en-US" altLang="zh-CN" b="1"/>
              <a:t>1.9</a:t>
            </a:r>
            <a:r>
              <a:rPr lang="zh-CN" altLang="en-US" b="1"/>
              <a:t>（文字，子句）</a:t>
            </a:r>
            <a:r>
              <a:rPr lang="en-US" altLang="zh-CN" b="1"/>
              <a:t>.</a:t>
            </a:r>
            <a:endParaRPr lang="en-US" altLang="zh-CN"/>
          </a:p>
          <a:p>
            <a:pPr marL="179705" indent="-45720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）命题符和命题符的否定式称为</a:t>
            </a:r>
            <a:r>
              <a:rPr lang="zh-CN" altLang="en-US" b="1">
                <a:solidFill>
                  <a:schemeClr val="accent5"/>
                </a:solidFill>
              </a:rPr>
              <a:t>文字</a:t>
            </a:r>
            <a:r>
              <a:rPr lang="zh-CN" altLang="en-US"/>
              <a:t>（</a:t>
            </a:r>
            <a:r>
              <a:rPr lang="en-US" altLang="zh-CN"/>
              <a:t>Literal</a:t>
            </a:r>
            <a:r>
              <a:rPr lang="zh-CN" altLang="en-US"/>
              <a:t>）；</a:t>
            </a:r>
            <a:endParaRPr lang="zh-CN" altLang="en-US"/>
          </a:p>
          <a:p>
            <a:pPr marL="179705" indent="-45720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）以文字为析（合）取项的析（合）取式称为</a:t>
            </a:r>
            <a:r>
              <a:rPr lang="zh-CN" altLang="en-US" b="1">
                <a:solidFill>
                  <a:schemeClr val="accent5"/>
                </a:solidFill>
              </a:rPr>
              <a:t>析（合）取子式</a:t>
            </a:r>
            <a:r>
              <a:rPr lang="zh-CN" altLang="en-US"/>
              <a:t>，简称</a:t>
            </a:r>
            <a:r>
              <a:rPr lang="zh-CN" altLang="en-US" b="1">
                <a:solidFill>
                  <a:schemeClr val="accent5"/>
                </a:solidFill>
              </a:rPr>
              <a:t>子式</a:t>
            </a:r>
            <a:r>
              <a:rPr lang="zh-CN" altLang="en-US"/>
              <a:t>，也称</a:t>
            </a:r>
            <a:r>
              <a:rPr lang="zh-CN" altLang="en-US" b="1">
                <a:solidFill>
                  <a:schemeClr val="accent5"/>
                </a:solidFill>
              </a:rPr>
              <a:t>子句</a:t>
            </a:r>
            <a:r>
              <a:rPr lang="zh-CN" altLang="en-US"/>
              <a:t>（</a:t>
            </a:r>
            <a:r>
              <a:rPr lang="en-US" altLang="zh-CN"/>
              <a:t>Clause</a:t>
            </a:r>
            <a:r>
              <a:rPr lang="zh-CN" altLang="en-US"/>
              <a:t>）。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析取范式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合取范式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定义</a:t>
                </a:r>
                <a:r>
                  <a:rPr lang="en-US" altLang="zh-CN" b="1">
                    <a:sym typeface="+mn-ea"/>
                  </a:rPr>
                  <a:t>1.10</a:t>
                </a:r>
                <a:r>
                  <a:rPr lang="zh-CN" altLang="en-US" b="1">
                    <a:sym typeface="+mn-ea"/>
                  </a:rPr>
                  <a:t>（范式</a:t>
                </a:r>
                <a:r>
                  <a:rPr lang="en-US" altLang="zh-CN" b="1">
                    <a:sym typeface="+mn-ea"/>
                  </a:rPr>
                  <a:t> Normal Form</a:t>
                </a:r>
                <a:r>
                  <a:rPr lang="zh-CN" altLang="en-US" b="1">
                    <a:sym typeface="+mn-ea"/>
                  </a:rPr>
                  <a:t>）</a:t>
                </a:r>
                <a:r>
                  <a:rPr lang="en-US" altLang="zh-CN" b="1">
                    <a:sym typeface="+mn-ea"/>
                  </a:rPr>
                  <a:t>.  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（</a:t>
                </a:r>
                <a:r>
                  <a:rPr lang="en-US" altLang="zh-CN">
                    <a:sym typeface="+mn-ea"/>
                  </a:rPr>
                  <a:t>1</a:t>
                </a:r>
                <a:r>
                  <a:rPr lang="zh-CN" altLang="en-US">
                    <a:sym typeface="+mn-ea"/>
                  </a:rPr>
                  <a:t>）命题</a:t>
                </a:r>
                <a:r>
                  <a:rPr lang="en-US" altLang="zh-CN">
                    <a:sym typeface="+mn-ea"/>
                  </a:rPr>
                  <a:t>A</a:t>
                </a:r>
                <a:r>
                  <a:rPr lang="zh-CN" altLang="en-US">
                    <a:sym typeface="+mn-ea"/>
                  </a:rPr>
                  <a:t>为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析取范式</a:t>
                </a:r>
                <a:r>
                  <a:rPr lang="zh-CN" altLang="en-US">
                    <a:sym typeface="+mn-ea"/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</m:oMath>
                </a14:m>
                <a:r>
                  <a:rPr lang="en-US" altLang="zh-CN">
                    <a:sym typeface="+mn-ea"/>
                  </a:rPr>
                  <a:t>-nf</a:t>
                </a:r>
                <a:r>
                  <a:rPr lang="zh-CN" altLang="en-US">
                    <a:sym typeface="+mn-ea"/>
                  </a:rPr>
                  <a:t>，</a:t>
                </a:r>
                <a:r>
                  <a:rPr lang="en-US" altLang="zh-CN">
                    <a:solidFill>
                      <a:schemeClr val="tx1"/>
                    </a:solidFill>
                    <a:sym typeface="+mn-ea"/>
                  </a:rPr>
                  <a:t>DNF</a:t>
                </a:r>
                <a:r>
                  <a:rPr lang="zh-CN" altLang="en-US">
                    <a:solidFill>
                      <a:schemeClr val="tx1"/>
                    </a:solidFill>
                    <a:sym typeface="+mn-ea"/>
                  </a:rPr>
                  <a:t>）</a:t>
                </a:r>
                <a:r>
                  <a:rPr lang="zh-CN" altLang="en-US">
                    <a:sym typeface="+mn-ea"/>
                  </a:rPr>
                  <a:t>，指</a:t>
                </a:r>
                <a:r>
                  <a:rPr lang="en-US" altLang="zh-CN">
                    <a:sym typeface="+mn-ea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𝑚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个合取子式的析取式，</a:t>
                </a:r>
                <a:r>
                  <a:rPr lang="zh-CN" altLang="en-US">
                    <a:sym typeface="+mn-ea"/>
                  </a:rPr>
                  <a:t>呈形</a:t>
                </a:r>
                <a14:m>
                  <m:oMath xmlns:m="http://schemas.openxmlformats.org/officeDocument/2006/math">
                    <m:nary>
                      <m:naryPr>
                        <m:chr m:val="⋁"/>
                        <m:limLoc m:val="undOvr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nary>
                          <m:naryPr>
                            <m:chr m:val="⋀"/>
                            <m:limLoc m:val="undOvr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𝑘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=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𝑖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（</a:t>
                </a:r>
                <a:r>
                  <a:rPr lang="en-US" altLang="zh-CN">
                    <a:sym typeface="+mn-ea"/>
                  </a:rPr>
                  <a:t>2</a:t>
                </a:r>
                <a:r>
                  <a:rPr lang="zh-CN" altLang="en-US">
                    <a:sym typeface="+mn-ea"/>
                  </a:rPr>
                  <a:t>）命题</a:t>
                </a:r>
                <a:r>
                  <a:rPr lang="en-US" altLang="zh-CN">
                    <a:sym typeface="+mn-ea"/>
                  </a:rPr>
                  <a:t>A</a:t>
                </a:r>
                <a:r>
                  <a:rPr lang="zh-CN" altLang="en-US">
                    <a:sym typeface="+mn-ea"/>
                  </a:rPr>
                  <a:t>为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合取范式</a:t>
                </a:r>
                <a:r>
                  <a:rPr lang="zh-CN" altLang="en-US">
                    <a:sym typeface="+mn-ea"/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</m:oMath>
                </a14:m>
                <a:r>
                  <a:rPr lang="en-US" altLang="zh-CN">
                    <a:sym typeface="+mn-ea"/>
                  </a:rPr>
                  <a:t>-nf</a:t>
                </a:r>
                <a:r>
                  <a:rPr lang="zh-CN" altLang="en-US">
                    <a:sym typeface="+mn-ea"/>
                  </a:rPr>
                  <a:t>，</a:t>
                </a:r>
                <a:r>
                  <a:rPr lang="en-US" altLang="zh-CN">
                    <a:sym typeface="+mn-ea"/>
                  </a:rPr>
                  <a:t>CNF</a:t>
                </a:r>
                <a:r>
                  <a:rPr lang="zh-CN" altLang="en-US">
                    <a:sym typeface="+mn-ea"/>
                  </a:rPr>
                  <a:t>），指</a:t>
                </a:r>
                <a:r>
                  <a:rPr lang="en-US" altLang="zh-CN">
                    <a:sym typeface="+mn-ea"/>
                  </a:rPr>
                  <a:t>A</a:t>
                </a:r>
                <a:r>
                  <a:rPr 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𝑙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个析取子式的合取式，</a:t>
                </a:r>
                <a:r>
                  <a:rPr lang="zh-CN" altLang="en-US">
                    <a:sym typeface="+mn-ea"/>
                  </a:rPr>
                  <a:t>呈形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limLoc m:val="subSup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𝑗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𝑙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(</m:t>
                        </m:r>
                        <m:nary>
                          <m:naryPr>
                            <m:chr m:val="⋁"/>
                            <m:limLoc m:val="undOvr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𝑘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=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𝑗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𝑗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)</m:t>
                        </m:r>
                      </m:e>
                    </m:nary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以上</a:t>
                </a:r>
                <a:endParaRPr lang="zh-CN" altLang="en-US"/>
              </a:p>
              <a:p>
                <a14:m>
                  <m:oMath xmlns:m="http://schemas.openxmlformats.org/officeDocument/2006/math">
                    <m:nary>
                      <m:naryPr>
                        <m:chr m:val="⋀"/>
                        <m:limLoc m:val="undOvr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(...(((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)...∧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)...)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的简写；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14:m>
                  <m:oMath xmlns:m="http://schemas.openxmlformats.org/officeDocument/2006/math">
                    <m:nary>
                      <m:naryPr>
                        <m:chr m:val="⋁"/>
                        <m:limLoc m:val="undOvr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𝑘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(...(((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)∨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)...∨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)...)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的简写。</a:t>
                </a:r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201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析取范式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合取范式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析取范式</a:t>
                </a:r>
                <a14:m>
                  <m:oMath xmlns:m="http://schemas.openxmlformats.org/officeDocument/2006/math">
                    <m:nary>
                      <m:naryPr>
                        <m:chr m:val="⋁"/>
                        <m:limLoc m:val="undOvr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nary>
                          <m:naryPr>
                            <m:chr m:val="⋀"/>
                            <m:limLoc m:val="undOvr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𝑘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=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𝑖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zh-CN" altLang="en-US"/>
                  <a:t>为如下形式：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∧...∧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∨...∨(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∧...∧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𝑚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),</m:t>
                      </m:r>
                    </m:oMath>
                  </m:oMathPara>
                </a14:m>
                <a:endParaRPr lang="zh-CN" altLang="en-US"/>
              </a:p>
              <a:p>
                <a:pPr marL="0" indent="0">
                  <a:buNone/>
                </a:pPr>
                <a:endParaRPr lang="zh-CN" altLang="en-US"/>
              </a:p>
              <a:p>
                <a:pPr marL="0" indent="0">
                  <a:buNone/>
                </a:pPr>
                <a:endParaRPr lang="zh-CN" altLang="en-US"/>
              </a:p>
              <a:p>
                <a:pPr marL="0" indent="0"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3962400" y="2760980"/>
            <a:ext cx="8229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文字</a:t>
            </a:r>
            <a:endParaRPr lang="zh-CN" altLang="en-US"/>
          </a:p>
        </p:txBody>
      </p:sp>
      <p:cxnSp>
        <p:nvCxnSpPr>
          <p:cNvPr id="7" name="直接箭头连接符 6"/>
          <p:cNvCxnSpPr>
            <a:stCxn id="6" idx="0"/>
          </p:cNvCxnSpPr>
          <p:nvPr/>
        </p:nvCxnSpPr>
        <p:spPr>
          <a:xfrm flipH="1" flipV="1">
            <a:off x="3581400" y="2133600"/>
            <a:ext cx="792480" cy="6273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6" idx="0"/>
          </p:cNvCxnSpPr>
          <p:nvPr/>
        </p:nvCxnSpPr>
        <p:spPr>
          <a:xfrm flipV="1">
            <a:off x="4373880" y="2133600"/>
            <a:ext cx="883920" cy="6273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>
            <p:custDataLst>
              <p:tags r:id="rId2"/>
            </p:custDataLst>
          </p:nvPr>
        </p:nvCxnSpPr>
        <p:spPr>
          <a:xfrm flipV="1">
            <a:off x="4419600" y="2133600"/>
            <a:ext cx="2286000" cy="609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>
            <p:custDataLst>
              <p:tags r:id="rId3"/>
            </p:custDataLst>
          </p:nvPr>
        </p:nvCxnSpPr>
        <p:spPr>
          <a:xfrm flipH="1" flipV="1">
            <a:off x="2133600" y="2133600"/>
            <a:ext cx="2209800" cy="609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析取范式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合取范式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析取范式</a:t>
                </a:r>
                <a14:m>
                  <m:oMath xmlns:m="http://schemas.openxmlformats.org/officeDocument/2006/math">
                    <m:nary>
                      <m:naryPr>
                        <m:chr m:val="⋁"/>
                        <m:limLoc m:val="undOvr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nary>
                          <m:naryPr>
                            <m:chr m:val="⋀"/>
                            <m:limLoc m:val="undOvr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𝑘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=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𝑖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zh-CN" altLang="en-US"/>
                  <a:t>为如下形式：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∧...∧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∨...∨(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∧...∧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𝑚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),</m:t>
                      </m:r>
                    </m:oMath>
                  </m:oMathPara>
                </a14:m>
                <a:endParaRPr lang="zh-CN" altLang="en-US"/>
              </a:p>
              <a:p>
                <a:pPr marL="0" indent="0">
                  <a:buNone/>
                </a:pPr>
                <a:endParaRPr lang="zh-CN" altLang="en-US"/>
              </a:p>
              <a:p>
                <a:pPr marL="0" indent="0">
                  <a:buNone/>
                </a:pPr>
                <a:endParaRPr lang="zh-CN" altLang="en-US"/>
              </a:p>
              <a:p>
                <a:pPr marL="0" indent="0"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3962400" y="2760980"/>
            <a:ext cx="8229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子句</a:t>
            </a:r>
            <a:endParaRPr lang="zh-CN" altLang="en-US"/>
          </a:p>
        </p:txBody>
      </p:sp>
      <p:cxnSp>
        <p:nvCxnSpPr>
          <p:cNvPr id="7" name="直接箭头连接符 6"/>
          <p:cNvCxnSpPr>
            <a:stCxn id="6" idx="0"/>
          </p:cNvCxnSpPr>
          <p:nvPr/>
        </p:nvCxnSpPr>
        <p:spPr>
          <a:xfrm flipH="1" flipV="1">
            <a:off x="3124200" y="2209800"/>
            <a:ext cx="1249680" cy="5511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6" idx="0"/>
          </p:cNvCxnSpPr>
          <p:nvPr/>
        </p:nvCxnSpPr>
        <p:spPr>
          <a:xfrm flipV="1">
            <a:off x="4373880" y="2209800"/>
            <a:ext cx="1341120" cy="5511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823085" y="2118995"/>
            <a:ext cx="1986915" cy="1460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5033645" y="2133600"/>
            <a:ext cx="2205355" cy="222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字母表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1.1</a:t>
                </a:r>
                <a:r>
                  <a:rPr lang="zh-CN" altLang="en-US" b="1"/>
                  <a:t>（字母表）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:r>
                  <a:rPr lang="zh-CN" altLang="en-US"/>
                  <a:t>命题逻辑的字母表含三类符号：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en-US" altLang="zh-CN"/>
                  <a:t>  (1) </a:t>
                </a:r>
                <a:r>
                  <a:rPr lang="zh-CN" altLang="en-US"/>
                  <a:t>命题符号：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     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     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     . . .</m:t>
                      </m:r>
                    </m:oMath>
                  </m:oMathPara>
                </a14:m>
                <a:endParaRPr lang="zh-CN" altLang="en-US"/>
              </a:p>
              <a:p>
                <a:pPr marL="0" indent="0">
                  <a:buNone/>
                </a:pPr>
                <a:r>
                  <a:rPr lang="en-US" altLang="zh-CN"/>
                  <a:t>  (2) </a:t>
                </a:r>
                <a:r>
                  <a:rPr lang="zh-CN" altLang="en-US"/>
                  <a:t>联结符号（联结词）：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¬     ∧     ∨     →</m:t>
                      </m:r>
                    </m:oMath>
                  </m:oMathPara>
                </a14:m>
                <a:endParaRPr lang="en-US" altLang="zh-CN"/>
              </a:p>
              <a:p>
                <a:pPr marL="0" indent="0">
                  <a:buNone/>
                </a:pPr>
                <a:r>
                  <a:rPr lang="en-US" altLang="zh-CN"/>
                  <a:t>  (3) </a:t>
                </a:r>
                <a:r>
                  <a:rPr lang="zh-CN" altLang="en-US"/>
                  <a:t>辅助符号（标点符号）：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（     ）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析取范式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合取范式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析取范式</a:t>
                </a:r>
                <a14:m>
                  <m:oMath xmlns:m="http://schemas.openxmlformats.org/officeDocument/2006/math">
                    <m:nary>
                      <m:naryPr>
                        <m:chr m:val="⋁"/>
                        <m:limLoc m:val="undOvr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nary>
                          <m:naryPr>
                            <m:chr m:val="⋀"/>
                            <m:limLoc m:val="undOvr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𝑘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=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𝑖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zh-CN" altLang="en-US"/>
                  <a:t>为如下形式：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∧...∧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∨...∨(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∧...∧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𝑚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),</m:t>
                      </m:r>
                    </m:oMath>
                  </m:oMathPara>
                </a14:m>
                <a:endParaRPr lang="zh-CN" altLang="en-US"/>
              </a:p>
              <a:p>
                <a:pPr marL="0" indent="0">
                  <a:buNone/>
                </a:pP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合取范式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limLoc m:val="subSup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𝑗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𝑙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(</m:t>
                        </m:r>
                        <m:nary>
                          <m:naryPr>
                            <m:chr m:val="⋁"/>
                            <m:limLoc m:val="undOvr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𝑘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=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𝑗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)</m:t>
                        </m:r>
                      </m:e>
                    </m:nary>
                  </m:oMath>
                </a14:m>
                <a:r>
                  <a:rPr lang="zh-CN" altLang="en-US"/>
                  <a:t>为如下形式：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∨...∨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)∧...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𝑙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∨...∨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𝑙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𝑙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).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962025" y="2362200"/>
            <a:ext cx="7079615" cy="3987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zh-CN" altLang="en-US">
                <a:latin typeface="Cambria Math" panose="02040503050406030204" charset="0"/>
                <a:cs typeface="Cambria Math" panose="02040503050406030204" charset="0"/>
              </a:rPr>
              <a:t>一个文字为假，则子句为假；一个子句为真，则公式为真</a:t>
            </a:r>
            <a:endParaRPr lang="zh-CN" altLang="en-US">
              <a:latin typeface="Cambria Math" panose="02040503050406030204" charset="0"/>
              <a:cs typeface="Cambria Math" panose="0204050305040603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2025" y="4114800"/>
            <a:ext cx="7079615" cy="3987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zh-CN" altLang="en-US">
                <a:latin typeface="Cambria Math" panose="02040503050406030204" charset="0"/>
                <a:cs typeface="Cambria Math" panose="02040503050406030204" charset="0"/>
              </a:rPr>
              <a:t>一个文字为假，则子句为假；一个子句为真，则公式为真</a:t>
            </a:r>
            <a:endParaRPr lang="zh-CN" altLang="en-US">
              <a:latin typeface="Cambria Math" panose="02040503050406030204" charset="0"/>
              <a:cs typeface="Cambria Math" panose="02040503050406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析取范式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合取范式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例，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1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</m:oMath>
                </a14:m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2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</m:oMath>
                </a14:m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3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</m:oMath>
                </a14:m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4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5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C121441E-D649-40A1-8EB9-D2DA45108A4A}" type="datetime1">
              <a:rPr lang="zh-CN" altLang="en-US"/>
            </a:fld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431D1EE-F8D4-4C8E-943E-51C6A46108D1}" type="slidenum">
              <a:rPr lang="en-US" altLang="zh-CN"/>
            </a:fld>
            <a:endParaRPr lang="en-US" altLang="zh-CN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828800"/>
            <a:ext cx="6792913" cy="1066800"/>
          </a:xfrm>
        </p:spPr>
        <p:txBody>
          <a:bodyPr/>
          <a:lstStyle/>
          <a:p>
            <a:pPr algn="ctr"/>
            <a:r>
              <a:rPr lang="zh-CN" altLang="en-US" sz="4600" dirty="0">
                <a:latin typeface="Comic Sans MS" panose="030F0702030302020204" pitchFamily="66" charset="0"/>
              </a:rPr>
              <a:t>命题逻辑</a:t>
            </a:r>
            <a:endParaRPr lang="zh-CN" altLang="en-US" sz="4600" dirty="0">
              <a:latin typeface="Comic Sans MS" panose="030F0702030302020204" pitchFamily="66" charset="0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/>
        </p:nvSpPr>
        <p:spPr>
          <a:xfrm>
            <a:off x="660400" y="2895600"/>
            <a:ext cx="6792913" cy="1066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5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Comic Sans MS" panose="030F0702030302020204" pitchFamily="66" charset="0"/>
              </a:rPr>
              <a:t>CS</a:t>
            </a:r>
            <a:r>
              <a:rPr lang="zh-CN" altLang="en-US" sz="3600" dirty="0">
                <a:latin typeface="Comic Sans MS" panose="030F0702030302020204" pitchFamily="66" charset="0"/>
              </a:rPr>
              <a:t>与</a:t>
            </a:r>
            <a:r>
              <a:rPr lang="en-US" altLang="zh-CN" sz="3600" dirty="0">
                <a:latin typeface="Comic Sans MS" panose="030F0702030302020204" pitchFamily="66" charset="0"/>
              </a:rPr>
              <a:t>AI</a:t>
            </a:r>
            <a:r>
              <a:rPr lang="zh-CN" altLang="en-US" sz="3600" dirty="0">
                <a:latin typeface="Comic Sans MS" panose="030F0702030302020204" pitchFamily="66" charset="0"/>
              </a:rPr>
              <a:t>中的应用</a:t>
            </a:r>
            <a:endParaRPr lang="zh-CN" altLang="en-US" sz="3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如何表示推理问题？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fontAlgn="auto">
              <a:lnSpc>
                <a:spcPct val="150000"/>
              </a:lnSpc>
            </a:pPr>
            <a:r>
              <a:rPr lang="zh-CN" altLang="en-US"/>
              <a:t>若我们想组织一个聚会，邀请客人有以下的规则：</a:t>
            </a:r>
            <a:endParaRPr lang="zh-CN" altLang="en-US"/>
          </a:p>
          <a:p>
            <a:pPr lvl="1" fontAlgn="auto">
              <a:lnSpc>
                <a:spcPct val="150000"/>
              </a:lnSpc>
            </a:pPr>
            <a:r>
              <a:rPr lang="en-US" altLang="zh-CN"/>
              <a:t>1</a:t>
            </a:r>
            <a:r>
              <a:rPr lang="zh-CN" altLang="en-US"/>
              <a:t>、如果两人是夫妻，则我们要么同时邀请两个人要么都不邀请。</a:t>
            </a:r>
            <a:r>
              <a:rPr lang="en-US" altLang="zh-CN"/>
              <a:t>Alice</a:t>
            </a:r>
            <a:r>
              <a:rPr lang="zh-CN" altLang="en-US"/>
              <a:t>和</a:t>
            </a:r>
            <a:r>
              <a:rPr lang="en-US" altLang="zh-CN"/>
              <a:t>Bob</a:t>
            </a:r>
            <a:r>
              <a:rPr lang="zh-CN" altLang="en-US"/>
              <a:t>是夫妻，</a:t>
            </a:r>
            <a:r>
              <a:rPr lang="en-US" altLang="zh-CN"/>
              <a:t>Cecile</a:t>
            </a:r>
            <a:r>
              <a:rPr lang="zh-CN" altLang="en-US"/>
              <a:t>和</a:t>
            </a:r>
            <a:r>
              <a:rPr lang="en-US" altLang="zh-CN"/>
              <a:t>David</a:t>
            </a:r>
            <a:r>
              <a:rPr lang="zh-CN" altLang="en-US"/>
              <a:t>是夫妻。</a:t>
            </a:r>
            <a:endParaRPr lang="zh-CN" altLang="en-US"/>
          </a:p>
          <a:p>
            <a:pPr lvl="1" fontAlgn="auto">
              <a:lnSpc>
                <a:spcPct val="150000"/>
              </a:lnSpc>
            </a:pPr>
            <a:r>
              <a:rPr lang="en-US" altLang="zh-CN"/>
              <a:t>2</a:t>
            </a:r>
            <a:r>
              <a:rPr lang="zh-CN" altLang="en-US"/>
              <a:t>、如果我们邀请了</a:t>
            </a:r>
            <a:r>
              <a:rPr lang="en-US" altLang="zh-CN"/>
              <a:t>Alice</a:t>
            </a:r>
            <a:r>
              <a:rPr lang="zh-CN" altLang="en-US"/>
              <a:t>那么我们也需要邀请</a:t>
            </a:r>
            <a:r>
              <a:rPr lang="en-US" altLang="zh-CN"/>
              <a:t>Cecile</a:t>
            </a:r>
            <a:r>
              <a:rPr lang="zh-CN" altLang="en-US"/>
              <a:t>。</a:t>
            </a:r>
            <a:endParaRPr lang="zh-CN" altLang="en-US"/>
          </a:p>
          <a:p>
            <a:pPr lvl="1" fontAlgn="auto">
              <a:lnSpc>
                <a:spcPct val="150000"/>
              </a:lnSpc>
            </a:pPr>
            <a:r>
              <a:rPr lang="en-US" altLang="zh-CN"/>
              <a:t>3</a:t>
            </a:r>
            <a:r>
              <a:rPr lang="zh-CN" altLang="en-US"/>
              <a:t>、</a:t>
            </a:r>
            <a:r>
              <a:rPr lang="en-US" altLang="zh-CN"/>
              <a:t>David</a:t>
            </a:r>
            <a:r>
              <a:rPr lang="zh-CN" altLang="en-US"/>
              <a:t>和</a:t>
            </a:r>
            <a:r>
              <a:rPr lang="en-US" altLang="zh-CN"/>
              <a:t>Eva</a:t>
            </a:r>
            <a:r>
              <a:rPr lang="zh-CN" altLang="en-US"/>
              <a:t>不会同时出席，所以不能同时邀请。</a:t>
            </a:r>
            <a:endParaRPr lang="zh-CN" altLang="en-US"/>
          </a:p>
          <a:p>
            <a:pPr lvl="1" fontAlgn="auto">
              <a:lnSpc>
                <a:spcPct val="150000"/>
              </a:lnSpc>
            </a:pPr>
            <a:r>
              <a:rPr lang="en-US" altLang="zh-CN"/>
              <a:t>4</a:t>
            </a:r>
            <a:r>
              <a:rPr lang="zh-CN" altLang="en-US"/>
              <a:t>、我们想同时邀请</a:t>
            </a:r>
            <a:r>
              <a:rPr lang="en-US" altLang="zh-CN"/>
              <a:t>Bob</a:t>
            </a:r>
            <a:r>
              <a:rPr lang="zh-CN" altLang="en-US"/>
              <a:t>和</a:t>
            </a:r>
            <a:r>
              <a:rPr lang="en-US" altLang="zh-CN"/>
              <a:t>Fred</a:t>
            </a:r>
            <a:r>
              <a:rPr lang="zh-CN" altLang="en-US"/>
              <a:t>。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zh-CN" altLang="en-US"/>
              <a:t>问：我们如何确定一个邀请名单？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z="750" smtClean="0"/>
            </a:fld>
            <a:endParaRPr lang="zh-CN" altLang="en-US" sz="7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如何表示推理问题？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p>
                <a:pPr fontAlgn="auto">
                  <a:lnSpc>
                    <a:spcPct val="150000"/>
                  </a:lnSpc>
                </a:pPr>
                <a:r>
                  <a:rPr lang="zh-CN"/>
                  <a:t>命题变元：</a:t>
                </a:r>
                <a:r>
                  <a:rPr lang="en-US" altLang="zh-CN"/>
                  <a:t>Alice</a:t>
                </a:r>
                <a:r>
                  <a:rPr lang="zh-CN" altLang="en-US"/>
                  <a:t>、</a:t>
                </a:r>
                <a:r>
                  <a:rPr lang="en-US" altLang="zh-CN"/>
                  <a:t>Bob</a:t>
                </a:r>
                <a:r>
                  <a:rPr lang="zh-CN" altLang="en-US"/>
                  <a:t>、</a:t>
                </a:r>
                <a:r>
                  <a:rPr lang="en-US" altLang="zh-CN"/>
                  <a:t>Cecile</a:t>
                </a:r>
                <a:r>
                  <a:rPr lang="zh-CN" altLang="en-US"/>
                  <a:t>、</a:t>
                </a:r>
                <a:r>
                  <a:rPr lang="en-US" altLang="zh-CN"/>
                  <a:t>David</a:t>
                </a:r>
                <a:r>
                  <a:rPr lang="zh-CN" altLang="en-US"/>
                  <a:t>、</a:t>
                </a:r>
                <a:r>
                  <a:rPr lang="en-US" altLang="zh-CN"/>
                  <a:t>Eva</a:t>
                </a:r>
                <a:r>
                  <a:rPr lang="zh-CN" altLang="en-US"/>
                  <a:t>、</a:t>
                </a:r>
                <a:r>
                  <a:rPr lang="en-US" altLang="zh-CN"/>
                  <a:t>Fred</a:t>
                </a:r>
                <a:r>
                  <a:rPr lang="zh-CN" altLang="en-US"/>
                  <a:t>；</a:t>
                </a:r>
                <a:endParaRPr lang="zh-CN" altLang="en-US"/>
              </a:p>
              <a:p>
                <a:pPr fontAlgn="auto">
                  <a:lnSpc>
                    <a:spcPct val="150000"/>
                  </a:lnSpc>
                </a:pPr>
                <a:r>
                  <a:rPr lang="zh-CN" altLang="en-US"/>
                  <a:t>命题逻辑约束：</a:t>
                </a:r>
                <a:endParaRPr lang="zh-CN" altLang="en-US"/>
              </a:p>
              <a:p>
                <a:pPr lvl="1" fontAlgn="auto">
                  <a:lnSpc>
                    <a:spcPct val="150000"/>
                  </a:lnSpc>
                </a:pPr>
                <a:r>
                  <a:rPr lang="en-US" altLang="zh-CN"/>
                  <a:t>1</a:t>
                </a:r>
                <a:r>
                  <a:rPr lang="zh-CN" altLang="en-US"/>
                  <a:t>、邀请夫妻：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Alice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Bob</m:t>
                    </m:r>
                  </m:oMath>
                </a14:m>
                <a:r>
                  <a:rPr lang="en-US" altLang="zh-CN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Cecile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David</m:t>
                    </m:r>
                  </m:oMath>
                </a14:m>
                <a:endParaRPr lang="zh-CN" altLang="en-US"/>
              </a:p>
              <a:p>
                <a:pPr lvl="1" fontAlgn="auto">
                  <a:lnSpc>
                    <a:spcPct val="150000"/>
                  </a:lnSpc>
                </a:pPr>
                <a:r>
                  <a:rPr lang="en-US" altLang="zh-CN"/>
                  <a:t>2</a:t>
                </a:r>
                <a:r>
                  <a:rPr lang="zh-CN" altLang="en-US"/>
                  <a:t>、如果</a:t>
                </a:r>
                <a:r>
                  <a:rPr lang="en-US" altLang="zh-CN"/>
                  <a:t>Alice</a:t>
                </a:r>
                <a:r>
                  <a:rPr lang="zh-CN" altLang="en-US"/>
                  <a:t>则</a:t>
                </a:r>
                <a:r>
                  <a:rPr lang="en-US" altLang="zh-CN"/>
                  <a:t>Cecile</a:t>
                </a:r>
                <a:r>
                  <a:rPr lang="zh-CN" altLang="en-US"/>
                  <a:t>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Alice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Cecile</m:t>
                    </m:r>
                  </m:oMath>
                </a14:m>
                <a:endParaRPr lang="zh-CN" altLang="en-US"/>
              </a:p>
              <a:p>
                <a:pPr lvl="1" fontAlgn="auto">
                  <a:lnSpc>
                    <a:spcPct val="150000"/>
                  </a:lnSpc>
                </a:pPr>
                <a:r>
                  <a:rPr lang="en-US" altLang="zh-CN"/>
                  <a:t>3</a:t>
                </a:r>
                <a:r>
                  <a:rPr lang="zh-CN" altLang="en-US"/>
                  <a:t>、要么</a:t>
                </a:r>
                <a:r>
                  <a:rPr lang="en-US" altLang="zh-CN"/>
                  <a:t>David</a:t>
                </a:r>
                <a:r>
                  <a:rPr lang="zh-CN" altLang="en-US"/>
                  <a:t>要么</a:t>
                </a:r>
                <a:r>
                  <a:rPr lang="en-US" altLang="zh-CN"/>
                  <a:t>Eva</a:t>
                </a:r>
                <a:r>
                  <a:rPr lang="zh-CN" altLang="en-US"/>
                  <a:t>：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¬(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Eva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David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zh-CN" altLang="en-US"/>
              </a:p>
              <a:p>
                <a:pPr lvl="1" fontAlgn="auto">
                  <a:lnSpc>
                    <a:spcPct val="150000"/>
                  </a:lnSpc>
                </a:pPr>
                <a:r>
                  <a:rPr lang="en-US" altLang="zh-CN"/>
                  <a:t>4</a:t>
                </a:r>
                <a:r>
                  <a:rPr lang="zh-CN" altLang="en-US"/>
                  <a:t>、邀请</a:t>
                </a:r>
                <a:r>
                  <a:rPr lang="en-US" altLang="zh-CN"/>
                  <a:t>Bob</a:t>
                </a:r>
                <a:r>
                  <a:rPr lang="zh-CN" altLang="en-US"/>
                  <a:t>和</a:t>
                </a:r>
                <a:r>
                  <a:rPr lang="en-US" altLang="zh-CN"/>
                  <a:t>Fred</a:t>
                </a:r>
                <a:r>
                  <a:rPr lang="zh-CN" altLang="en-US"/>
                  <a:t>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Bob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Fred</m:t>
                    </m:r>
                  </m:oMath>
                </a14:m>
                <a:endParaRPr lang="zh-CN" altLang="en-US"/>
              </a:p>
              <a:p>
                <a:pPr fontAlgn="auto">
                  <a:lnSpc>
                    <a:spcPct val="150000"/>
                  </a:lnSpc>
                </a:pPr>
                <a:endParaRPr lang="zh-CN"/>
              </a:p>
              <a:p>
                <a:pPr fontAlgn="auto">
                  <a:lnSpc>
                    <a:spcPct val="150000"/>
                  </a:lnSpc>
                </a:pPr>
                <a:endParaRPr lang="zh-CN"/>
              </a:p>
              <a:p>
                <a:pPr fontAlgn="auto">
                  <a:lnSpc>
                    <a:spcPct val="150000"/>
                  </a:lnSpc>
                </a:pPr>
                <a:endParaRPr lang="zh-CN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18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z="750" smtClean="0"/>
            </a:fld>
            <a:endParaRPr lang="zh-CN" altLang="en-US" sz="7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如何表示推理问题？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2226469"/>
                <a:ext cx="7918133" cy="3263741"/>
              </a:xfrm>
            </p:spPr>
            <p:txBody>
              <a:bodyPr>
                <a:normAutofit fontScale="90000" lnSpcReduction="20000"/>
              </a:bodyPr>
              <a:p>
                <a:pPr fontAlgn="auto">
                  <a:lnSpc>
                    <a:spcPct val="150000"/>
                  </a:lnSpc>
                </a:pPr>
                <a:r>
                  <a:rPr lang="zh-CN"/>
                  <a:t>写成命题逻辑公式：</a:t>
                </a:r>
                <a:endParaRPr lang="zh-CN"/>
              </a:p>
              <a:p>
                <a:pPr lvl="1" fontAlgn="auto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Alice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Bob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Cecile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David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Alice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Cecile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</m:oMath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457200" lvl="1" indent="0" fontAlgn="auto">
                  <a:lnSpc>
                    <a:spcPct val="150000"/>
                  </a:lnSpc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¬(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Eva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David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Bob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Fred</m:t>
                    </m:r>
                  </m:oMath>
                </a14:m>
                <a:r>
                  <a:rPr lang="en-US" altLang="zh-CN"/>
                  <a:t> </a:t>
                </a:r>
                <a:endParaRPr lang="zh-CN"/>
              </a:p>
              <a:p>
                <a:pPr fontAlgn="auto">
                  <a:lnSpc>
                    <a:spcPct val="150000"/>
                  </a:lnSpc>
                </a:pPr>
                <a:endParaRPr lang="zh-CN"/>
              </a:p>
              <a:p>
                <a:pPr fontAlgn="auto">
                  <a:lnSpc>
                    <a:spcPct val="150000"/>
                  </a:lnSpc>
                </a:pPr>
                <a:r>
                  <a:rPr lang="zh-CN" altLang="en-US">
                    <a:sym typeface="+mn-ea"/>
                  </a:rPr>
                  <a:t>符合规则的邀请名单，即使得上述公式的为真的一组赋值</a:t>
                </a:r>
                <a:endParaRPr lang="zh-CN" altLang="en-US">
                  <a:sym typeface="+mn-ea"/>
                </a:endParaRPr>
              </a:p>
              <a:p>
                <a:pPr lvl="1" fontAlgn="auto">
                  <a:lnSpc>
                    <a:spcPct val="150000"/>
                  </a:lnSpc>
                </a:pPr>
                <a:r>
                  <a:rPr lang="zh-CN"/>
                  <a:t>例如，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Alice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Bob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Cecile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David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Fred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T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, 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Eva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F</m:t>
                    </m:r>
                  </m:oMath>
                </a14:m>
                <a:endParaRPr lang="zh-CN"/>
              </a:p>
              <a:p>
                <a:pPr fontAlgn="auto">
                  <a:lnSpc>
                    <a:spcPct val="150000"/>
                  </a:lnSpc>
                </a:pPr>
                <a:endParaRPr lang="zh-CN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226469"/>
                <a:ext cx="7918133" cy="3263741"/>
              </a:xfrm>
              <a:blipFill rotWithShape="1">
                <a:blip r:embed="rId1"/>
                <a:stretch>
                  <a:fillRect t="-5" r="4" b="-113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z="750" smtClean="0"/>
            </a:fld>
            <a:endParaRPr lang="zh-CN" altLang="en-US" sz="7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可满足性问题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/>
                  <a:t>给定一个命题公式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/>
                  <a:t>，问是否存在一个赋值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，使得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？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此赋值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也被称为问题的一个解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 sz="12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可满足性问题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/>
                  <a:t>给定一个命题公式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/>
                  <a:t>，问是否存在一个赋值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，使得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？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此赋值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也被称为问题的一个解</a:t>
                </a:r>
                <a:endParaRPr lang="zh-CN" altLang="en-US" sz="12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𝐹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=(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𝑎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∨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𝑏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)∧(¬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𝑎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∨¬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𝑏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∨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𝑐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</m:t>
                      </m:r>
                    </m:oMath>
                  </m:oMathPara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 sz="1400">
                  <a:sym typeface="+mn-ea"/>
                </a:endParaRPr>
              </a:p>
              <a:p>
                <a:pPr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>
                    <a:sym typeface="+mn-ea"/>
                  </a:rPr>
                  <a:t>对</a:t>
                </a:r>
                <a:r>
                  <a:rPr lang="en-US" altLang="zh-CN">
                    <a:sym typeface="+mn-ea"/>
                  </a:rPr>
                  <a:t>n</a:t>
                </a:r>
                <a:r>
                  <a:rPr lang="zh-CN" altLang="en-US">
                    <a:sym typeface="+mn-ea"/>
                  </a:rPr>
                  <a:t>个变量的问题，一共有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组可能的赋值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352800" y="3505200"/>
            <a:ext cx="2804160" cy="2796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可满足性问题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/>
                  <a:t>给定一个命题公式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/>
                  <a:t>，问是否存在一个赋值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，使得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？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此赋值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也被称为问题的一个解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命题逻辑公式的</a:t>
                </a:r>
                <a:r>
                  <a:rPr lang="zh-CN" altLang="en-US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可满足性问题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（也称</a:t>
                </a:r>
                <a:r>
                  <a:rPr lang="zh-CN" altLang="en-US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布尔可满足性问题</a:t>
                </a:r>
                <a:r>
                  <a:rPr lang="zh-CN" altLang="en-US" b="1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或</a:t>
                </a:r>
                <a:r>
                  <a:rPr lang="en-US" altLang="zh-CN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SAT</a:t>
                </a:r>
                <a:r>
                  <a:rPr lang="zh-CN" altLang="en-US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问题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）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第一个被证明的</a:t>
                </a:r>
                <a:r>
                  <a:rPr lang="en-US" altLang="zh-CN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NP</a:t>
                </a:r>
                <a:r>
                  <a:rPr lang="zh-CN" altLang="en-US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完全问题</a:t>
                </a:r>
                <a:r>
                  <a:rPr lang="en-US" altLang="zh-CN" b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（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NP-Complete,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NPC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）</a:t>
                </a:r>
                <a:endParaRPr lang="zh-CN" altLang="en-US" b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344170" lvl="1" indent="0">
                  <a:buNone/>
                </a:pPr>
                <a:r>
                  <a:rPr lang="en-US" altLang="zh-CN" b="1">
                    <a:latin typeface="Cambria Math" panose="02040503050406030204" charset="0"/>
                    <a:cs typeface="Cambria Math" panose="02040503050406030204" charset="0"/>
                  </a:rPr>
                  <a:t>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（它是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NP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问题且所有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NP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问题可以多项式时间归约到它）；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非确定性算法：将问题分解为</a:t>
                </a:r>
                <a:r>
                  <a:rPr lang="zh-CN" altLang="en-US" u="sng">
                    <a:latin typeface="Cambria Math" panose="02040503050406030204" charset="0"/>
                    <a:cs typeface="Cambria Math" panose="02040503050406030204" charset="0"/>
                  </a:rPr>
                  <a:t>猜测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:r>
                  <a:rPr lang="zh-CN" altLang="en-US" u="sng">
                    <a:latin typeface="Cambria Math" panose="02040503050406030204" charset="0"/>
                    <a:cs typeface="Cambria Math" panose="02040503050406030204" charset="0"/>
                  </a:rPr>
                  <a:t>验证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两个部分；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验证一个赋值是公式的一个解很容易（多项式时间，即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NP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）；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找到一个解很困难；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P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NP</m:t>
                    </m:r>
                  </m:oMath>
                </a14:m>
                <a:r>
                  <a:rPr lang="en-US" altLang="zh-CN">
                    <a:latin typeface="微软雅黑" panose="020B0503020204020204" charset="-122"/>
                    <a:ea typeface="微软雅黑" panose="020B0503020204020204" charset="-122"/>
                    <a:cs typeface="Cambria Math" panose="02040503050406030204" charset="0"/>
                  </a:rPr>
                  <a:t>✓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P=NP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？（七个千禧年难题）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208" b="-166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n-</a:t>
            </a:r>
            <a:r>
              <a:rPr lang="zh-CN" altLang="en-US"/>
              <a:t>皇后问题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z="750" smtClean="0"/>
            </a:fld>
            <a:endParaRPr lang="zh-CN" altLang="en-US" sz="750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81350" y="2460784"/>
            <a:ext cx="2811780" cy="2794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命题公式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/>
                  <a:t>命题逻辑的所有原子公式和公式的集分别记为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𝑷𝑺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（</a:t>
                </a:r>
                <a:r>
                  <a:rPr lang="zh-CN" altLang="en-US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命题符集合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）</a:t>
                </a:r>
                <a:r>
                  <a:rPr lang="zh-CN" altLang="en-US"/>
                  <a:t>和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𝑷𝑹𝑶𝑷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（</a:t>
                </a:r>
                <a:r>
                  <a:rPr lang="zh-CN" altLang="en-US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命题集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）</a:t>
                </a:r>
                <a:r>
                  <a:rPr lang="zh-CN" altLang="en-US"/>
                  <a:t>。</a:t>
                </a:r>
                <a:endParaRPr lang="zh-CN" altLang="en-US"/>
              </a:p>
              <a:p>
                <a:pPr lvl="1"/>
                <a:r>
                  <a:rPr lang="zh-CN" altLang="en-US"/>
                  <a:t>公式由表达式定义</a:t>
                </a:r>
                <a:endParaRPr lang="zh-CN" altLang="en-US"/>
              </a:p>
              <a:p>
                <a:pPr lvl="1"/>
                <a:r>
                  <a:rPr lang="zh-CN" altLang="en-US"/>
                  <a:t>公式相当于自然语言中符合语法规则的语句</a:t>
                </a:r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n-</a:t>
            </a:r>
            <a:r>
              <a:rPr lang="zh-CN" altLang="en-US">
                <a:sym typeface="+mn-ea"/>
              </a:rPr>
              <a:t>皇后问题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z="750" smtClean="0"/>
            </a:fld>
            <a:endParaRPr lang="zh-CN" altLang="en-US" sz="750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79921" y="2463641"/>
            <a:ext cx="2783205" cy="278892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n-</a:t>
            </a:r>
            <a:r>
              <a:rPr lang="zh-CN" altLang="en-US">
                <a:sym typeface="+mn-ea"/>
              </a:rPr>
              <a:t>皇后问题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z="750" smtClean="0"/>
            </a:fld>
            <a:endParaRPr lang="zh-CN" altLang="en-US" sz="750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79921" y="2463641"/>
            <a:ext cx="2783205" cy="27889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765175" y="2463800"/>
                <a:ext cx="2525395" cy="347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𝑖𝑗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en-US" altLang="zh-CN" sz="1500"/>
                  <a:t> </a:t>
                </a:r>
                <a:r>
                  <a:rPr lang="zh-CN" altLang="en-US" sz="1500"/>
                  <a:t>表示</a:t>
                </a:r>
                <a:r>
                  <a:rPr lang="en-US" altLang="zh-CN" sz="1500"/>
                  <a:t> (i,j) </a:t>
                </a:r>
                <a:r>
                  <a:rPr lang="zh-CN" altLang="en-US" sz="1500"/>
                  <a:t>处有皇后</a:t>
                </a:r>
                <a:endParaRPr lang="zh-CN" altLang="en-US" sz="150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75" y="2463800"/>
                <a:ext cx="2525395" cy="3473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n-</a:t>
            </a:r>
            <a:r>
              <a:rPr lang="zh-CN" altLang="en-US">
                <a:sym typeface="+mn-ea"/>
              </a:rPr>
              <a:t>皇后问题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z="750" smtClean="0"/>
            </a:fld>
            <a:endParaRPr lang="zh-CN" altLang="en-US" sz="750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79921" y="2463641"/>
            <a:ext cx="2783205" cy="27889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765175" y="2463800"/>
                <a:ext cx="2582545" cy="347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𝑖𝑗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en-US" altLang="zh-CN" sz="1500"/>
                  <a:t> </a:t>
                </a:r>
                <a:r>
                  <a:rPr lang="zh-CN" altLang="en-US" sz="1500"/>
                  <a:t>表示</a:t>
                </a:r>
                <a:r>
                  <a:rPr lang="en-US" altLang="zh-CN" sz="1500"/>
                  <a:t> (i,j) </a:t>
                </a:r>
                <a:r>
                  <a:rPr lang="zh-CN" altLang="en-US" sz="1500"/>
                  <a:t>处有皇后</a:t>
                </a:r>
                <a:endParaRPr lang="zh-CN" altLang="en-US" sz="150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75" y="2463800"/>
                <a:ext cx="2582545" cy="3473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440531" y="2979420"/>
            <a:ext cx="2792730" cy="112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1500"/>
              <a:t>不同行</a:t>
            </a:r>
            <a:r>
              <a:rPr lang="en-US" altLang="zh-CN" sz="1500"/>
              <a:t>: </a:t>
            </a:r>
            <a:endParaRPr lang="en-US" altLang="zh-CN" sz="1500"/>
          </a:p>
          <a:p>
            <a:pPr indent="0" fontAlgn="auto">
              <a:lnSpc>
                <a:spcPct val="150000"/>
              </a:lnSpc>
            </a:pPr>
            <a:r>
              <a:rPr lang="zh-CN" altLang="en-US" sz="1500">
                <a:latin typeface="Cambria Math" panose="02040503050406030204" charset="0"/>
                <a:cs typeface="Cambria Math" panose="02040503050406030204" charset="0"/>
              </a:rPr>
              <a:t>第</a:t>
            </a:r>
            <a:r>
              <a:rPr lang="en-US" altLang="zh-CN" sz="1500">
                <a:latin typeface="Cambria Math" panose="02040503050406030204" charset="0"/>
                <a:cs typeface="Cambria Math" panose="02040503050406030204" charset="0"/>
              </a:rPr>
              <a:t> i </a:t>
            </a:r>
            <a:r>
              <a:rPr lang="zh-CN" altLang="en-US" sz="1500">
                <a:latin typeface="Cambria Math" panose="02040503050406030204" charset="0"/>
                <a:cs typeface="Cambria Math" panose="02040503050406030204" charset="0"/>
              </a:rPr>
              <a:t>行只有一个皇后</a:t>
            </a:r>
            <a:endParaRPr lang="en-US" altLang="zh-CN" sz="1500" i="1">
              <a:latin typeface="Cambria Math" panose="02040503050406030204" charset="0"/>
              <a:cs typeface="Cambria Math" panose="02040503050406030204" charset="0"/>
            </a:endParaRPr>
          </a:p>
          <a:p>
            <a:pPr indent="0" fontAlgn="auto">
              <a:lnSpc>
                <a:spcPct val="150000"/>
              </a:lnSpc>
            </a:pPr>
            <a:endParaRPr lang="en-US" altLang="zh-CN" sz="15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n-</a:t>
            </a:r>
            <a:r>
              <a:rPr lang="zh-CN" altLang="en-US">
                <a:sym typeface="+mn-ea"/>
              </a:rPr>
              <a:t>皇后问题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z="750" smtClean="0"/>
            </a:fld>
            <a:endParaRPr lang="zh-CN" altLang="en-US" sz="750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79921" y="2463641"/>
            <a:ext cx="2783205" cy="27889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765175" y="2463800"/>
                <a:ext cx="2588260" cy="347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𝑖𝑗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en-US" altLang="zh-CN" sz="1500"/>
                  <a:t> </a:t>
                </a:r>
                <a:r>
                  <a:rPr lang="zh-CN" altLang="en-US" sz="1500"/>
                  <a:t>表示</a:t>
                </a:r>
                <a:r>
                  <a:rPr lang="en-US" altLang="zh-CN" sz="1500"/>
                  <a:t> (i,j) </a:t>
                </a:r>
                <a:r>
                  <a:rPr lang="zh-CN" altLang="en-US" sz="1500"/>
                  <a:t>处有皇后</a:t>
                </a:r>
                <a:endParaRPr lang="zh-CN" altLang="en-US" sz="150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75" y="2463800"/>
                <a:ext cx="2588260" cy="3473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36220" y="2979420"/>
                <a:ext cx="3218180" cy="1476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fontAlgn="auto">
                  <a:lnSpc>
                    <a:spcPct val="150000"/>
                  </a:lnSpc>
                </a:pPr>
                <a:r>
                  <a:rPr lang="zh-CN" altLang="en-US" sz="1500"/>
                  <a:t>不同行</a:t>
                </a:r>
                <a:r>
                  <a:rPr lang="en-US" altLang="zh-CN" sz="1500"/>
                  <a:t>: </a:t>
                </a:r>
                <a:endParaRPr lang="en-US" altLang="zh-CN" sz="1500"/>
              </a:p>
              <a:p>
                <a:pPr indent="0" fontAlgn="auto">
                  <a:lnSpc>
                    <a:spcPct val="150000"/>
                  </a:lnSpc>
                </a:pPr>
                <a:r>
                  <a:rPr lang="zh-CN" altLang="en-US" sz="1500">
                    <a:latin typeface="Cambria Math" panose="02040503050406030204" charset="0"/>
                    <a:cs typeface="Cambria Math" panose="02040503050406030204" charset="0"/>
                  </a:rPr>
                  <a:t>第</a:t>
                </a:r>
                <a:r>
                  <a:rPr lang="en-US" altLang="zh-CN" sz="1500">
                    <a:latin typeface="Cambria Math" panose="02040503050406030204" charset="0"/>
                    <a:cs typeface="Cambria Math" panose="02040503050406030204" charset="0"/>
                  </a:rPr>
                  <a:t> i </a:t>
                </a:r>
                <a:r>
                  <a:rPr lang="zh-CN" altLang="en-US" sz="1500">
                    <a:latin typeface="Cambria Math" panose="02040503050406030204" charset="0"/>
                    <a:cs typeface="Cambria Math" panose="02040503050406030204" charset="0"/>
                  </a:rPr>
                  <a:t>行只有一个皇后</a:t>
                </a:r>
                <a:endParaRPr lang="en-US" altLang="zh-CN" sz="15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,..,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zh-CN" altLang="en-US" sz="1500">
                    <a:latin typeface="Cambria Math" panose="02040503050406030204" charset="0"/>
                    <a:cs typeface="Cambria Math" panose="02040503050406030204" charset="0"/>
                  </a:rPr>
                  <a:t>中只有一个为真</a:t>
                </a:r>
                <a:endParaRPr lang="en-US" altLang="zh-CN" sz="1500"/>
              </a:p>
              <a:p>
                <a:pPr indent="0" fontAlgn="auto">
                  <a:lnSpc>
                    <a:spcPct val="150000"/>
                  </a:lnSpc>
                </a:pPr>
                <a:endParaRPr lang="en-US" altLang="zh-CN" sz="150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36220" y="2979420"/>
                <a:ext cx="3218180" cy="14763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n-</a:t>
            </a:r>
            <a:r>
              <a:rPr lang="zh-CN" altLang="en-US">
                <a:sym typeface="+mn-ea"/>
              </a:rPr>
              <a:t>皇后问题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z="750" smtClean="0"/>
            </a:fld>
            <a:endParaRPr lang="zh-CN" altLang="en-US" sz="750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79921" y="2463641"/>
            <a:ext cx="2783205" cy="27889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765175" y="2463800"/>
                <a:ext cx="2513330" cy="347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𝑖𝑗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en-US" altLang="zh-CN" sz="1500"/>
                  <a:t> </a:t>
                </a:r>
                <a:r>
                  <a:rPr lang="zh-CN" altLang="en-US" sz="1500"/>
                  <a:t>表示</a:t>
                </a:r>
                <a:r>
                  <a:rPr lang="en-US" altLang="zh-CN" sz="1500"/>
                  <a:t> (i,j) </a:t>
                </a:r>
                <a:r>
                  <a:rPr lang="zh-CN" altLang="en-US" sz="1500"/>
                  <a:t>处有皇后</a:t>
                </a:r>
                <a:endParaRPr lang="zh-CN" altLang="en-US" sz="150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75" y="2463800"/>
                <a:ext cx="2513330" cy="3473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36220" y="2979420"/>
                <a:ext cx="3218180" cy="286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fontAlgn="auto">
                  <a:lnSpc>
                    <a:spcPct val="150000"/>
                  </a:lnSpc>
                </a:pPr>
                <a:r>
                  <a:rPr lang="zh-CN" altLang="en-US" sz="1500"/>
                  <a:t>不同行</a:t>
                </a:r>
                <a:r>
                  <a:rPr lang="en-US" altLang="zh-CN" sz="1500"/>
                  <a:t>: </a:t>
                </a:r>
                <a:endParaRPr lang="en-US" altLang="zh-CN" sz="1500"/>
              </a:p>
              <a:p>
                <a:pPr indent="0" fontAlgn="auto">
                  <a:lnSpc>
                    <a:spcPct val="150000"/>
                  </a:lnSpc>
                </a:pPr>
                <a:r>
                  <a:rPr lang="zh-CN" altLang="en-US" sz="1500">
                    <a:latin typeface="Cambria Math" panose="02040503050406030204" charset="0"/>
                    <a:cs typeface="Cambria Math" panose="02040503050406030204" charset="0"/>
                  </a:rPr>
                  <a:t>第</a:t>
                </a:r>
                <a:r>
                  <a:rPr lang="en-US" altLang="zh-CN" sz="1500">
                    <a:latin typeface="Cambria Math" panose="02040503050406030204" charset="0"/>
                    <a:cs typeface="Cambria Math" panose="02040503050406030204" charset="0"/>
                  </a:rPr>
                  <a:t> i </a:t>
                </a:r>
                <a:r>
                  <a:rPr lang="zh-CN" altLang="en-US" sz="1500">
                    <a:latin typeface="Cambria Math" panose="02040503050406030204" charset="0"/>
                    <a:cs typeface="Cambria Math" panose="02040503050406030204" charset="0"/>
                  </a:rPr>
                  <a:t>行只有一个皇后</a:t>
                </a:r>
                <a:endParaRPr lang="en-US" altLang="zh-CN" sz="15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,..,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zh-CN" altLang="en-US" sz="1500">
                    <a:latin typeface="Cambria Math" panose="02040503050406030204" charset="0"/>
                    <a:cs typeface="Cambria Math" panose="02040503050406030204" charset="0"/>
                  </a:rPr>
                  <a:t>中只有一个为真</a:t>
                </a:r>
                <a:endParaRPr lang="en-US" altLang="zh-CN" sz="1500"/>
              </a:p>
              <a:p>
                <a:pPr indent="0" fontAlgn="auto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⇒(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∨...∨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8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1500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sz="15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∧(¬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)∧...∧(¬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8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1500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sz="15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∧(¬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)∧...∧(¬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8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1500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sz="15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∧...</m:t>
                    </m:r>
                  </m:oMath>
                </a14:m>
                <a:r>
                  <a:rPr lang="en-US" altLang="zh-CN" sz="1500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sz="15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∧(¬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7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8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1500"/>
                  <a:t> </a:t>
                </a:r>
                <a:endParaRPr lang="en-US" altLang="zh-CN" sz="150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36220" y="2979420"/>
                <a:ext cx="3218180" cy="28613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n-</a:t>
            </a:r>
            <a:r>
              <a:rPr lang="zh-CN" altLang="en-US">
                <a:sym typeface="+mn-ea"/>
              </a:rPr>
              <a:t>皇后问题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z="750" smtClean="0"/>
            </a:fld>
            <a:endParaRPr lang="zh-CN" altLang="en-US" sz="750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79921" y="2463641"/>
            <a:ext cx="2783205" cy="27889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765175" y="2463800"/>
                <a:ext cx="2588260" cy="347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𝑖𝑗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en-US" altLang="zh-CN" sz="1500"/>
                  <a:t> </a:t>
                </a:r>
                <a:r>
                  <a:rPr lang="zh-CN" altLang="en-US" sz="1500"/>
                  <a:t>表示</a:t>
                </a:r>
                <a:r>
                  <a:rPr lang="en-US" altLang="zh-CN" sz="1500"/>
                  <a:t> (i,j) </a:t>
                </a:r>
                <a:r>
                  <a:rPr lang="zh-CN" altLang="en-US" sz="1500"/>
                  <a:t>处有皇后</a:t>
                </a:r>
                <a:endParaRPr lang="zh-CN" altLang="en-US" sz="150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75" y="2463800"/>
                <a:ext cx="2588260" cy="3473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6198870" y="2652236"/>
            <a:ext cx="1410653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1500"/>
              <a:t>不同列</a:t>
            </a:r>
            <a:endParaRPr lang="zh-CN" altLang="en-US" sz="1500"/>
          </a:p>
          <a:p>
            <a:pPr indent="0" fontAlgn="auto">
              <a:lnSpc>
                <a:spcPct val="150000"/>
              </a:lnSpc>
            </a:pPr>
            <a:r>
              <a:rPr lang="zh-CN" altLang="en-US" sz="1500"/>
              <a:t>不同对角线</a:t>
            </a:r>
            <a:endParaRPr lang="zh-CN" altLang="en-US" sz="15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36220" y="2979420"/>
                <a:ext cx="3218180" cy="286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fontAlgn="auto">
                  <a:lnSpc>
                    <a:spcPct val="150000"/>
                  </a:lnSpc>
                </a:pPr>
                <a:r>
                  <a:rPr lang="zh-CN" altLang="en-US" sz="1500"/>
                  <a:t>不同行</a:t>
                </a:r>
                <a:r>
                  <a:rPr lang="en-US" altLang="zh-CN" sz="1500"/>
                  <a:t>: </a:t>
                </a:r>
                <a:endParaRPr lang="en-US" altLang="zh-CN" sz="1500"/>
              </a:p>
              <a:p>
                <a:pPr indent="0" fontAlgn="auto">
                  <a:lnSpc>
                    <a:spcPct val="150000"/>
                  </a:lnSpc>
                </a:pPr>
                <a:r>
                  <a:rPr lang="zh-CN" altLang="en-US" sz="1500">
                    <a:latin typeface="Cambria Math" panose="02040503050406030204" charset="0"/>
                    <a:cs typeface="Cambria Math" panose="02040503050406030204" charset="0"/>
                  </a:rPr>
                  <a:t>第</a:t>
                </a:r>
                <a:r>
                  <a:rPr lang="en-US" altLang="zh-CN" sz="1500">
                    <a:latin typeface="Cambria Math" panose="02040503050406030204" charset="0"/>
                    <a:cs typeface="Cambria Math" panose="02040503050406030204" charset="0"/>
                  </a:rPr>
                  <a:t> i </a:t>
                </a:r>
                <a:r>
                  <a:rPr lang="zh-CN" altLang="en-US" sz="1500">
                    <a:latin typeface="Cambria Math" panose="02040503050406030204" charset="0"/>
                    <a:cs typeface="Cambria Math" panose="02040503050406030204" charset="0"/>
                  </a:rPr>
                  <a:t>行只有一个皇后</a:t>
                </a:r>
                <a:endParaRPr lang="en-US" altLang="zh-CN" sz="15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,..,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zh-CN" altLang="en-US" sz="1500">
                    <a:latin typeface="Cambria Math" panose="02040503050406030204" charset="0"/>
                    <a:cs typeface="Cambria Math" panose="02040503050406030204" charset="0"/>
                  </a:rPr>
                  <a:t>中只有一个为真</a:t>
                </a:r>
                <a:endParaRPr lang="en-US" altLang="zh-CN" sz="1500"/>
              </a:p>
              <a:p>
                <a:pPr indent="0" fontAlgn="auto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⇒(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∨...∨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8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1500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sz="15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∧(¬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)∧...∧(¬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8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1500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sz="15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∧(¬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)∧...∧(¬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8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1500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sz="15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∧...</m:t>
                    </m:r>
                  </m:oMath>
                </a14:m>
                <a:r>
                  <a:rPr lang="en-US" altLang="zh-CN" sz="1500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sz="15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0" fontAlgn="auto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∧(¬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7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sSub>
                      <m:sSubPr>
                        <m:ctrlP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8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1500"/>
                  <a:t> </a:t>
                </a:r>
                <a:endParaRPr lang="en-US" altLang="zh-CN" sz="150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36220" y="2979420"/>
                <a:ext cx="3218180" cy="28613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拉丁方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n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阶拉丁方：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</m:oMath>
                </a14:m>
                <a:r>
                  <a:rPr lang="zh-CN" altLang="en-US"/>
                  <a:t>矩阵，每行每列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n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/>
                  <a:t>各仅出现一次</a:t>
                </a:r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  <a:p>
                <a:r>
                  <a:rPr lang="zh-CN" altLang="en-US"/>
                  <a:t>引入命题变元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表示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位置是否取值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𝑘</m:t>
                    </m:r>
                  </m:oMath>
                </a14:m>
                <a:endParaRPr lang="zh-CN" altLang="en-US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位置仅取一个值：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中一个为真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第一行各不相同：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中一个为真，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中一个为真，且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中一个为真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52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2057400" y="1898650"/>
          <a:ext cx="1998345" cy="1348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115"/>
                <a:gridCol w="666115"/>
                <a:gridCol w="666115"/>
              </a:tblGrid>
              <a:tr h="445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445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4578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3"/>
            </p:custDataLst>
          </p:nvPr>
        </p:nvGraphicFramePr>
        <p:xfrm>
          <a:off x="4953000" y="1905000"/>
          <a:ext cx="1998345" cy="1348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115"/>
                <a:gridCol w="666115"/>
                <a:gridCol w="666115"/>
              </a:tblGrid>
              <a:tr h="445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445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4578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拉丁方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n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阶拉丁方：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</m:oMath>
                </a14:m>
                <a:r>
                  <a:rPr lang="zh-CN" altLang="en-US"/>
                  <a:t>矩阵，每行每列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n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/>
                  <a:t>各仅出现一次</a:t>
                </a:r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  <a:p>
                <a:r>
                  <a:rPr lang="zh-CN" altLang="en-US"/>
                  <a:t>正交拉丁方问题</a:t>
                </a:r>
                <a:endParaRPr lang="zh-CN" altLang="en-US"/>
              </a:p>
              <a:p>
                <a:pPr lvl="1"/>
                <a:endParaRPr lang="zh-CN" altLang="en-US"/>
              </a:p>
              <a:p>
                <a:pPr lvl="1"/>
                <a:endParaRPr lang="zh-CN" altLang="en-US"/>
              </a:p>
              <a:p>
                <a:pPr lvl="1"/>
                <a:endParaRPr lang="zh-CN" altLang="en-US"/>
              </a:p>
              <a:p>
                <a:pPr lvl="1"/>
                <a:endParaRPr lang="zh-CN" altLang="en-US"/>
              </a:p>
              <a:p>
                <a:pPr marL="344170" lvl="1" indent="457200">
                  <a:buNone/>
                </a:pPr>
                <a:r>
                  <a:rPr lang="zh-CN" altLang="en-US"/>
                  <a:t>不存在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n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k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2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阶的正交拉丁方？（</a:t>
                </a:r>
                <a:r>
                  <a:rPr lang="zh-CN" altLang="en-US">
                    <a:sym typeface="+mn-ea"/>
                  </a:rPr>
                  <a:t>欧拉猜想）</a:t>
                </a:r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18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2057400" y="1898650"/>
          <a:ext cx="1998345" cy="1348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115"/>
                <a:gridCol w="666115"/>
                <a:gridCol w="666115"/>
              </a:tblGrid>
              <a:tr h="445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445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4578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3"/>
            </p:custDataLst>
          </p:nvPr>
        </p:nvGraphicFramePr>
        <p:xfrm>
          <a:off x="4953000" y="1905000"/>
          <a:ext cx="1998345" cy="1348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115"/>
                <a:gridCol w="666115"/>
                <a:gridCol w="666115"/>
              </a:tblGrid>
              <a:tr h="445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445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4578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4"/>
            </p:custDataLst>
          </p:nvPr>
        </p:nvGraphicFramePr>
        <p:xfrm>
          <a:off x="3420110" y="3733800"/>
          <a:ext cx="2303145" cy="1769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715"/>
                <a:gridCol w="767715"/>
                <a:gridCol w="767715"/>
              </a:tblGrid>
              <a:tr h="5848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(1,1)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(2,3)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(3,2)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5835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(2,2)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(3,1)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(1,3)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6013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(3,3)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(1,2)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(2,1)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6247765" y="4343400"/>
            <a:ext cx="2439035" cy="7067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rgbClr val="0070C0"/>
            </a:solidFill>
            <a:prstDash val="solid"/>
          </a:ln>
        </p:spPr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数独问题</a:t>
            </a:r>
            <a:endParaRPr lang="zh-CN" altLang="en-US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其它拉丁方问题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四色问题、七桥问题、</a:t>
            </a:r>
            <a:r>
              <a:rPr lang="en-US" altLang="zh-CN"/>
              <a:t>……</a:t>
            </a:r>
            <a:endParaRPr lang="en-US" altLang="zh-CN"/>
          </a:p>
          <a:p>
            <a:r>
              <a:rPr lang="en-US" altLang="zh-CN"/>
              <a:t>0-1</a:t>
            </a:r>
            <a:r>
              <a:rPr lang="zh-CN" altLang="en-US"/>
              <a:t>整数规划、集合覆盖问题、背包问题、</a:t>
            </a:r>
            <a:r>
              <a:rPr lang="en-US" altLang="zh-CN"/>
              <a:t>……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任何</a:t>
            </a:r>
            <a:r>
              <a:rPr lang="en-US" altLang="zh-CN"/>
              <a:t>NP</a:t>
            </a:r>
            <a:r>
              <a:rPr lang="zh-CN" altLang="en-US"/>
              <a:t>问题都可以在</a:t>
            </a:r>
            <a:r>
              <a:rPr lang="zh-CN" altLang="en-US">
                <a:solidFill>
                  <a:schemeClr val="tx1"/>
                </a:solidFill>
              </a:rPr>
              <a:t>多项式时间规约</a:t>
            </a:r>
            <a:r>
              <a:rPr lang="zh-CN" altLang="en-US"/>
              <a:t>为</a:t>
            </a:r>
            <a:r>
              <a:rPr lang="en-US" altLang="zh-CN"/>
              <a:t>SAT</a:t>
            </a:r>
            <a:r>
              <a:rPr lang="zh-CN" altLang="en-US"/>
              <a:t>问题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 animBg="1" build="p"/>
      <p:bldP spid="3" grpId="1" animBg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 smtClean="0">
                <a:sym typeface="+mn-ea"/>
              </a:rPr>
              <a:t> Circuit to SAT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fontAlgn="auto">
              <a:lnSpc>
                <a:spcPct val="150000"/>
              </a:lnSpc>
            </a:pPr>
            <a:r>
              <a:rPr lang="zh-CN" sz="2100" dirty="0" smtClean="0">
                <a:sym typeface="+mn-ea"/>
              </a:rPr>
              <a:t>加法电路的形式化（</a:t>
            </a:r>
            <a:r>
              <a:rPr lang="en-US" altLang="zh-CN" sz="2100" dirty="0" smtClean="0">
                <a:sym typeface="+mn-ea"/>
              </a:rPr>
              <a:t>1-bit</a:t>
            </a:r>
            <a:r>
              <a:rPr lang="zh-CN" altLang="en-US" sz="2100" dirty="0" smtClean="0">
                <a:sym typeface="+mn-ea"/>
              </a:rPr>
              <a:t>）</a:t>
            </a:r>
            <a:endParaRPr lang="en-US" altLang="zh-CN" sz="2100" dirty="0" smtClean="0"/>
          </a:p>
          <a:p>
            <a:pPr lvl="1" fontAlgn="auto">
              <a:lnSpc>
                <a:spcPct val="150000"/>
              </a:lnSpc>
            </a:pPr>
            <a:r>
              <a:rPr lang="en-US" altLang="zh-CN" sz="2100" dirty="0" smtClean="0">
                <a:sym typeface="+mn-ea"/>
              </a:rPr>
              <a:t>A + B + C</a:t>
            </a:r>
            <a:r>
              <a:rPr lang="en-US" altLang="zh-CN" sz="2100" baseline="-25000" dirty="0" smtClean="0">
                <a:sym typeface="+mn-ea"/>
              </a:rPr>
              <a:t>in</a:t>
            </a:r>
            <a:r>
              <a:rPr lang="en-US" altLang="zh-CN" sz="2100" dirty="0" smtClean="0">
                <a:sym typeface="+mn-ea"/>
              </a:rPr>
              <a:t> = C</a:t>
            </a:r>
            <a:r>
              <a:rPr lang="en-US" altLang="zh-CN" sz="2100" baseline="-25000" dirty="0" smtClean="0">
                <a:sym typeface="+mn-ea"/>
              </a:rPr>
              <a:t>out</a:t>
            </a:r>
            <a:r>
              <a:rPr lang="en-US" altLang="zh-CN" sz="2100" dirty="0" smtClean="0">
                <a:sym typeface="+mn-ea"/>
              </a:rPr>
              <a:t>S </a:t>
            </a:r>
            <a:r>
              <a:rPr lang="en-US" altLang="zh-CN" sz="2100" dirty="0" smtClean="0">
                <a:sym typeface="Wingdings" panose="05000000000000000000" pitchFamily="2" charset="2"/>
              </a:rPr>
              <a:t></a:t>
            </a:r>
            <a:endParaRPr lang="en-US" altLang="zh-CN" sz="2100" dirty="0" smtClean="0">
              <a:sym typeface="Wingdings" panose="05000000000000000000" pitchFamily="2" charset="2"/>
            </a:endParaRPr>
          </a:p>
          <a:p>
            <a:pPr lvl="1" fontAlgn="auto">
              <a:lnSpc>
                <a:spcPct val="150000"/>
              </a:lnSpc>
            </a:pPr>
            <a:r>
              <a:rPr lang="en-US" altLang="zh-CN" sz="2100" dirty="0" err="1" smtClean="0">
                <a:sym typeface="+mn-ea"/>
              </a:rPr>
              <a:t>C</a:t>
            </a:r>
            <a:r>
              <a:rPr lang="en-US" altLang="zh-CN" sz="2100" baseline="-25000" dirty="0" err="1" smtClean="0">
                <a:sym typeface="+mn-ea"/>
              </a:rPr>
              <a:t>out</a:t>
            </a:r>
            <a:r>
              <a:rPr lang="en-US" altLang="zh-CN" sz="2100" dirty="0">
                <a:sym typeface="+mn-ea"/>
              </a:rPr>
              <a:t> </a:t>
            </a:r>
            <a:r>
              <a:rPr lang="en-US" altLang="zh-CN" sz="2100" dirty="0" smtClean="0">
                <a:sym typeface="+mn-ea"/>
              </a:rPr>
              <a:t>= (A and B) or (</a:t>
            </a:r>
            <a:r>
              <a:rPr lang="en-US" altLang="zh-CN" sz="2100" dirty="0">
                <a:sym typeface="+mn-ea"/>
              </a:rPr>
              <a:t>C</a:t>
            </a:r>
            <a:r>
              <a:rPr lang="en-US" altLang="zh-CN" sz="2100" baseline="-25000" dirty="0">
                <a:sym typeface="+mn-ea"/>
              </a:rPr>
              <a:t>in</a:t>
            </a:r>
            <a:r>
              <a:rPr lang="en-US" altLang="zh-CN" sz="2100" dirty="0" smtClean="0">
                <a:sym typeface="+mn-ea"/>
              </a:rPr>
              <a:t> and (A or B))</a:t>
            </a:r>
            <a:endParaRPr lang="en-US" altLang="zh-CN" sz="2100" dirty="0" smtClean="0"/>
          </a:p>
          <a:p>
            <a:pPr lvl="1" fontAlgn="auto">
              <a:lnSpc>
                <a:spcPct val="150000"/>
              </a:lnSpc>
            </a:pPr>
            <a:r>
              <a:rPr lang="en-US" altLang="zh-CN" sz="2100" dirty="0" smtClean="0">
                <a:sym typeface="+mn-ea"/>
              </a:rPr>
              <a:t>S = A </a:t>
            </a:r>
            <a:r>
              <a:rPr lang="en-US" altLang="zh-CN" sz="2100" dirty="0" err="1" smtClean="0">
                <a:sym typeface="+mn-ea"/>
              </a:rPr>
              <a:t>xor</a:t>
            </a:r>
            <a:r>
              <a:rPr lang="en-US" altLang="zh-CN" sz="2100" dirty="0" smtClean="0">
                <a:sym typeface="+mn-ea"/>
              </a:rPr>
              <a:t> B </a:t>
            </a:r>
            <a:r>
              <a:rPr lang="en-US" altLang="zh-CN" sz="2100" dirty="0" err="1" smtClean="0">
                <a:sym typeface="+mn-ea"/>
              </a:rPr>
              <a:t>xor</a:t>
            </a:r>
            <a:r>
              <a:rPr lang="en-US" altLang="zh-CN" sz="2100" dirty="0" smtClean="0">
                <a:sym typeface="+mn-ea"/>
              </a:rPr>
              <a:t> </a:t>
            </a:r>
            <a:r>
              <a:rPr lang="en-US" altLang="zh-CN" sz="2100" dirty="0">
                <a:sym typeface="+mn-ea"/>
              </a:rPr>
              <a:t>C</a:t>
            </a:r>
            <a:r>
              <a:rPr lang="en-US" altLang="zh-CN" sz="2100" baseline="-25000" dirty="0">
                <a:sym typeface="+mn-ea"/>
              </a:rPr>
              <a:t>in</a:t>
            </a:r>
            <a:endParaRPr lang="en-US" altLang="zh-CN" sz="2100" dirty="0"/>
          </a:p>
          <a:p>
            <a:pPr fontAlgn="auto">
              <a:lnSpc>
                <a:spcPct val="150000"/>
              </a:lnSpc>
            </a:pP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z="750" smtClean="0"/>
            </a:fld>
            <a:endParaRPr lang="zh-CN" altLang="en-US" sz="750"/>
          </a:p>
        </p:txBody>
      </p:sp>
      <p:pic>
        <p:nvPicPr>
          <p:cNvPr id="2050" name="Picture 2" descr="https://upload.wikimedia.org/wikipedia/commons/thumb/4/48/1-bit_full-adder.svg/220px-1-bit_full-adder.svg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420" y="4191000"/>
            <a:ext cx="1801495" cy="154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6/69/Full-adder_logic_diagram.svg/220px-Full-adder_logic_diagra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0" y="4546600"/>
            <a:ext cx="2050415" cy="92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435" y="1979295"/>
            <a:ext cx="1391920" cy="256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命题公式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/>
                  <a:t>命题逻辑的所有原子公式和公式的集分别记为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𝑷𝑺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（</a:t>
                </a:r>
                <a:r>
                  <a:rPr lang="zh-CN" altLang="en-US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命题符集合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）</a:t>
                </a:r>
                <a:r>
                  <a:rPr lang="zh-CN" altLang="en-US"/>
                  <a:t>和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𝑷𝑹𝑶𝑷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（</a:t>
                </a:r>
                <a:r>
                  <a:rPr lang="zh-CN" altLang="en-US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命题集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）</a:t>
                </a:r>
                <a:r>
                  <a:rPr lang="zh-CN" altLang="en-US"/>
                  <a:t>。</a:t>
                </a:r>
                <a:endParaRPr lang="zh-CN" altLang="en-US"/>
              </a:p>
              <a:p>
                <a:pPr lvl="1"/>
                <a:r>
                  <a:rPr lang="zh-CN" altLang="en-US"/>
                  <a:t>公式由表达式定义</a:t>
                </a:r>
                <a:endParaRPr lang="zh-CN" altLang="en-US"/>
              </a:p>
              <a:p>
                <a:pPr lvl="1"/>
                <a:r>
                  <a:rPr lang="zh-CN" altLang="en-US"/>
                  <a:t>公式相当于自然语言中符合语法规则的语句</a:t>
                </a:r>
                <a:endParaRPr lang="zh-CN" altLang="en-US"/>
              </a:p>
              <a:p>
                <a:endParaRPr lang="zh-CN" altLang="en-US"/>
              </a:p>
              <a:p>
                <a:r>
                  <a:rPr lang="zh-CN" altLang="en-US"/>
                  <a:t>表达式不一定是公式</a:t>
                </a:r>
                <a:endParaRPr lang="zh-CN" altLang="en-US"/>
              </a:p>
              <a:p>
                <a:pPr lvl="1"/>
                <a:r>
                  <a:rPr lang="en-US" altLang="zh-CN">
                    <a:sym typeface="+mn-ea"/>
                  </a:rPr>
                  <a:t>p</a:t>
                </a:r>
                <a:endParaRPr lang="en-US" altLang="zh-CN"/>
              </a:p>
              <a:p>
                <a:pPr lvl="1"/>
                <a:r>
                  <a:rPr lang="en-US" altLang="zh-CN">
                    <a:sym typeface="+mn-ea"/>
                  </a:rPr>
                  <a:t>pq</a:t>
                </a:r>
                <a:endParaRPr lang="en-US" altLang="zh-CN"/>
              </a:p>
              <a:p>
                <a:pPr lvl="1"/>
                <a:r>
                  <a:rPr lang="en-US" altLang="zh-CN">
                    <a:sym typeface="+mn-ea"/>
                  </a:rPr>
                  <a:t>(r)</a:t>
                </a:r>
                <a:endParaRPr lang="en-US" altLang="zh-CN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∧→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</m:oMath>
                </a14:m>
                <a:endParaRPr lang="en-US" altLang="zh-CN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169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 smtClean="0">
                <a:sym typeface="+mn-ea"/>
              </a:rPr>
              <a:t> Circuit to SAT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fontAlgn="auto">
              <a:lnSpc>
                <a:spcPct val="150000"/>
              </a:lnSpc>
            </a:pPr>
            <a:r>
              <a:rPr lang="zh-CN" sz="2100" dirty="0" smtClean="0">
                <a:sym typeface="+mn-ea"/>
              </a:rPr>
              <a:t>加法电路的形式化（</a:t>
            </a:r>
            <a:r>
              <a:rPr lang="en-US" altLang="zh-CN" sz="2100" dirty="0" smtClean="0">
                <a:sym typeface="+mn-ea"/>
              </a:rPr>
              <a:t>n-bit</a:t>
            </a:r>
            <a:r>
              <a:rPr lang="zh-CN" altLang="en-US" sz="2100" dirty="0" smtClean="0">
                <a:sym typeface="+mn-ea"/>
              </a:rPr>
              <a:t>）</a:t>
            </a:r>
            <a:endParaRPr lang="en-US" altLang="zh-CN" sz="2100" dirty="0" smtClean="0"/>
          </a:p>
          <a:p>
            <a:pPr fontAlgn="auto">
              <a:lnSpc>
                <a:spcPct val="150000"/>
              </a:lnSpc>
            </a:pP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z="750" smtClean="0"/>
            </a:fld>
            <a:endParaRPr lang="zh-CN" altLang="en-US" sz="750"/>
          </a:p>
        </p:txBody>
      </p:sp>
      <p:pic>
        <p:nvPicPr>
          <p:cNvPr id="4098" name="Picture 2" descr="https://upload.wikimedia.org/wikipedia/commons/thumb/5/5d/4-bit_ripple_carry_adder.svg/500px-4-bit_ripple_carry_adder.svg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1930"/>
            <a:ext cx="4209415" cy="168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ym typeface="+mn-ea"/>
              </a:rPr>
              <a:t> Circuit to SAT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dirty="0" smtClean="0"/>
              <a:t>乘法 </a:t>
            </a:r>
            <a:r>
              <a:rPr lang="en-US" altLang="zh-CN" dirty="0" smtClean="0">
                <a:sym typeface="Wingdings" panose="05000000000000000000" pitchFamily="2" charset="2"/>
              </a:rPr>
              <a:t> </a:t>
            </a:r>
            <a:r>
              <a:rPr lang="zh-CN" altLang="en-US" dirty="0" smtClean="0">
                <a:sym typeface="Wingdings" panose="05000000000000000000" pitchFamily="2" charset="2"/>
              </a:rPr>
              <a:t>移位</a:t>
            </a:r>
            <a:r>
              <a:rPr lang="en-US" altLang="zh-CN" dirty="0" smtClean="0">
                <a:sym typeface="Wingdings" panose="05000000000000000000" pitchFamily="2" charset="2"/>
              </a:rPr>
              <a:t>+</a:t>
            </a:r>
            <a:r>
              <a:rPr lang="zh-CN" altLang="en-US" dirty="0" smtClean="0">
                <a:sym typeface="Wingdings" panose="05000000000000000000" pitchFamily="2" charset="2"/>
              </a:rPr>
              <a:t>加法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 marL="0" indent="0" fontAlgn="auto">
              <a:lnSpc>
                <a:spcPct val="150000"/>
              </a:lnSpc>
              <a:buNone/>
            </a:pPr>
            <a:endParaRPr lang="en-US" altLang="zh-CN" dirty="0">
              <a:sym typeface="Wingdings" panose="05000000000000000000" pitchFamily="2" charset="2"/>
            </a:endParaRPr>
          </a:p>
          <a:p>
            <a:pPr marL="0" indent="0" fontAlgn="auto">
              <a:lnSpc>
                <a:spcPct val="150000"/>
              </a:lnSpc>
              <a:buNone/>
            </a:pPr>
            <a:endParaRPr lang="en-US" altLang="zh-CN" dirty="0">
              <a:sym typeface="Wingdings" panose="05000000000000000000" pitchFamily="2" charset="2"/>
            </a:endParaRPr>
          </a:p>
          <a:p>
            <a:pPr fontAlgn="auto">
              <a:lnSpc>
                <a:spcPct val="150000"/>
              </a:lnSpc>
            </a:pPr>
            <a:endParaRPr lang="zh-CN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2643505"/>
            <a:ext cx="6108065" cy="197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Circuit to SAT</a:t>
            </a:r>
            <a:endParaRPr lang="en-US" altLang="zh-CN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lnSpc>
                <a:spcPct val="150000"/>
              </a:lnSpc>
            </a:pPr>
            <a:r>
              <a:rPr lang="zh-CN" altLang="en-US" dirty="0" smtClean="0"/>
              <a:t>整数除法</a:t>
            </a:r>
            <a:endParaRPr lang="en-US" altLang="zh-CN" dirty="0" smtClean="0"/>
          </a:p>
          <a:p>
            <a:pPr lvl="1" fontAlgn="auto">
              <a:lnSpc>
                <a:spcPct val="150000"/>
              </a:lnSpc>
            </a:pPr>
            <a:r>
              <a:rPr lang="zh-CN" altLang="en-US" dirty="0" smtClean="0"/>
              <a:t>有余数，引入辅助变量表示余数</a:t>
            </a:r>
            <a:endParaRPr lang="en-US" altLang="zh-CN" dirty="0" smtClean="0"/>
          </a:p>
          <a:p>
            <a:pPr fontAlgn="auto">
              <a:lnSpc>
                <a:spcPct val="150000"/>
              </a:lnSpc>
            </a:pPr>
            <a:endParaRPr lang="en-US" altLang="zh-CN" dirty="0"/>
          </a:p>
          <a:p>
            <a:pPr fontAlgn="auto">
              <a:lnSpc>
                <a:spcPct val="150000"/>
              </a:lnSpc>
            </a:pP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24200"/>
            <a:ext cx="2948305" cy="161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1729105" cy="243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 smtClean="0">
                <a:sym typeface="+mn-ea"/>
              </a:rPr>
              <a:t> Circuit to SAT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z="750" smtClean="0"/>
            </a:fld>
            <a:endParaRPr lang="zh-CN" altLang="en-US" sz="750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07795" y="2360771"/>
            <a:ext cx="6328410" cy="32637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478179" y="1008698"/>
            <a:ext cx="1624013" cy="12182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400800" y="1008698"/>
            <a:ext cx="1601153" cy="1217771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 smtClean="0">
                <a:sym typeface="+mn-ea"/>
              </a:rPr>
              <a:t> Circuit to SAT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z="750" smtClean="0"/>
            </a:fld>
            <a:endParaRPr lang="zh-CN" altLang="en-US" sz="750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478179" y="1008698"/>
            <a:ext cx="1624013" cy="12182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00800" y="1008698"/>
            <a:ext cx="1601153" cy="12177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/>
              <p:nvPr>
                <p:ph idx="1"/>
              </p:nvPr>
            </p:nvSpPr>
            <p:spPr>
              <a:xfrm>
                <a:off x="457200" y="1371600"/>
                <a:ext cx="8229600" cy="4876800"/>
              </a:xfrm>
            </p:spPr>
            <p:txBody>
              <a:bodyPr/>
              <a:p>
                <a:pPr>
                  <a:buFont typeface="Wingdings" panose="05000000000000000000" charset="0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sub>
                    </m:sSub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buFont typeface="Wingdings" panose="05000000000000000000" charset="0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⊕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sub>
                    </m:sSub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buFont typeface="Wingdings" panose="05000000000000000000" charset="0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⊕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buFont typeface="Wingdings" panose="05000000000000000000" charset="0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buFont typeface="Wingdings" panose="05000000000000000000" charset="0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buFont typeface="Wingdings" panose="05000000000000000000" charset="0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buFont typeface="Wingdings" panose="05000000000000000000" charset="0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buFont typeface="Wingdings" panose="05000000000000000000" charset="0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876800"/>
              </a:xfr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2447925"/>
            <a:ext cx="2999105" cy="36480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3505200" y="3912235"/>
                <a:ext cx="2159000" cy="7188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txBody>
              <a:bodyPr wrap="square" rtlCol="0" anchor="t">
                <a:spAutoFit/>
              </a:bodyPr>
              <a:p>
                <a:r>
                  <a:rPr lang="zh-CN" altLang="en-US">
                    <a:sym typeface="+mn-ea"/>
                  </a:rPr>
                  <a:t>输入输出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𝑘</m:t>
                        </m:r>
                      </m:sub>
                    </m:sSub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辅助变量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𝑙</m:t>
                        </m:r>
                      </m:sub>
                    </m:sSub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912235"/>
                <a:ext cx="2159000" cy="718820"/>
              </a:xfrm>
              <a:prstGeom prst="rect">
                <a:avLst/>
              </a:prstGeom>
              <a:blipFill rotWithShape="1">
                <a:blip r:embed="rId7"/>
                <a:stretch>
                  <a:fillRect l="-294" t="-883" r="-294" b="-883"/>
                </a:stretch>
              </a:blipFill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 smtClean="0">
                <a:sym typeface="+mn-ea"/>
              </a:rPr>
              <a:t> Circuit to SAT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z="750" smtClean="0"/>
            </a:fld>
            <a:endParaRPr lang="zh-CN" altLang="en-US" sz="750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478179" y="1008698"/>
            <a:ext cx="1624013" cy="12182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00800" y="1008698"/>
            <a:ext cx="1601153" cy="12177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/>
              <p:nvPr>
                <p:ph idx="1"/>
              </p:nvPr>
            </p:nvSpPr>
            <p:spPr>
              <a:xfrm>
                <a:off x="457200" y="1371600"/>
                <a:ext cx="8229600" cy="4876800"/>
              </a:xfrm>
            </p:spPr>
            <p:txBody>
              <a:bodyPr/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45720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⊕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45720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⊕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45720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45720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45720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45720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45720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876800"/>
              </a:xfr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2447925"/>
            <a:ext cx="2999105" cy="36480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3505200" y="3912235"/>
                <a:ext cx="2159000" cy="7188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txBody>
              <a:bodyPr wrap="square" rtlCol="0" anchor="t">
                <a:spAutoFit/>
              </a:bodyPr>
              <a:p>
                <a:r>
                  <a:rPr lang="zh-CN" altLang="en-US">
                    <a:sym typeface="+mn-ea"/>
                  </a:rPr>
                  <a:t>输入输出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𝑘</m:t>
                        </m:r>
                      </m:sub>
                    </m:sSub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辅助变量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𝑙</m:t>
                        </m:r>
                      </m:sub>
                    </m:sSub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912235"/>
                <a:ext cx="2159000" cy="718820"/>
              </a:xfrm>
              <a:prstGeom prst="rect">
                <a:avLst/>
              </a:prstGeom>
              <a:blipFill rotWithShape="1">
                <a:blip r:embed="rId7"/>
                <a:stretch>
                  <a:fillRect l="-294" t="-883" r="-294" b="-883"/>
                </a:stretch>
              </a:blipFill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4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7715" y="850106"/>
            <a:ext cx="7608570" cy="5150644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内容占位符 4"/>
          <p:cNvGraphicFramePr>
            <a:graphicFrameLocks noChangeAspect="1"/>
          </p:cNvGraphicFramePr>
          <p:nvPr>
            <p:ph idx="1"/>
            <p:custDataLst>
              <p:tags r:id="rId1"/>
            </p:custDataLst>
          </p:nvPr>
        </p:nvGraphicFramePr>
        <p:xfrm>
          <a:off x="1203960" y="854869"/>
          <a:ext cx="6842760" cy="5145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2" imgW="11582400" imgH="8709660" progId="Paint.Picture">
                  <p:embed/>
                </p:oleObj>
              </mc:Choice>
              <mc:Fallback>
                <p:oleObj name="" r:id="rId2" imgW="11582400" imgH="8709660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03960" y="854869"/>
                        <a:ext cx="6842760" cy="5145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p>
            <a:r>
              <a:rPr lang="en-US" altLang="zh-CN" dirty="0" smtClean="0">
                <a:sym typeface="+mn-ea"/>
              </a:rPr>
              <a:t>Array Ripple Carry Multiplier</a:t>
            </a:r>
            <a:endParaRPr lang="en-US" altLang="zh-CN" dirty="0" smtClean="0">
              <a:sym typeface="+mn-e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50838"/>
            <a:ext cx="7543800" cy="944562"/>
          </a:xfrm>
        </p:spPr>
        <p:txBody>
          <a:bodyPr/>
          <a:p>
            <a:r>
              <a:rPr lang="en-US" altLang="zh-CN" dirty="0" smtClean="0">
                <a:sym typeface="+mn-ea"/>
              </a:rPr>
              <a:t>Wallace-Tree Carry-Lookahead Multiplier</a:t>
            </a:r>
            <a:endParaRPr lang="en-US" altLang="zh-CN" dirty="0" smtClean="0">
              <a:sym typeface="+mn-ea"/>
            </a:endParaRPr>
          </a:p>
        </p:txBody>
      </p:sp>
      <p:pic>
        <p:nvPicPr>
          <p:cNvPr id="3" name="内容占位符 2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2423160"/>
            <a:ext cx="9139238" cy="2820353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等价性验证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905000" y="1905000"/>
            <a:ext cx="1993900" cy="3987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t">
            <a:spAutoFit/>
          </a:bodyPr>
          <a:p>
            <a:pPr algn="ctr"/>
            <a:r>
              <a:rPr lang="en-US" altLang="zh-CN">
                <a:sym typeface="+mn-ea"/>
              </a:rPr>
              <a:t>n</a:t>
            </a:r>
            <a:r>
              <a:rPr lang="zh-CN" altLang="en-US">
                <a:sym typeface="+mn-ea"/>
              </a:rPr>
              <a:t>位乘法运算</a:t>
            </a:r>
            <a:endParaRPr lang="zh-CN" altLang="en-US"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4976495" y="1905000"/>
            <a:ext cx="1917700" cy="3987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t">
            <a:spAutoFit/>
          </a:bodyPr>
          <a:p>
            <a:pPr algn="ctr"/>
            <a:r>
              <a:rPr lang="en-US">
                <a:sym typeface="+mn-ea"/>
              </a:rPr>
              <a:t>n</a:t>
            </a:r>
            <a:r>
              <a:rPr lang="zh-CN" altLang="en-US">
                <a:sym typeface="+mn-ea"/>
              </a:rPr>
              <a:t>位乘法电路</a:t>
            </a:r>
            <a:endParaRPr lang="zh-CN" altLang="en-US"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525270" y="2971800"/>
                <a:ext cx="2767965" cy="102679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txBody>
              <a:bodyPr wrap="square" rtlCol="0" anchor="t">
                <a:spAutoFit/>
              </a:bodyPr>
              <a:p>
                <a:pPr algn="ctr"/>
                <a:r>
                  <a:rPr lang="zh-CN">
                    <a:sym typeface="+mn-ea"/>
                  </a:rPr>
                  <a:t>命题逻辑公式</a:t>
                </a:r>
                <a:r>
                  <a:rPr lang="en-US" altLang="zh-CN">
                    <a:sym typeface="+mn-ea"/>
                  </a:rPr>
                  <a:t>F</a:t>
                </a:r>
                <a:endParaRPr lang="en-US" altLang="zh-CN">
                  <a:sym typeface="+mn-ea"/>
                </a:endParaRPr>
              </a:p>
              <a:p>
                <a:pPr algn="ctr"/>
                <a:r>
                  <a:rPr lang="zh-CN" altLang="en-US">
                    <a:sym typeface="+mn-ea"/>
                  </a:rPr>
                  <a:t>（输入输出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，辅助变量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）</a:t>
                </a:r>
                <a:endParaRPr lang="zh-CN" altLang="en-US">
                  <a:sym typeface="+mn-ea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525270" y="2971800"/>
                <a:ext cx="2767965" cy="1026795"/>
              </a:xfrm>
              <a:prstGeom prst="rect">
                <a:avLst/>
              </a:prstGeom>
              <a:blipFill rotWithShape="1">
                <a:blip r:embed="rId5"/>
                <a:stretch>
                  <a:fillRect l="-229" t="-618" r="-229" b="-618"/>
                </a:stretch>
              </a:blipFill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627245" y="2971800"/>
                <a:ext cx="2616835" cy="102679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txBody>
              <a:bodyPr wrap="square" rtlCol="0" anchor="t">
                <a:spAutoFit/>
              </a:bodyPr>
              <a:p>
                <a:pPr algn="ctr"/>
                <a:r>
                  <a:rPr lang="zh-CN">
                    <a:sym typeface="+mn-ea"/>
                  </a:rPr>
                  <a:t>命题逻辑公式</a:t>
                </a:r>
                <a:r>
                  <a:rPr lang="en-US" altLang="zh-CN">
                    <a:sym typeface="+mn-ea"/>
                  </a:rPr>
                  <a:t>G</a:t>
                </a:r>
                <a:endParaRPr lang="en-US" altLang="zh-CN">
                  <a:sym typeface="+mn-ea"/>
                </a:endParaRPr>
              </a:p>
              <a:p>
                <a:pPr algn="ctr"/>
                <a:r>
                  <a:rPr lang="zh-CN" altLang="en-US">
                    <a:sym typeface="+mn-ea"/>
                  </a:rPr>
                  <a:t>（输入输出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，辅助变量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）</a:t>
                </a:r>
                <a:endParaRPr lang="en-US" altLang="zh-CN">
                  <a:sym typeface="+mn-ea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4627245" y="2971800"/>
                <a:ext cx="2616835" cy="1026795"/>
              </a:xfrm>
              <a:prstGeom prst="rect">
                <a:avLst/>
              </a:prstGeom>
              <a:blipFill rotWithShape="1">
                <a:blip r:embed="rId8"/>
                <a:stretch>
                  <a:fillRect l="-243" t="-618" r="-243" b="-618"/>
                </a:stretch>
              </a:blipFill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箭头连接符 10"/>
          <p:cNvCxnSpPr>
            <a:stCxn id="7" idx="2"/>
            <a:endCxn id="9" idx="0"/>
          </p:cNvCxnSpPr>
          <p:nvPr>
            <p:custDataLst>
              <p:tags r:id="rId9"/>
            </p:custDataLst>
          </p:nvPr>
        </p:nvCxnSpPr>
        <p:spPr>
          <a:xfrm>
            <a:off x="2901950" y="2303780"/>
            <a:ext cx="7620" cy="668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8" idx="2"/>
            <a:endCxn id="10" idx="0"/>
          </p:cNvCxnSpPr>
          <p:nvPr>
            <p:custDataLst>
              <p:tags r:id="rId10"/>
            </p:custDataLst>
          </p:nvPr>
        </p:nvCxnSpPr>
        <p:spPr>
          <a:xfrm>
            <a:off x="5935345" y="2303780"/>
            <a:ext cx="635" cy="668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1924685" y="4724400"/>
                <a:ext cx="5165090" cy="7188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txBody>
              <a:bodyPr wrap="square" rtlCol="0" anchor="t">
                <a:spAutoFit/>
              </a:bodyPr>
              <a:p>
                <a:pPr algn="ctr"/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若任意对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赋值，不满足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𝐹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↔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𝐺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，则电路与运算等价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685" y="4724400"/>
                <a:ext cx="5165090" cy="718820"/>
              </a:xfrm>
              <a:prstGeom prst="rect">
                <a:avLst/>
              </a:prstGeom>
              <a:blipFill rotWithShape="1">
                <a:blip r:embed="rId11"/>
                <a:stretch>
                  <a:fillRect l="-123" t="-883" r="-123" b="-883"/>
                </a:stretch>
              </a:blipFill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命题的定义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1.2</a:t>
                </a:r>
                <a:r>
                  <a:rPr lang="zh-CN" altLang="en-US" b="1"/>
                  <a:t>（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𝑷𝑹𝑶𝑷</m:t>
                    </m:r>
                  </m:oMath>
                </a14:m>
                <a:r>
                  <a:rPr lang="zh-CN" altLang="en-US" b="1">
                    <a:latin typeface="Cambria Math" panose="02040503050406030204" charset="0"/>
                    <a:cs typeface="Cambria Math" panose="02040503050406030204" charset="0"/>
                  </a:rPr>
                  <a:t>）</a:t>
                </a:r>
                <a:r>
                  <a:rPr lang="en-US" altLang="zh-CN" b="1">
                    <a:latin typeface="Cambria Math" panose="02040503050406030204" charset="0"/>
                    <a:cs typeface="Cambria Math" panose="02040503050406030204" charset="0"/>
                  </a:rPr>
                  <a:t>.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当且仅当它能有限次地由以下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(i)~(iii)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生成：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(i)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(ii) </a:t>
                </a:r>
                <a:r>
                  <a:rPr lang="zh-CN" altLang="en-US"/>
                  <a:t>如果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(iii) </a:t>
                </a:r>
                <a:r>
                  <a:rPr lang="zh-CN" altLang="en-US"/>
                  <a:t>如果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其中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∈{∧,∨,→}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/>
              </a:p>
              <a:p>
                <a:endParaRPr lang="zh-CN" altLang="en-US"/>
              </a:p>
              <a:p>
                <a:r>
                  <a:rPr lang="zh-CN" altLang="en-US"/>
                  <a:t>定义中的</a:t>
                </a:r>
                <a:r>
                  <a:rPr lang="en-US" altLang="zh-CN"/>
                  <a:t>(i)~(iii)</a:t>
                </a:r>
                <a:r>
                  <a:rPr lang="zh-CN" altLang="en-US"/>
                  <a:t>称为命题公式的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形成规则</a:t>
                </a:r>
                <a:r>
                  <a:rPr lang="zh-CN" altLang="en-US"/>
                  <a:t>。</a:t>
                </a:r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3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等价性验证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z="750" smtClean="0"/>
            </a:fld>
            <a:endParaRPr lang="zh-CN" altLang="en-US" sz="750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56410" y="2226469"/>
            <a:ext cx="5630704" cy="3263741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等价性验证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z="750" smtClean="0"/>
            </a:fld>
            <a:endParaRPr lang="zh-CN" altLang="en-US" sz="750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56410" y="2226469"/>
            <a:ext cx="5630704" cy="326374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997291" y="1865471"/>
            <a:ext cx="171354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 b="1">
                <a:solidFill>
                  <a:schemeClr val="accent5"/>
                </a:solidFill>
              </a:rPr>
              <a:t>左右是否等效？</a:t>
            </a:r>
            <a:endParaRPr lang="zh-CN" altLang="en-US" sz="1800" b="1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等价性验证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z="750" smtClean="0"/>
            </a:fld>
            <a:endParaRPr lang="zh-CN" altLang="en-US" sz="750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38739" y="2226469"/>
            <a:ext cx="6466523" cy="3004185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SAT</a:t>
            </a:r>
            <a:r>
              <a:rPr lang="zh-CN" altLang="en-US">
                <a:sym typeface="+mn-ea"/>
              </a:rPr>
              <a:t>问题应用</a:t>
            </a:r>
            <a:endParaRPr lang="zh-CN" altLang="en-US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有界模型检验 (</a:t>
            </a:r>
            <a:r>
              <a:rPr lang="en-US" altLang="zh-CN"/>
              <a:t>BMC</a:t>
            </a:r>
            <a:r>
              <a:rPr lang="en-US" altLang="zh-CN"/>
              <a:t>,</a:t>
            </a:r>
            <a:r>
              <a:rPr lang="zh-CN" altLang="en-US"/>
              <a:t> 2007 Turing Award)</a:t>
            </a:r>
            <a:endParaRPr lang="zh-CN" altLang="en-US"/>
          </a:p>
          <a:p>
            <a:r>
              <a:rPr lang="zh-CN" altLang="en-US"/>
              <a:t>芯片自动化设计 (EDA)</a:t>
            </a:r>
            <a:endParaRPr lang="zh-CN" altLang="en-US"/>
          </a:p>
          <a:p>
            <a:r>
              <a:rPr lang="zh-CN" altLang="en-US"/>
              <a:t>程序分析、软件验证</a:t>
            </a:r>
            <a:endParaRPr lang="zh-CN" altLang="en-US"/>
          </a:p>
          <a:p>
            <a:r>
              <a:rPr lang="zh-CN" altLang="en-US"/>
              <a:t>自动定理证明</a:t>
            </a:r>
            <a:endParaRPr lang="zh-CN" altLang="en-US"/>
          </a:p>
          <a:p>
            <a:pPr lvl="1"/>
            <a:r>
              <a:rPr lang="en-US" altLang="zh-CN"/>
              <a:t>Boolean </a:t>
            </a:r>
            <a:r>
              <a:rPr lang="zh-CN" altLang="en-US"/>
              <a:t>Pythagorean Triples (200TB), Schur Number Five (2PB), Certification: Coq, ACL2, Isabelle</a:t>
            </a:r>
            <a:endParaRPr lang="zh-CN" altLang="en-US"/>
          </a:p>
          <a:p>
            <a:r>
              <a:rPr lang="zh-CN" altLang="en-US"/>
              <a:t>规划问题</a:t>
            </a:r>
            <a:endParaRPr lang="zh-CN" altLang="en-US"/>
          </a:p>
          <a:p>
            <a:r>
              <a:rPr lang="zh-CN" altLang="en-US"/>
              <a:t>密码学自动化分析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命题的定义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∨(((¬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)∧(¬(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))))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grpSp>
        <p:nvGrpSpPr>
          <p:cNvPr id="25" name="组合 24"/>
          <p:cNvGrpSpPr/>
          <p:nvPr/>
        </p:nvGrpSpPr>
        <p:grpSpPr>
          <a:xfrm>
            <a:off x="2514600" y="1752759"/>
            <a:ext cx="3650933" cy="3804761"/>
            <a:chOff x="9332" y="1619"/>
            <a:chExt cx="7666" cy="798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椭圆 5"/>
                <p:cNvSpPr/>
                <p:nvPr>
                  <p:custDataLst>
                    <p:tags r:id="rId2"/>
                  </p:custDataLst>
                </p:nvPr>
              </p:nvSpPr>
              <p:spPr>
                <a:xfrm>
                  <a:off x="11592" y="1619"/>
                  <a:ext cx="888" cy="88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∨</m:t>
                        </m:r>
                      </m:oMath>
                    </m:oMathPara>
                  </a14:m>
                  <a:endParaRPr lang="zh-CN" altLang="en-US" sz="1500"/>
                </a:p>
              </p:txBody>
            </p:sp>
          </mc:Choice>
          <mc:Fallback>
            <p:sp>
              <p:nvSpPr>
                <p:cNvPr id="6" name="椭圆 5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"/>
                  </p:custDataLst>
                </p:nvPr>
              </p:nvSpPr>
              <p:spPr>
                <a:xfrm>
                  <a:off x="11592" y="1619"/>
                  <a:ext cx="888" cy="887"/>
                </a:xfrm>
                <a:prstGeom prst="ellipse">
                  <a:avLst/>
                </a:prstGeom>
                <a:blipFill rotWithShape="1">
                  <a:blip r:embed="rId4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椭圆 6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15102" y="6484"/>
                  <a:ext cx="888" cy="88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∧</m:t>
                        </m:r>
                      </m:oMath>
                    </m:oMathPara>
                  </a14:m>
                  <a:endParaRPr lang="zh-CN" altLang="en-US" sz="1500"/>
                </a:p>
              </p:txBody>
            </p:sp>
          </mc:Choice>
          <mc:Fallback>
            <p:sp>
              <p:nvSpPr>
                <p:cNvPr id="7" name="椭圆 6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6"/>
                  </p:custDataLst>
                </p:nvPr>
              </p:nvSpPr>
              <p:spPr>
                <a:xfrm>
                  <a:off x="15102" y="6484"/>
                  <a:ext cx="888" cy="887"/>
                </a:xfrm>
                <a:prstGeom prst="ellipse">
                  <a:avLst/>
                </a:prstGeom>
                <a:blipFill rotWithShape="1">
                  <a:blip r:embed="rId7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椭圆 7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15102" y="4863"/>
                  <a:ext cx="888" cy="88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¬</m:t>
                        </m:r>
                      </m:oMath>
                    </m:oMathPara>
                  </a14:m>
                  <a:endParaRPr lang="zh-CN" altLang="en-US" sz="1500"/>
                </a:p>
              </p:txBody>
            </p:sp>
          </mc:Choice>
          <mc:Fallback>
            <p:sp>
              <p:nvSpPr>
                <p:cNvPr id="8" name="椭圆 7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9"/>
                  </p:custDataLst>
                </p:nvPr>
              </p:nvSpPr>
              <p:spPr>
                <a:xfrm>
                  <a:off x="15102" y="4863"/>
                  <a:ext cx="888" cy="887"/>
                </a:xfrm>
                <a:prstGeom prst="ellipse">
                  <a:avLst/>
                </a:prstGeom>
                <a:blipFill rotWithShape="1">
                  <a:blip r:embed="rId10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椭圆 8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13804" y="3086"/>
                  <a:ext cx="888" cy="88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∧</m:t>
                        </m:r>
                      </m:oMath>
                    </m:oMathPara>
                  </a14:m>
                  <a:endParaRPr lang="zh-CN" altLang="en-US" sz="1500"/>
                </a:p>
              </p:txBody>
            </p:sp>
          </mc:Choice>
          <mc:Fallback>
            <p:sp>
              <p:nvSpPr>
                <p:cNvPr id="9" name="椭圆 8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2"/>
                  </p:custDataLst>
                </p:nvPr>
              </p:nvSpPr>
              <p:spPr>
                <a:xfrm>
                  <a:off x="13804" y="3086"/>
                  <a:ext cx="888" cy="887"/>
                </a:xfrm>
                <a:prstGeom prst="ellipse">
                  <a:avLst/>
                </a:prstGeom>
                <a:blipFill rotWithShape="1">
                  <a:blip r:embed="rId7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椭圆 9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12350" y="4863"/>
                  <a:ext cx="888" cy="88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∧</m:t>
                        </m:r>
                      </m:oMath>
                    </m:oMathPara>
                  </a14:m>
                  <a:endParaRPr lang="zh-CN" altLang="en-US" sz="1500"/>
                </a:p>
              </p:txBody>
            </p:sp>
          </mc:Choice>
          <mc:Fallback>
            <p:sp>
              <p:nvSpPr>
                <p:cNvPr id="10" name="椭圆 9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4"/>
                  </p:custDataLst>
                </p:nvPr>
              </p:nvSpPr>
              <p:spPr>
                <a:xfrm>
                  <a:off x="12350" y="4863"/>
                  <a:ext cx="888" cy="887"/>
                </a:xfrm>
                <a:prstGeom prst="ellipse">
                  <a:avLst/>
                </a:prstGeom>
                <a:blipFill rotWithShape="1">
                  <a:blip r:embed="rId7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椭圆 10"/>
            <p:cNvSpPr/>
            <p:nvPr>
              <p:custDataLst>
                <p:tags r:id="rId15"/>
              </p:custDataLst>
            </p:nvPr>
          </p:nvSpPr>
          <p:spPr>
            <a:xfrm>
              <a:off x="9332" y="8721"/>
              <a:ext cx="888" cy="8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500"/>
                <a:t>p</a:t>
              </a:r>
              <a:endParaRPr lang="en-US" altLang="zh-CN" sz="1500"/>
            </a:p>
          </p:txBody>
        </p:sp>
        <p:sp>
          <p:nvSpPr>
            <p:cNvPr id="12" name="椭圆 11"/>
            <p:cNvSpPr/>
            <p:nvPr>
              <p:custDataLst>
                <p:tags r:id="rId16"/>
              </p:custDataLst>
            </p:nvPr>
          </p:nvSpPr>
          <p:spPr>
            <a:xfrm>
              <a:off x="12916" y="8721"/>
              <a:ext cx="888" cy="8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500"/>
                <a:t>q</a:t>
              </a:r>
              <a:endParaRPr lang="en-US" altLang="zh-CN" sz="1500"/>
            </a:p>
          </p:txBody>
        </p:sp>
        <p:sp>
          <p:nvSpPr>
            <p:cNvPr id="13" name="椭圆 12"/>
            <p:cNvSpPr/>
            <p:nvPr>
              <p:custDataLst>
                <p:tags r:id="rId17"/>
              </p:custDataLst>
            </p:nvPr>
          </p:nvSpPr>
          <p:spPr>
            <a:xfrm>
              <a:off x="16110" y="8721"/>
              <a:ext cx="888" cy="8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500"/>
                <a:t>r</a:t>
              </a:r>
              <a:endParaRPr lang="en-US" altLang="zh-CN" sz="1500"/>
            </a:p>
          </p:txBody>
        </p:sp>
        <p:cxnSp>
          <p:nvCxnSpPr>
            <p:cNvPr id="14" name="直接箭头连接符 13"/>
            <p:cNvCxnSpPr>
              <a:stCxn id="6" idx="3"/>
              <a:endCxn id="11" idx="0"/>
            </p:cNvCxnSpPr>
            <p:nvPr>
              <p:custDataLst>
                <p:tags r:id="rId18"/>
              </p:custDataLst>
            </p:nvPr>
          </p:nvCxnSpPr>
          <p:spPr>
            <a:xfrm flipH="1">
              <a:off x="9776" y="2376"/>
              <a:ext cx="1946" cy="634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>
              <a:stCxn id="6" idx="5"/>
              <a:endCxn id="9" idx="1"/>
            </p:cNvCxnSpPr>
            <p:nvPr>
              <p:custDataLst>
                <p:tags r:id="rId19"/>
              </p:custDataLst>
            </p:nvPr>
          </p:nvCxnSpPr>
          <p:spPr>
            <a:xfrm>
              <a:off x="12350" y="2376"/>
              <a:ext cx="1584" cy="84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>
              <a:stCxn id="9" idx="3"/>
              <a:endCxn id="10" idx="7"/>
            </p:cNvCxnSpPr>
            <p:nvPr>
              <p:custDataLst>
                <p:tags r:id="rId20"/>
              </p:custDataLst>
            </p:nvPr>
          </p:nvCxnSpPr>
          <p:spPr>
            <a:xfrm flipH="1">
              <a:off x="13108" y="3843"/>
              <a:ext cx="826" cy="115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>
              <a:stCxn id="10" idx="3"/>
              <a:endCxn id="23" idx="0"/>
            </p:cNvCxnSpPr>
            <p:nvPr>
              <p:custDataLst>
                <p:tags r:id="rId21"/>
              </p:custDataLst>
            </p:nvPr>
          </p:nvCxnSpPr>
          <p:spPr>
            <a:xfrm flipH="1">
              <a:off x="11702" y="5620"/>
              <a:ext cx="778" cy="97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>
              <a:stCxn id="10" idx="5"/>
              <a:endCxn id="13" idx="1"/>
            </p:cNvCxnSpPr>
            <p:nvPr>
              <p:custDataLst>
                <p:tags r:id="rId22"/>
              </p:custDataLst>
            </p:nvPr>
          </p:nvCxnSpPr>
          <p:spPr>
            <a:xfrm>
              <a:off x="13108" y="5620"/>
              <a:ext cx="3132" cy="323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>
              <a:stCxn id="9" idx="5"/>
              <a:endCxn id="8" idx="1"/>
            </p:cNvCxnSpPr>
            <p:nvPr>
              <p:custDataLst>
                <p:tags r:id="rId23"/>
              </p:custDataLst>
            </p:nvPr>
          </p:nvCxnSpPr>
          <p:spPr>
            <a:xfrm>
              <a:off x="14562" y="3843"/>
              <a:ext cx="670" cy="115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>
              <a:stCxn id="8" idx="4"/>
              <a:endCxn id="7" idx="0"/>
            </p:cNvCxnSpPr>
            <p:nvPr>
              <p:custDataLst>
                <p:tags r:id="rId24"/>
              </p:custDataLst>
            </p:nvPr>
          </p:nvCxnSpPr>
          <p:spPr>
            <a:xfrm>
              <a:off x="15546" y="5750"/>
              <a:ext cx="0" cy="73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>
              <a:stCxn id="7" idx="3"/>
              <a:endCxn id="12" idx="7"/>
            </p:cNvCxnSpPr>
            <p:nvPr>
              <p:custDataLst>
                <p:tags r:id="rId25"/>
              </p:custDataLst>
            </p:nvPr>
          </p:nvCxnSpPr>
          <p:spPr>
            <a:xfrm flipH="1">
              <a:off x="13674" y="7241"/>
              <a:ext cx="1558" cy="16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>
              <a:stCxn id="7" idx="5"/>
              <a:endCxn id="13" idx="0"/>
            </p:cNvCxnSpPr>
            <p:nvPr>
              <p:custDataLst>
                <p:tags r:id="rId26"/>
              </p:custDataLst>
            </p:nvPr>
          </p:nvCxnSpPr>
          <p:spPr>
            <a:xfrm>
              <a:off x="15860" y="7241"/>
              <a:ext cx="694" cy="148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椭圆 22"/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11258" y="6599"/>
                  <a:ext cx="888" cy="88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¬</m:t>
                        </m:r>
                      </m:oMath>
                    </m:oMathPara>
                  </a14:m>
                  <a:endParaRPr lang="zh-CN" altLang="en-US" sz="1500"/>
                </a:p>
              </p:txBody>
            </p:sp>
          </mc:Choice>
          <mc:Fallback>
            <p:sp>
              <p:nvSpPr>
                <p:cNvPr id="23" name="椭圆 22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8"/>
                  </p:custDataLst>
                </p:nvPr>
              </p:nvSpPr>
              <p:spPr>
                <a:xfrm>
                  <a:off x="11258" y="6599"/>
                  <a:ext cx="888" cy="887"/>
                </a:xfrm>
                <a:prstGeom prst="ellipse">
                  <a:avLst/>
                </a:prstGeom>
                <a:blipFill rotWithShape="1">
                  <a:blip r:embed="rId10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直接箭头连接符 23"/>
            <p:cNvCxnSpPr>
              <a:stCxn id="23" idx="3"/>
              <a:endCxn id="11" idx="7"/>
            </p:cNvCxnSpPr>
            <p:nvPr>
              <p:custDataLst>
                <p:tags r:id="rId29"/>
              </p:custDataLst>
            </p:nvPr>
          </p:nvCxnSpPr>
          <p:spPr>
            <a:xfrm flipH="1">
              <a:off x="10090" y="7356"/>
              <a:ext cx="1298" cy="149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/>
              <p:cNvSpPr txBox="1"/>
              <p:nvPr/>
            </p:nvSpPr>
            <p:spPr>
              <a:xfrm>
                <a:off x="3505200" y="2133600"/>
                <a:ext cx="304800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((¬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)∧(¬(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133600"/>
                <a:ext cx="3048000" cy="398780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/>
              <p:cNvSpPr txBox="1"/>
              <p:nvPr/>
            </p:nvSpPr>
            <p:spPr>
              <a:xfrm>
                <a:off x="5612765" y="3183255"/>
                <a:ext cx="136906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(¬(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765" y="3183255"/>
                <a:ext cx="1369060" cy="398780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/>
              <p:cNvSpPr txBox="1"/>
              <p:nvPr/>
            </p:nvSpPr>
            <p:spPr>
              <a:xfrm>
                <a:off x="3276600" y="2950845"/>
                <a:ext cx="140081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((¬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950845"/>
                <a:ext cx="1400810" cy="398780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/>
              <p:cNvSpPr txBox="1"/>
              <p:nvPr>
                <p:custDataLst>
                  <p:tags r:id="rId33"/>
                </p:custDataLst>
              </p:nvPr>
            </p:nvSpPr>
            <p:spPr>
              <a:xfrm>
                <a:off x="5685790" y="3962400"/>
                <a:ext cx="922655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4"/>
                </p:custDataLst>
              </p:nvPr>
            </p:nvSpPr>
            <p:spPr>
              <a:xfrm>
                <a:off x="5685790" y="3962400"/>
                <a:ext cx="922655" cy="398780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/>
              <p:cNvSpPr txBox="1"/>
              <p:nvPr>
                <p:custDataLst>
                  <p:tags r:id="rId36"/>
                </p:custDataLst>
              </p:nvPr>
            </p:nvSpPr>
            <p:spPr>
              <a:xfrm>
                <a:off x="2819400" y="3886200"/>
                <a:ext cx="73660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7"/>
                </p:custDataLst>
              </p:nvPr>
            </p:nvSpPr>
            <p:spPr>
              <a:xfrm>
                <a:off x="2819400" y="3886200"/>
                <a:ext cx="736600" cy="398780"/>
              </a:xfrm>
              <a:prstGeom prst="rect">
                <a:avLst/>
              </a:prstGeom>
              <a:blipFill rotWithShape="1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C121441E-D649-40A1-8EB9-D2DA45108A4A}" type="datetime1">
              <a:rPr lang="zh-CN" altLang="en-US"/>
            </a:fld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431D1EE-F8D4-4C8E-943E-51C6A46108D1}" type="slidenum">
              <a:rPr lang="en-US" altLang="zh-CN"/>
            </a:fld>
            <a:endParaRPr lang="en-US" altLang="zh-CN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828800"/>
            <a:ext cx="6792913" cy="1066800"/>
          </a:xfrm>
        </p:spPr>
        <p:txBody>
          <a:bodyPr/>
          <a:lstStyle/>
          <a:p>
            <a:pPr algn="ctr"/>
            <a:r>
              <a:rPr lang="zh-CN" altLang="en-US" sz="4600" dirty="0">
                <a:latin typeface="Comic Sans MS" panose="030F0702030302020204" pitchFamily="66" charset="0"/>
              </a:rPr>
              <a:t>命题逻辑</a:t>
            </a:r>
            <a:endParaRPr lang="zh-CN" altLang="en-US" sz="4600" dirty="0">
              <a:latin typeface="Comic Sans MS" panose="030F0702030302020204" pitchFamily="66" charset="0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/>
        </p:nvSpPr>
        <p:spPr>
          <a:xfrm>
            <a:off x="660400" y="2895600"/>
            <a:ext cx="6792913" cy="1066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5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Comic Sans MS" panose="030F0702030302020204" pitchFamily="66" charset="0"/>
              </a:rPr>
              <a:t>语义</a:t>
            </a:r>
            <a:endParaRPr lang="zh-CN" altLang="en-US" sz="3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语法与语义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语法：符号表达式的形式结构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语义：符号和符号表达式的涵义（给符号以某种解释）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TABLE_BEAUTIFY" val="smartTable{f24734bc-5dbb-41a5-a4e6-f0b75a243b0f}"/>
  <p:tag name="TABLE_ENDDRAG_ORIGIN_RECT" val="472*150"/>
  <p:tag name="TABLE_ENDDRAG_RECT" val="145*324*472*150"/>
</p:tagLst>
</file>

<file path=ppt/tags/tag31.xml><?xml version="1.0" encoding="utf-8"?>
<p:tagLst xmlns:p="http://schemas.openxmlformats.org/presentationml/2006/main">
  <p:tag name="KSO_WM_UNIT_TABLE_BEAUTIFY" val="smartTable{f24734bc-5dbb-41a5-a4e6-f0b75a243b0f}"/>
  <p:tag name="TABLE_ENDDRAG_ORIGIN_RECT" val="472*150"/>
  <p:tag name="TABLE_ENDDRAG_RECT" val="145*324*472*150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TABLE_ENDDRAG_ORIGIN_RECT" val="157*105"/>
  <p:tag name="TABLE_ENDDRAG_RECT" val="240*150*157*105"/>
</p:tagLst>
</file>

<file path=ppt/tags/tag59.xml><?xml version="1.0" encoding="utf-8"?>
<p:tagLst xmlns:p="http://schemas.openxmlformats.org/presentationml/2006/main">
  <p:tag name="TABLE_ENDDRAG_ORIGIN_RECT" val="157*105"/>
  <p:tag name="TABLE_ENDDRAG_RECT" val="240*150*157*105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TABLE_ENDDRAG_ORIGIN_RECT" val="157*105"/>
  <p:tag name="TABLE_ENDDRAG_RECT" val="240*150*157*105"/>
</p:tagLst>
</file>

<file path=ppt/tags/tag61.xml><?xml version="1.0" encoding="utf-8"?>
<p:tagLst xmlns:p="http://schemas.openxmlformats.org/presentationml/2006/main">
  <p:tag name="TABLE_ENDDRAG_ORIGIN_RECT" val="157*105"/>
  <p:tag name="TABLE_ENDDRAG_RECT" val="240*150*157*105"/>
</p:tagLst>
</file>

<file path=ppt/tags/tag62.xml><?xml version="1.0" encoding="utf-8"?>
<p:tagLst xmlns:p="http://schemas.openxmlformats.org/presentationml/2006/main">
  <p:tag name="TABLE_ENDDRAG_ORIGIN_RECT" val="181*139"/>
  <p:tag name="TABLE_ENDDRAG_RECT" val="258*354*181*139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DIAGRAM_VIRTUALLY_FRAME" val="{&quot;height&quot;:164.85,&quot;left&quot;:120.1,&quot;top&quot;:150,&quot;width&quot;:450.3}"/>
</p:tagLst>
</file>

<file path=ppt/tags/tag76.xml><?xml version="1.0" encoding="utf-8"?>
<p:tagLst xmlns:p="http://schemas.openxmlformats.org/presentationml/2006/main">
  <p:tag name="KSO_WM_DIAGRAM_VIRTUALLY_FRAME" val="{&quot;height&quot;:164.85,&quot;left&quot;:120.1,&quot;top&quot;:150,&quot;width&quot;:450.3}"/>
</p:tagLst>
</file>

<file path=ppt/tags/tag77.xml><?xml version="1.0" encoding="utf-8"?>
<p:tagLst xmlns:p="http://schemas.openxmlformats.org/presentationml/2006/main">
  <p:tag name="KSO_WM_DIAGRAM_VIRTUALLY_FRAME" val="{&quot;height&quot;:164.85,&quot;left&quot;:120.1,&quot;top&quot;:150,&quot;width&quot;:450.3}"/>
</p:tagLst>
</file>

<file path=ppt/tags/tag78.xml><?xml version="1.0" encoding="utf-8"?>
<p:tagLst xmlns:p="http://schemas.openxmlformats.org/presentationml/2006/main">
  <p:tag name="KSO_WM_DIAGRAM_VIRTUALLY_FRAME" val="{&quot;height&quot;:164.85,&quot;left&quot;:120.1,&quot;top&quot;:150,&quot;width&quot;:450.3}"/>
</p:tagLst>
</file>

<file path=ppt/tags/tag79.xml><?xml version="1.0" encoding="utf-8"?>
<p:tagLst xmlns:p="http://schemas.openxmlformats.org/presentationml/2006/main">
  <p:tag name="KSO_WM_DIAGRAM_VIRTUALLY_FRAME" val="{&quot;height&quot;:164.85,&quot;left&quot;:120.1,&quot;top&quot;:150,&quot;width&quot;:450.3}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DIAGRAM_VIRTUALLY_FRAME" val="{&quot;height&quot;:164.85,&quot;left&quot;:120.1,&quot;top&quot;:150,&quot;width&quot;:450.3}"/>
</p:tagLst>
</file>

<file path=ppt/tags/tag81.xml><?xml version="1.0" encoding="utf-8"?>
<p:tagLst xmlns:p="http://schemas.openxmlformats.org/presentationml/2006/main">
  <p:tag name="KSO_WM_DIAGRAM_VIRTUALLY_FRAME" val="{&quot;height&quot;:164.85,&quot;left&quot;:120.1,&quot;top&quot;:150,&quot;width&quot;:450.3}"/>
</p:tagLst>
</file>

<file path=ppt/tags/tag82.xml><?xml version="1.0" encoding="utf-8"?>
<p:tagLst xmlns:p="http://schemas.openxmlformats.org/presentationml/2006/main">
  <p:tag name="KSO_WM_DIAGRAM_VIRTUALLY_FRAME" val="{&quot;height&quot;:164.85,&quot;left&quot;:120.1,&quot;top&quot;:150,&quot;width&quot;:450.3}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PP_MARK_KEY" val="8fa03fb4-9cd0-4f06-85a0-697e41a41d2c"/>
  <p:tag name="COMMONDATA" val="eyJoZGlkIjoiZTA4MTk3M2ZkMDE0NWFmM2ZjNzNhNTQ1YThjZDg3YTUifQ==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Netwo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etwork">
      <a:majorFont>
        <a:latin typeface="Arial"/>
        <a:ea typeface="黑体"/>
        <a:cs typeface="宋体"/>
      </a:majorFont>
      <a:minorFont>
        <a:latin typeface="Arial"/>
        <a:ea typeface="黑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7758</Words>
  <Application>WPS 演示</Application>
  <PresentationFormat>全屏显示(4:3)</PresentationFormat>
  <Paragraphs>933</Paragraphs>
  <Slides>63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63</vt:i4>
      </vt:variant>
    </vt:vector>
  </HeadingPairs>
  <TitlesOfParts>
    <vt:vector size="75" baseType="lpstr">
      <vt:lpstr>Arial</vt:lpstr>
      <vt:lpstr>宋体</vt:lpstr>
      <vt:lpstr>Wingdings</vt:lpstr>
      <vt:lpstr>Times New Roman</vt:lpstr>
      <vt:lpstr>黑体</vt:lpstr>
      <vt:lpstr>Comic Sans MS</vt:lpstr>
      <vt:lpstr>Cambria Math</vt:lpstr>
      <vt:lpstr>微软雅黑</vt:lpstr>
      <vt:lpstr>Arial Unicode MS</vt:lpstr>
      <vt:lpstr>Wingdings</vt:lpstr>
      <vt:lpstr>Network</vt:lpstr>
      <vt:lpstr>Paint.Picture</vt:lpstr>
      <vt:lpstr>命题逻辑</vt:lpstr>
      <vt:lpstr>命题逻辑</vt:lpstr>
      <vt:lpstr>字母表</vt:lpstr>
      <vt:lpstr>命题公式</vt:lpstr>
      <vt:lpstr>命题公式</vt:lpstr>
      <vt:lpstr>命题的定义</vt:lpstr>
      <vt:lpstr>命题的定义</vt:lpstr>
      <vt:lpstr>命题逻辑</vt:lpstr>
      <vt:lpstr>命题的语义</vt:lpstr>
      <vt:lpstr>命题的语义</vt:lpstr>
      <vt:lpstr>联结词定义的布尔函数</vt:lpstr>
      <vt:lpstr>命题的语义</vt:lpstr>
      <vt:lpstr>命题的语义</vt:lpstr>
      <vt:lpstr>命题的语义</vt:lpstr>
      <vt:lpstr>命题的语义</vt:lpstr>
      <vt:lpstr>命题的语义</vt:lpstr>
      <vt:lpstr>命题的语义</vt:lpstr>
      <vt:lpstr>可满足性</vt:lpstr>
      <vt:lpstr>永真式</vt:lpstr>
      <vt:lpstr>语义结论</vt:lpstr>
      <vt:lpstr>逻辑等价</vt:lpstr>
      <vt:lpstr>等值替换</vt:lpstr>
      <vt:lpstr>等值替换</vt:lpstr>
      <vt:lpstr>等值替换</vt:lpstr>
      <vt:lpstr>等值替换</vt:lpstr>
      <vt:lpstr>析取范式-合取范式</vt:lpstr>
      <vt:lpstr>析取范式-合取范式</vt:lpstr>
      <vt:lpstr>析取范式-合取范式</vt:lpstr>
      <vt:lpstr>析取范式-合取范式</vt:lpstr>
      <vt:lpstr>析取范式-合取范式</vt:lpstr>
      <vt:lpstr>析取范式-合取范式</vt:lpstr>
      <vt:lpstr>命题逻辑</vt:lpstr>
      <vt:lpstr>如何表示推理问题？</vt:lpstr>
      <vt:lpstr>如何表示推理问题？</vt:lpstr>
      <vt:lpstr>如何表示推理问题？</vt:lpstr>
      <vt:lpstr>可满足性问题</vt:lpstr>
      <vt:lpstr>可满足性问题</vt:lpstr>
      <vt:lpstr>可满足性问题</vt:lpstr>
      <vt:lpstr>n-皇后问题</vt:lpstr>
      <vt:lpstr>n-皇后问题</vt:lpstr>
      <vt:lpstr>n-皇后问题</vt:lpstr>
      <vt:lpstr>n-皇后问题</vt:lpstr>
      <vt:lpstr>n-皇后问题</vt:lpstr>
      <vt:lpstr>n-皇后问题</vt:lpstr>
      <vt:lpstr>n-皇后问题</vt:lpstr>
      <vt:lpstr>拉丁方</vt:lpstr>
      <vt:lpstr>拉丁方</vt:lpstr>
      <vt:lpstr>PowerPoint 演示文稿</vt:lpstr>
      <vt:lpstr> Circuit to SAT</vt:lpstr>
      <vt:lpstr> Circuit to SAT</vt:lpstr>
      <vt:lpstr> Circuit to SAT</vt:lpstr>
      <vt:lpstr> Circuit to SAT</vt:lpstr>
      <vt:lpstr> Circuit to SAT</vt:lpstr>
      <vt:lpstr> Circuit to SAT</vt:lpstr>
      <vt:lpstr> Circuit to SAT</vt:lpstr>
      <vt:lpstr>PowerPoint 演示文稿</vt:lpstr>
      <vt:lpstr>Array Ripple Carry Multiplier</vt:lpstr>
      <vt:lpstr>Wallace-Tree Carry-Lookahead Multiplier</vt:lpstr>
      <vt:lpstr>等价性验证</vt:lpstr>
      <vt:lpstr>等价性验证</vt:lpstr>
      <vt:lpstr>等价性验证</vt:lpstr>
      <vt:lpstr>等价性验证</vt:lpstr>
      <vt:lpstr>SAT问题应用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JWu</dc:creator>
  <cp:lastModifiedBy>葛存菁</cp:lastModifiedBy>
  <cp:revision>1395</cp:revision>
  <cp:lastPrinted>2022-02-24T19:07:00Z</cp:lastPrinted>
  <dcterms:created xsi:type="dcterms:W3CDTF">2013-09-08T03:04:00Z</dcterms:created>
  <dcterms:modified xsi:type="dcterms:W3CDTF">2025-09-22T19:57:11Z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294D0EF7A9CD4906BF2D53373DD12236</vt:lpwstr>
  </property>
  <property fmtid="{D5CDD505-2E9C-101B-9397-08002B2CF9AE}" pid="4" name="KSOProductBuildVer">
    <vt:lpwstr>2052-12.1.0.22529</vt:lpwstr>
  </property>
</Properties>
</file>