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5"/>
  </p:handoutMasterIdLst>
  <p:sldIdLst>
    <p:sldId id="728" r:id="rId3"/>
    <p:sldId id="731" r:id="rId5"/>
    <p:sldId id="732" r:id="rId6"/>
    <p:sldId id="733" r:id="rId7"/>
    <p:sldId id="735" r:id="rId8"/>
    <p:sldId id="736" r:id="rId9"/>
    <p:sldId id="737" r:id="rId10"/>
    <p:sldId id="738" r:id="rId11"/>
    <p:sldId id="739" r:id="rId12"/>
    <p:sldId id="740" r:id="rId13"/>
    <p:sldId id="742" r:id="rId14"/>
    <p:sldId id="743" r:id="rId15"/>
    <p:sldId id="744" r:id="rId16"/>
    <p:sldId id="745" r:id="rId17"/>
    <p:sldId id="746" r:id="rId18"/>
    <p:sldId id="747" r:id="rId19"/>
    <p:sldId id="752" r:id="rId20"/>
    <p:sldId id="748" r:id="rId21"/>
    <p:sldId id="749" r:id="rId22"/>
    <p:sldId id="750" r:id="rId23"/>
    <p:sldId id="751" r:id="rId24"/>
  </p:sldIdLst>
  <p:sldSz cx="9144000" cy="6858000" type="screen4x3"/>
  <p:notesSz cx="9928225" cy="6797675"/>
  <p:custDataLst>
    <p:tags r:id="rId30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" initials="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2F86B1"/>
    <a:srgbClr val="D2761A"/>
    <a:srgbClr val="F6C700"/>
    <a:srgbClr val="FB8C83"/>
    <a:srgbClr val="663300"/>
    <a:srgbClr val="368463"/>
    <a:srgbClr val="FF66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50" autoAdjust="0"/>
    <p:restoredTop sz="97053" autoAdjust="0"/>
  </p:normalViewPr>
  <p:slideViewPr>
    <p:cSldViewPr showGuides="1">
      <p:cViewPr varScale="1">
        <p:scale>
          <a:sx n="112" d="100"/>
          <a:sy n="112" d="100"/>
        </p:scale>
        <p:origin x="125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0" Type="http://schemas.openxmlformats.org/officeDocument/2006/relationships/tags" Target="tags/tag1.xml"/><Relationship Id="rId3" Type="http://schemas.openxmlformats.org/officeDocument/2006/relationships/slide" Target="slides/slide1.xml"/><Relationship Id="rId29" Type="http://schemas.openxmlformats.org/officeDocument/2006/relationships/commentAuthors" Target="commentAuthors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handoutMaster" Target="handoutMasters/handoutMaster1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623698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0C334-7E59-48D5-9350-10FF1F8F7C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23698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A28AC2-3480-40C7-B5A4-1C9055128FE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02231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3698" y="0"/>
            <a:ext cx="4302231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400425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823" y="3228896"/>
            <a:ext cx="7942580" cy="3058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456612"/>
            <a:ext cx="4302231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3698" y="6456612"/>
            <a:ext cx="4302231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fld id="{A6A6B4DE-A539-43D6-BC56-28B5AC0B7A06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DBEA441D-139C-43BB-A47D-27955DA7CD48}" type="slidenum">
              <a:rPr lang="en-US" altLang="zh-CN"/>
            </a:fld>
            <a:endParaRPr lang="en-US" altLang="zh-CN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3764" y="3228896"/>
            <a:ext cx="7280699" cy="3058954"/>
          </a:xfrm>
        </p:spPr>
        <p:txBody>
          <a:bodyPr/>
          <a:lstStyle/>
          <a:p>
            <a:r>
              <a:rPr lang="zh-CN" altLang="en-US"/>
              <a:t>欢迎辞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5000"/>
            </a:lvl1pPr>
          </a:lstStyle>
          <a:p>
            <a:pPr lv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 sz="2600"/>
            </a:lvl1pPr>
          </a:lstStyle>
          <a:p>
            <a:pPr lvl="0"/>
            <a:r>
              <a:rPr lang="zh-CN" altLang="en-US" noProof="0"/>
              <a:t>单击此处编辑母版副标题样式</a:t>
            </a:r>
            <a:endParaRPr lang="zh-CN" altLang="en-US" noProof="0"/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8DD114A9-8194-4615-A16D-18113C74EC62}" type="datetime1">
              <a:rPr lang="zh-CN" altLang="en-US"/>
            </a:fld>
            <a:endParaRPr lang="en-US" altLang="zh-CN"/>
          </a:p>
        </p:txBody>
      </p:sp>
      <p:sp>
        <p:nvSpPr>
          <p:cNvPr id="13005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13005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2B6DC34-D9EA-4B54-AC79-CDB5E12EBF2B}" type="slidenum">
              <a:rPr lang="en-US" altLang="zh-CN"/>
            </a:fld>
            <a:endParaRPr lang="en-US" altLang="zh-CN"/>
          </a:p>
        </p:txBody>
      </p:sp>
      <p:grpSp>
        <p:nvGrpSpPr>
          <p:cNvPr id="130056" name="Group 8"/>
          <p:cNvGrpSpPr/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130057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58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59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60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61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62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63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64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65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66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67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68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69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70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71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72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73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74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75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76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77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78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79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80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81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82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83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84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85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86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87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30088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30090" name="Picture 42" descr="NJU-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90800" cy="104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E53EF0-F8CD-4709-AD7C-33C5E03F2478}" type="datetime1">
              <a:rPr lang="zh-CN" altLang="en-US"/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228D4C-7E40-436E-A6D2-B7BA9E31F67A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597376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5973762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090016-3078-4669-9365-34F41EDDF279}" type="datetime1">
              <a:rPr lang="zh-CN" altLang="en-US"/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390950-5B1E-40FD-99A1-38F551746FCC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1C3529-F40D-4CD1-8AF2-05A534851B02}" type="datetime1">
              <a:rPr lang="zh-CN" altLang="en-US"/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213D0-4A4E-4963-9BAA-5F8E110DB99F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876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876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E2D4A9-E04C-482E-B624-F26A84521E0D}" type="datetime1">
              <a:rPr lang="zh-CN" altLang="en-US"/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CD66CA-CCA6-44F7-96E2-50DB8DF1ACF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286D70-6D5D-4D58-883A-24285CFBD1D4}" type="datetime1">
              <a:rPr lang="zh-CN" altLang="en-US"/>
            </a:fld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9C2FDF-A278-4115-AEDB-D1336454973A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A1593C-CC38-477B-B1F8-D329D56FF316}" type="datetime1">
              <a:rPr lang="zh-CN" altLang="en-US"/>
            </a:fld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3CE814-F4AB-4903-8603-E2B144E27001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E4DB73-6BAD-4768-9B01-4ED08F4AEEEE}" type="datetime1">
              <a:rPr lang="zh-CN" altLang="en-US"/>
            </a:fld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C62C57-2193-4A51-917B-0446124D0B0A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6B9652-4F23-4801-9EA5-00653018274F}" type="datetime1">
              <a:rPr lang="zh-CN" altLang="en-US"/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088F82-B92D-4396-8DDB-4FDD58602FE7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978D15-86A1-4C37-AB28-1D5B3BCB09C4}" type="datetime1">
              <a:rPr lang="zh-CN" altLang="en-US"/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86F6C8-0C9E-4B18-BB48-C7D302FB2C62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94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29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000">
                <a:latin typeface="+mn-lt"/>
                <a:ea typeface="宋体" panose="02010600030101010101" pitchFamily="2" charset="-122"/>
              </a:defRPr>
            </a:lvl1pPr>
          </a:lstStyle>
          <a:p>
            <a:fld id="{A02EC1B3-1343-46EA-8A02-E90DE70DD832}" type="datetime1">
              <a:rPr lang="zh-CN" altLang="en-US"/>
            </a:fld>
            <a:endParaRPr lang="en-US" altLang="zh-CN"/>
          </a:p>
        </p:txBody>
      </p:sp>
      <p:sp>
        <p:nvSpPr>
          <p:cNvPr id="129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000">
                <a:latin typeface="+mn-lt"/>
                <a:ea typeface="宋体" panose="02010600030101010101" pitchFamily="2" charset="-122"/>
              </a:defRPr>
            </a:lvl1pPr>
          </a:lstStyle>
          <a:p>
            <a:endParaRPr lang="zh-CN" altLang="zh-CN"/>
          </a:p>
        </p:txBody>
      </p:sp>
      <p:sp>
        <p:nvSpPr>
          <p:cNvPr id="129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000">
                <a:latin typeface="+mn-lt"/>
                <a:ea typeface="宋体" panose="02010600030101010101" pitchFamily="2" charset="-122"/>
              </a:defRPr>
            </a:lvl1pPr>
          </a:lstStyle>
          <a:p>
            <a:fld id="{DB797AA1-9143-4D5A-B607-C9300FFBBA5B}" type="slidenum">
              <a:rPr lang="en-US" altLang="zh-CN"/>
            </a:fld>
            <a:endParaRPr lang="en-US" altLang="zh-CN"/>
          </a:p>
        </p:txBody>
      </p:sp>
      <p:pic>
        <p:nvPicPr>
          <p:cNvPr id="129065" name="Picture 41" descr="nju_badg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228600"/>
            <a:ext cx="785813" cy="92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  <a:cs typeface="宋体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  <a:cs typeface="宋体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  <a:cs typeface="宋体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  <a:cs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  <a:cs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  <a:cs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  <a:cs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  <a:cs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40000"/>
        </a:spcBef>
        <a:spcAft>
          <a:spcPct val="2000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98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87425" indent="-294005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Ø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81430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Ø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930" indent="-31623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Ø"/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fld id="{C121441E-D649-40A1-8EB9-D2DA45108A4A}" type="datetime1">
              <a:rPr lang="zh-CN" altLang="en-US"/>
            </a:fld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E431D1EE-F8D4-4C8E-943E-51C6A46108D1}" type="slidenum">
              <a:rPr lang="en-US" altLang="zh-CN"/>
            </a:fld>
            <a:endParaRPr lang="en-US" altLang="zh-CN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3400" y="1828800"/>
            <a:ext cx="6792913" cy="1066800"/>
          </a:xfrm>
        </p:spPr>
        <p:txBody>
          <a:bodyPr/>
          <a:lstStyle/>
          <a:p>
            <a:pPr algn="ctr"/>
            <a:r>
              <a:rPr lang="en-US" altLang="zh-CN" sz="4600" dirty="0">
                <a:cs typeface="+mj-lt"/>
              </a:rPr>
              <a:t>Logic Programming</a:t>
            </a:r>
            <a:endParaRPr lang="en-US" altLang="zh-CN" sz="4600" dirty="0">
              <a:cs typeface="+mj-lt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Logic Program</a:t>
            </a:r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5186045"/>
              </a:xfrm>
            </p:spPr>
            <p:txBody>
              <a:bodyPr/>
              <a:p>
                <a:pPr marL="0" indent="0">
                  <a:buNone/>
                </a:pPr>
                <a:r>
                  <a:rPr lang="en-US" altLang="zh-CN"/>
                  <a:t>Facts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ℱ</m:t>
                    </m:r>
                  </m:oMath>
                </a14:m>
                <a:r>
                  <a:rPr lang="en-US" altLang="zh-CN"/>
                  <a:t>, rules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ℛ</m:t>
                    </m:r>
                  </m:oMath>
                </a14:m>
                <a:r>
                  <a:rPr lang="en-US" altLang="zh-CN"/>
                  <a:t> and a query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𝑄</m:t>
                    </m:r>
                  </m:oMath>
                </a14:m>
                <a:r>
                  <a:rPr lang="en-US" altLang="zh-CN"/>
                  <a:t>:</a:t>
                </a:r>
                <a:endParaRPr lang="en-US" altLang="zh-CN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ℱ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,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ℛ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⊨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𝑄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 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?</m:t>
                      </m:r>
                    </m:oMath>
                  </m:oMathPara>
                </a14:m>
                <a:endParaRPr lang="en-US" altLang="zh-CN"/>
              </a:p>
              <a:p>
                <a:pPr marL="0" indent="0" eaLnBrk="1" latinLnBrk="0" hangingPunct="1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 </a:t>
                </a:r>
                <a:endParaRPr lang="en-US" altLang="zh-CN"/>
              </a:p>
              <a:p>
                <a:pPr marL="0" indent="0">
                  <a:buNone/>
                </a:pPr>
                <a:r>
                  <a:rPr lang="en-US" altLang="zh-CN" b="1"/>
                  <a:t>Program:</a:t>
                </a:r>
                <a:endParaRPr lang="en-US" altLang="zh-CN"/>
              </a:p>
              <a:p>
                <a:pPr marL="0" indent="457200">
                  <a:buNone/>
                </a:pPr>
                <a:r>
                  <a:rPr lang="en-US" altLang="zh-CN" sz="1800">
                    <a:sym typeface="+mn-ea"/>
                  </a:rPr>
                  <a:t>father(abraham, issac).</a:t>
                </a:r>
                <a:endParaRPr lang="en-US" altLang="zh-CN" sz="1800"/>
              </a:p>
              <a:p>
                <a:pPr marL="0" indent="457200">
                  <a:buNone/>
                </a:pPr>
                <a:r>
                  <a:rPr lang="en-US" altLang="zh-CN" sz="1800">
                    <a:sym typeface="+mn-ea"/>
                  </a:rPr>
                  <a:t>father(haran, lot).</a:t>
                </a:r>
                <a:endParaRPr lang="en-US" altLang="zh-CN" sz="1800"/>
              </a:p>
              <a:p>
                <a:pPr marL="0" indent="457200">
                  <a:buNone/>
                </a:pPr>
                <a:r>
                  <a:rPr lang="en-US" altLang="zh-CN" sz="1800">
                    <a:sym typeface="+mn-ea"/>
                  </a:rPr>
                  <a:t>father(haran, milcah).</a:t>
                </a:r>
                <a:endParaRPr lang="en-US" altLang="zh-CN" sz="1800">
                  <a:sym typeface="+mn-ea"/>
                </a:endParaRPr>
              </a:p>
              <a:p>
                <a:pPr marL="0" indent="457200">
                  <a:buNone/>
                </a:pPr>
                <a:r>
                  <a:rPr lang="en-US" altLang="zh-CN" sz="1800">
                    <a:sym typeface="+mn-ea"/>
                  </a:rPr>
                  <a:t>father(haran, yiscah).</a:t>
                </a:r>
                <a:endParaRPr lang="en-US" altLang="zh-CN" sz="1800">
                  <a:sym typeface="+mn-ea"/>
                </a:endParaRPr>
              </a:p>
              <a:p>
                <a:pPr marL="0" indent="457200">
                  <a:buNone/>
                </a:pPr>
                <a:r>
                  <a:rPr lang="en-US" altLang="zh-CN" sz="1800">
                    <a:sym typeface="+mn-ea"/>
                  </a:rPr>
                  <a:t>son(X, Y) :- father (Y, X), male(X).</a:t>
                </a:r>
                <a:endParaRPr lang="en-US" altLang="zh-CN" sz="1800">
                  <a:sym typeface="+mn-ea"/>
                </a:endParaRPr>
              </a:p>
              <a:p>
                <a:pPr marL="0" indent="457200">
                  <a:buNone/>
                </a:pPr>
                <a:r>
                  <a:rPr lang="en-US" altLang="zh-CN" sz="1800">
                    <a:sym typeface="+mn-ea"/>
                  </a:rPr>
                  <a:t>daughter(X, Y) :- father(Y, X), female(X).</a:t>
                </a:r>
                <a:endParaRPr lang="en-US" altLang="zh-CN" sz="1800">
                  <a:sym typeface="+mn-ea"/>
                </a:endParaRPr>
              </a:p>
              <a:p>
                <a:pPr marL="0" indent="457200">
                  <a:buNone/>
                </a:pPr>
                <a:r>
                  <a:rPr lang="en-US" altLang="zh-CN" sz="1800">
                    <a:sym typeface="+mn-ea"/>
                  </a:rPr>
                  <a:t>son(lot, haran)?</a:t>
                </a:r>
                <a:endParaRPr lang="en-US" altLang="zh-CN" sz="1800">
                  <a:sym typeface="+mn-ea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5186045"/>
              </a:xfr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p:sp>
        <p:nvSpPr>
          <p:cNvPr id="7" name="内容占位符 2"/>
          <p:cNvSpPr>
            <a:spLocks noGrp="1"/>
          </p:cNvSpPr>
          <p:nvPr/>
        </p:nvSpPr>
        <p:spPr>
          <a:xfrm>
            <a:off x="3756660" y="3048000"/>
            <a:ext cx="4305935" cy="180276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fontAlgn="base">
              <a:spcBef>
                <a:spcPct val="40000"/>
              </a:spcBef>
              <a:spcAft>
                <a:spcPct val="2000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98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7425" indent="-29400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1430" indent="-2921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8930" indent="-31623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Ø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7200">
              <a:buNone/>
            </a:pPr>
            <a:r>
              <a:rPr lang="en-US" altLang="zh-CN" sz="1800"/>
              <a:t>male(</a:t>
            </a:r>
            <a:r>
              <a:rPr lang="en-US" altLang="zh-CN" sz="1800">
                <a:sym typeface="+mn-ea"/>
              </a:rPr>
              <a:t>issac</a:t>
            </a:r>
            <a:r>
              <a:rPr lang="en-US" altLang="zh-CN" sz="1800"/>
              <a:t>).</a:t>
            </a:r>
            <a:endParaRPr lang="en-US" altLang="zh-CN" sz="1800"/>
          </a:p>
          <a:p>
            <a:pPr marL="0" indent="457200">
              <a:buNone/>
            </a:pPr>
            <a:r>
              <a:rPr lang="en-US" altLang="zh-CN" sz="1800">
                <a:sym typeface="+mn-ea"/>
              </a:rPr>
              <a:t>male</a:t>
            </a:r>
            <a:r>
              <a:rPr lang="en-US" altLang="zh-CN" sz="1800"/>
              <a:t>(</a:t>
            </a:r>
            <a:r>
              <a:rPr lang="en-US" altLang="zh-CN" sz="1800">
                <a:sym typeface="+mn-ea"/>
              </a:rPr>
              <a:t>lot</a:t>
            </a:r>
            <a:r>
              <a:rPr lang="en-US" altLang="zh-CN" sz="1800"/>
              <a:t>).</a:t>
            </a:r>
            <a:endParaRPr lang="en-US" altLang="zh-CN" sz="1800"/>
          </a:p>
          <a:p>
            <a:pPr marL="0" indent="457200">
              <a:buNone/>
            </a:pPr>
            <a:r>
              <a:rPr lang="en-US" altLang="zh-CN" sz="1800">
                <a:sym typeface="+mn-ea"/>
              </a:rPr>
              <a:t>female(</a:t>
            </a:r>
            <a:r>
              <a:rPr lang="en-US" altLang="zh-CN" sz="1800">
                <a:sym typeface="+mn-ea"/>
              </a:rPr>
              <a:t>milcah</a:t>
            </a:r>
            <a:r>
              <a:rPr lang="en-US" altLang="zh-CN" sz="1800">
                <a:sym typeface="+mn-ea"/>
              </a:rPr>
              <a:t>).</a:t>
            </a:r>
            <a:endParaRPr lang="en-US" altLang="zh-CN" sz="1800">
              <a:sym typeface="+mn-ea"/>
            </a:endParaRPr>
          </a:p>
          <a:p>
            <a:pPr marL="0" indent="457200">
              <a:buNone/>
            </a:pPr>
            <a:r>
              <a:rPr lang="en-US" altLang="zh-CN" sz="1800">
                <a:sym typeface="+mn-ea"/>
              </a:rPr>
              <a:t>female(yiscah).</a:t>
            </a:r>
            <a:endParaRPr lang="en-US" altLang="zh-CN" sz="1800">
              <a:sym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1600200" y="2133600"/>
                <a:ext cx="5944870" cy="398780"/>
              </a:xfrm>
              <a:prstGeom prst="rect">
                <a:avLst/>
              </a:prstGeom>
              <a:noFill/>
              <a:ln w="19050" cmpd="sng">
                <a:solidFill>
                  <a:schemeClr val="accent1">
                    <a:shade val="50000"/>
                  </a:schemeClr>
                </a:solidFill>
                <a:prstDash val="sysDot"/>
              </a:ln>
            </p:spPr>
            <p:txBody>
              <a:bodyPr wrap="square" rtlCol="0" anchor="t">
                <a:spAutoFit/>
              </a:bodyPr>
              <a:p>
                <a:pPr algn="ctr"/>
                <a:r>
                  <a:rPr lang="en-US" altLang="zh-CN">
                    <a:sym typeface="+mn-ea"/>
                  </a:rPr>
                  <a:t>Is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𝑄</m:t>
                    </m:r>
                  </m:oMath>
                </a14:m>
                <a:r>
                  <a:rPr lang="en-US" altLang="zh-CN">
                    <a:sym typeface="+mn-ea"/>
                  </a:rPr>
                  <a:t> </a:t>
                </a:r>
                <a:r>
                  <a:rPr lang="en-US" altLang="zh-CN">
                    <a:sym typeface="+mn-ea"/>
                  </a:rPr>
                  <a:t>the logical consequence of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ℱ</m:t>
                    </m:r>
                  </m:oMath>
                </a14:m>
                <a:r>
                  <a:rPr lang="en-US" altLang="zh-CN">
                    <a:sym typeface="+mn-ea"/>
                  </a:rPr>
                  <a:t> </a:t>
                </a:r>
                <a:r>
                  <a:rPr lang="en-US" altLang="zh-CN">
                    <a:sym typeface="+mn-ea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ℛ</m:t>
                    </m:r>
                  </m:oMath>
                </a14:m>
                <a:r>
                  <a:rPr lang="en-US" altLang="zh-CN">
                    <a:sym typeface="+mn-ea"/>
                  </a:rPr>
                  <a:t> </a:t>
                </a:r>
                <a:r>
                  <a:rPr lang="en-US" altLang="zh-CN">
                    <a:sym typeface="+mn-ea"/>
                  </a:rPr>
                  <a:t>?</a:t>
                </a:r>
                <a:endParaRPr lang="en-US" altLang="zh-CN">
                  <a:solidFill>
                    <a:schemeClr val="accent5"/>
                  </a:solidFill>
                  <a:latin typeface="+mn-lt"/>
                  <a:cs typeface="+mn-lt"/>
                </a:endParaRP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2133600"/>
                <a:ext cx="5944870" cy="398780"/>
              </a:xfrm>
              <a:prstGeom prst="rect">
                <a:avLst/>
              </a:prstGeom>
              <a:blipFill rotWithShape="1">
                <a:blip r:embed="rId2"/>
                <a:stretch>
                  <a:fillRect l="-160" t="-2389" r="-160" b="-2389"/>
                </a:stretch>
              </a:blipFill>
              <a:ln w="19050" cmpd="sng">
                <a:solidFill>
                  <a:schemeClr val="accent1">
                    <a:shade val="50000"/>
                  </a:schemeClr>
                </a:solidFill>
                <a:prstDash val="sysDot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Recursive Programming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457200">
              <a:buNone/>
            </a:pPr>
            <a:r>
              <a:rPr lang="en-US" altLang="zh-CN"/>
              <a:t>natural_number(X) : X is a natural number.</a:t>
            </a:r>
            <a:endParaRPr lang="en-US" altLang="zh-CN"/>
          </a:p>
          <a:p>
            <a:pPr marL="0" indent="457200">
              <a:buNone/>
            </a:pPr>
            <a:endParaRPr lang="en-US" altLang="zh-CN"/>
          </a:p>
          <a:p>
            <a:pPr marL="0" indent="457200">
              <a:buNone/>
            </a:pPr>
            <a:r>
              <a:rPr lang="en-US" altLang="zh-CN"/>
              <a:t>natural_number(0).</a:t>
            </a:r>
            <a:endParaRPr lang="en-US" altLang="zh-CN"/>
          </a:p>
          <a:p>
            <a:pPr marL="0" indent="457200">
              <a:buNone/>
            </a:pPr>
            <a:r>
              <a:rPr lang="en-US" altLang="zh-CN"/>
              <a:t>natural_number(s(X)) :- natural_number(X).</a:t>
            </a:r>
            <a:endParaRPr lang="en-US" altLang="zh-CN"/>
          </a:p>
          <a:p>
            <a:pPr marL="0" indent="457200">
              <a:buNone/>
            </a:pPr>
            <a:endParaRPr lang="en-US" alt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p:sp>
        <p:nvSpPr>
          <p:cNvPr id="6" name="下箭头 5"/>
          <p:cNvSpPr/>
          <p:nvPr/>
        </p:nvSpPr>
        <p:spPr>
          <a:xfrm>
            <a:off x="1828800" y="1752600"/>
            <a:ext cx="381000" cy="533400"/>
          </a:xfrm>
          <a:prstGeom prst="down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Example - </a:t>
            </a:r>
            <a:r>
              <a:rPr lang="en-US" altLang="zh-CN"/>
              <a:t>Arithmetic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457200">
              <a:buNone/>
            </a:pPr>
            <a:r>
              <a:rPr lang="en-US" altLang="zh-CN"/>
              <a:t>X ≤ Y : X and Y are natural numbers, </a:t>
            </a:r>
            <a:r>
              <a:rPr lang="en-US" altLang="zh-CN">
                <a:sym typeface="+mn-ea"/>
              </a:rPr>
              <a:t>s.t., </a:t>
            </a:r>
            <a:r>
              <a:rPr lang="en-US" altLang="zh-CN"/>
              <a:t> 			      X is less than or equal to Y.</a:t>
            </a:r>
            <a:endParaRPr lang="en-US" altLang="zh-CN"/>
          </a:p>
          <a:p>
            <a:pPr marL="0" indent="457200">
              <a:buNone/>
            </a:pPr>
            <a:endParaRPr lang="en-US" altLang="zh-CN"/>
          </a:p>
          <a:p>
            <a:pPr marL="0" indent="457200">
              <a:buNone/>
            </a:pPr>
            <a:r>
              <a:rPr lang="en-US" altLang="zh-CN"/>
              <a:t>0 </a:t>
            </a:r>
            <a:r>
              <a:rPr lang="en-US" altLang="zh-CN">
                <a:sym typeface="+mn-ea"/>
              </a:rPr>
              <a:t>≤</a:t>
            </a:r>
            <a:r>
              <a:rPr lang="en-US" altLang="zh-CN"/>
              <a:t> X :- natural_number(X).</a:t>
            </a:r>
            <a:endParaRPr lang="en-US" altLang="zh-CN"/>
          </a:p>
          <a:p>
            <a:pPr marL="0" indent="457200">
              <a:buNone/>
            </a:pPr>
            <a:r>
              <a:rPr lang="en-US" altLang="zh-CN"/>
              <a:t>s(X) </a:t>
            </a:r>
            <a:r>
              <a:rPr lang="en-US" altLang="zh-CN">
                <a:sym typeface="+mn-ea"/>
              </a:rPr>
              <a:t>≤ s(Y) :- X ≤ Y</a:t>
            </a:r>
            <a:r>
              <a:rPr lang="en-US" altLang="zh-CN"/>
              <a:t>.</a:t>
            </a:r>
            <a:endParaRPr lang="en-US" altLang="zh-CN"/>
          </a:p>
          <a:p>
            <a:pPr marL="0" indent="457200">
              <a:buNone/>
            </a:pPr>
            <a:r>
              <a:rPr lang="en-US" altLang="zh-CN">
                <a:sym typeface="+mn-ea"/>
              </a:rPr>
              <a:t>natural_number(0).</a:t>
            </a:r>
            <a:endParaRPr lang="en-US" altLang="zh-CN"/>
          </a:p>
          <a:p>
            <a:pPr marL="0" indent="457200">
              <a:buNone/>
            </a:pPr>
            <a:r>
              <a:rPr lang="en-US" altLang="zh-CN">
                <a:sym typeface="+mn-ea"/>
              </a:rPr>
              <a:t>natural_number(s(X)) :- natural_number(X).</a:t>
            </a:r>
            <a:endParaRPr lang="en-US" altLang="zh-CN"/>
          </a:p>
          <a:p>
            <a:pPr marL="0" indent="457200">
              <a:buNone/>
            </a:pPr>
            <a:endParaRPr lang="en-US" alt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p:sp>
        <p:nvSpPr>
          <p:cNvPr id="7" name="下箭头 6"/>
          <p:cNvSpPr/>
          <p:nvPr/>
        </p:nvSpPr>
        <p:spPr>
          <a:xfrm>
            <a:off x="1828800" y="2133600"/>
            <a:ext cx="381000" cy="533400"/>
          </a:xfrm>
          <a:prstGeom prst="down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Example - </a:t>
            </a:r>
            <a:r>
              <a:rPr lang="en-US" altLang="zh-CN"/>
              <a:t>Arithmetic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457200">
              <a:buNone/>
            </a:pPr>
            <a:r>
              <a:rPr lang="en-US" altLang="zh-CN"/>
              <a:t>plus(X, Y, Z) : X, Y and Z are natural numbers, </a:t>
            </a:r>
            <a:r>
              <a:rPr lang="en-US" altLang="zh-CN">
                <a:sym typeface="+mn-ea"/>
              </a:rPr>
              <a:t>s.t., </a:t>
            </a:r>
            <a:r>
              <a:rPr lang="en-US" altLang="zh-CN"/>
              <a:t> 		      Z is the sum of X and Y.</a:t>
            </a:r>
            <a:endParaRPr lang="en-US" altLang="zh-CN"/>
          </a:p>
          <a:p>
            <a:pPr marL="0" indent="457200">
              <a:buNone/>
            </a:pPr>
            <a:endParaRPr lang="en-US" altLang="zh-CN"/>
          </a:p>
          <a:p>
            <a:pPr marL="0" indent="457200">
              <a:buNone/>
            </a:pPr>
            <a:r>
              <a:rPr lang="en-US" altLang="zh-CN"/>
              <a:t>plus(0, X, X) :- natural_number(X).</a:t>
            </a:r>
            <a:endParaRPr lang="en-US" altLang="zh-CN"/>
          </a:p>
          <a:p>
            <a:pPr marL="0" indent="457200">
              <a:buNone/>
            </a:pPr>
            <a:r>
              <a:rPr lang="en-US" altLang="zh-CN"/>
              <a:t>plus(s(X), Y, s(Z)) :- plus(X, Y, Z).</a:t>
            </a:r>
            <a:endParaRPr lang="en-US" altLang="zh-CN"/>
          </a:p>
          <a:p>
            <a:pPr marL="0" indent="457200">
              <a:buNone/>
            </a:pPr>
            <a:r>
              <a:rPr lang="en-US" altLang="zh-CN">
                <a:sym typeface="+mn-ea"/>
              </a:rPr>
              <a:t>natural_number(0).</a:t>
            </a:r>
            <a:endParaRPr lang="en-US" altLang="zh-CN"/>
          </a:p>
          <a:p>
            <a:pPr marL="0" indent="457200">
              <a:buNone/>
            </a:pPr>
            <a:r>
              <a:rPr lang="en-US" altLang="zh-CN">
                <a:sym typeface="+mn-ea"/>
              </a:rPr>
              <a:t>natural_number(s(X)) :- natural_number(X).</a:t>
            </a:r>
            <a:endParaRPr lang="en-US" altLang="zh-CN"/>
          </a:p>
          <a:p>
            <a:pPr marL="0" indent="457200">
              <a:buNone/>
            </a:pPr>
            <a:endParaRPr lang="en-US" alt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p:sp>
        <p:nvSpPr>
          <p:cNvPr id="7" name="下箭头 6"/>
          <p:cNvSpPr/>
          <p:nvPr/>
        </p:nvSpPr>
        <p:spPr>
          <a:xfrm>
            <a:off x="1828800" y="2133600"/>
            <a:ext cx="381000" cy="533400"/>
          </a:xfrm>
          <a:prstGeom prst="down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Example - </a:t>
            </a:r>
            <a:r>
              <a:rPr lang="en-US" altLang="zh-CN"/>
              <a:t>List Concatenation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457200">
              <a:buNone/>
            </a:pPr>
            <a:r>
              <a:rPr lang="en-US" altLang="zh-CN"/>
              <a:t>cat(X, Y, Z): X, Y and Z are lists, s.t., 					   Z is the concatenation, i.e., Z = [X|Y].</a:t>
            </a:r>
            <a:endParaRPr lang="en-US" altLang="zh-CN"/>
          </a:p>
          <a:p>
            <a:pPr marL="0" indent="457200">
              <a:buNone/>
            </a:pPr>
            <a:endParaRPr lang="en-US" altLang="zh-CN"/>
          </a:p>
          <a:p>
            <a:pPr marL="0" indent="457200">
              <a:buNone/>
            </a:pPr>
            <a:r>
              <a:rPr lang="en-US" altLang="zh-CN"/>
              <a:t>cat([], Y, Y).</a:t>
            </a:r>
            <a:endParaRPr lang="en-US" altLang="zh-CN"/>
          </a:p>
          <a:p>
            <a:pPr marL="0" indent="457200">
              <a:buNone/>
            </a:pPr>
            <a:r>
              <a:rPr lang="en-US" altLang="zh-CN"/>
              <a:t>cat([</a:t>
            </a:r>
            <a:r>
              <a:rPr lang="en-US" altLang="zh-CN">
                <a:sym typeface="+mn-ea"/>
              </a:rPr>
              <a:t>V</a:t>
            </a:r>
            <a:r>
              <a:rPr lang="en-US" altLang="zh-CN"/>
              <a:t>|X], Y, [</a:t>
            </a:r>
            <a:r>
              <a:rPr lang="en-US" altLang="zh-CN">
                <a:sym typeface="+mn-ea"/>
              </a:rPr>
              <a:t>V</a:t>
            </a:r>
            <a:r>
              <a:rPr lang="en-US" altLang="zh-CN"/>
              <a:t>|Z]) :- cat(X, Y, Z). </a:t>
            </a:r>
            <a:endParaRPr lang="en-US" altLang="zh-CN"/>
          </a:p>
          <a:p>
            <a:pPr marL="0" indent="457200">
              <a:buNone/>
            </a:pPr>
            <a:endParaRPr lang="en-US" altLang="zh-CN"/>
          </a:p>
          <a:p>
            <a:pPr marL="0" indent="457200">
              <a:buNone/>
            </a:pPr>
            <a:endParaRPr lang="en-US" alt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p:sp>
        <p:nvSpPr>
          <p:cNvPr id="7" name="下箭头 6"/>
          <p:cNvSpPr/>
          <p:nvPr/>
        </p:nvSpPr>
        <p:spPr>
          <a:xfrm>
            <a:off x="1828800" y="2133600"/>
            <a:ext cx="381000" cy="533400"/>
          </a:xfrm>
          <a:prstGeom prst="down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Example - </a:t>
            </a:r>
            <a:r>
              <a:rPr lang="en-US" altLang="zh-CN"/>
              <a:t>List Concatenation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457200">
              <a:buNone/>
            </a:pPr>
            <a:r>
              <a:rPr lang="en-US" altLang="zh-CN"/>
              <a:t>cat(X, Y, Z): X, Y and Z are lists, s.t., 					   Z is the concatenation, i.e., Z = [X|Y].</a:t>
            </a:r>
            <a:endParaRPr lang="en-US" altLang="zh-CN"/>
          </a:p>
          <a:p>
            <a:pPr marL="0" indent="457200">
              <a:buNone/>
            </a:pPr>
            <a:endParaRPr lang="en-US" altLang="zh-CN"/>
          </a:p>
          <a:p>
            <a:pPr marL="0" indent="457200">
              <a:buNone/>
            </a:pPr>
            <a:r>
              <a:rPr lang="en-US" altLang="zh-CN"/>
              <a:t>cat([], Y, Y).</a:t>
            </a:r>
            <a:endParaRPr lang="en-US" altLang="zh-CN"/>
          </a:p>
          <a:p>
            <a:pPr marL="0" indent="457200">
              <a:buNone/>
            </a:pPr>
            <a:r>
              <a:rPr lang="en-US" altLang="zh-CN"/>
              <a:t>cat([</a:t>
            </a:r>
            <a:r>
              <a:rPr lang="en-US" altLang="zh-CN">
                <a:sym typeface="+mn-ea"/>
              </a:rPr>
              <a:t>V</a:t>
            </a:r>
            <a:r>
              <a:rPr lang="en-US" altLang="zh-CN"/>
              <a:t>|X], Y, [</a:t>
            </a:r>
            <a:r>
              <a:rPr lang="en-US" altLang="zh-CN">
                <a:sym typeface="+mn-ea"/>
              </a:rPr>
              <a:t>V</a:t>
            </a:r>
            <a:r>
              <a:rPr lang="en-US" altLang="zh-CN"/>
              <a:t>|Z]) :- cat(X, Y, Z). </a:t>
            </a:r>
            <a:endParaRPr lang="en-US" altLang="zh-CN"/>
          </a:p>
          <a:p>
            <a:pPr marL="0" indent="457200">
              <a:buNone/>
            </a:pPr>
            <a:r>
              <a:rPr lang="en-US" altLang="zh-CN">
                <a:solidFill>
                  <a:schemeClr val="accent5"/>
                </a:solidFill>
              </a:rPr>
              <a:t>cat([1, 2], [3, 4], L)?</a:t>
            </a:r>
            <a:endParaRPr lang="en-US" altLang="zh-CN">
              <a:solidFill>
                <a:schemeClr val="accent5"/>
              </a:solidFill>
            </a:endParaRPr>
          </a:p>
          <a:p>
            <a:pPr marL="0" indent="457200">
              <a:buNone/>
            </a:pPr>
            <a:endParaRPr lang="en-US" altLang="zh-CN">
              <a:solidFill>
                <a:schemeClr val="accent5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p:sp>
        <p:nvSpPr>
          <p:cNvPr id="7" name="下箭头 6"/>
          <p:cNvSpPr/>
          <p:nvPr/>
        </p:nvSpPr>
        <p:spPr>
          <a:xfrm>
            <a:off x="1828800" y="2133600"/>
            <a:ext cx="381000" cy="533400"/>
          </a:xfrm>
          <a:prstGeom prst="down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4042410" y="3962400"/>
            <a:ext cx="25107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lt"/>
              </a:rPr>
              <a:t>L=[1, 2, 3, 4].</a:t>
            </a:r>
            <a:endParaRPr lang="en-US" altLang="zh-CN" sz="2400">
              <a:solidFill>
                <a:schemeClr val="tx1"/>
              </a:solidFill>
              <a:latin typeface="+mn-lt"/>
              <a:ea typeface="宋体" panose="02010600030101010101" pitchFamily="2" charset="-122"/>
              <a:cs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Example - </a:t>
            </a:r>
            <a:r>
              <a:rPr lang="en-US" altLang="zh-CN"/>
              <a:t>List Concatenation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457200">
              <a:buNone/>
            </a:pPr>
            <a:r>
              <a:rPr lang="en-US" altLang="zh-CN"/>
              <a:t>cat(X, Y, Z): X, Y and Z are lists, s.t., 					   Z is the concatenation, i.e., Z = [X|Y].</a:t>
            </a:r>
            <a:endParaRPr lang="en-US" altLang="zh-CN"/>
          </a:p>
          <a:p>
            <a:pPr marL="0" indent="457200">
              <a:buNone/>
            </a:pPr>
            <a:endParaRPr lang="en-US" altLang="zh-CN"/>
          </a:p>
          <a:p>
            <a:pPr marL="0" indent="457200">
              <a:buNone/>
            </a:pPr>
            <a:r>
              <a:rPr lang="en-US" altLang="zh-CN"/>
              <a:t>cat([], Y, Y).</a:t>
            </a:r>
            <a:endParaRPr lang="en-US" altLang="zh-CN"/>
          </a:p>
          <a:p>
            <a:pPr marL="0" indent="457200">
              <a:buNone/>
            </a:pPr>
            <a:r>
              <a:rPr lang="en-US" altLang="zh-CN"/>
              <a:t>cat([V|X], Y, [V|Z]) :- cat(X, Y, Z). </a:t>
            </a:r>
            <a:endParaRPr lang="en-US" altLang="zh-CN"/>
          </a:p>
          <a:p>
            <a:pPr marL="0" indent="457200">
              <a:buNone/>
            </a:pPr>
            <a:r>
              <a:rPr lang="en-US" altLang="zh-CN">
                <a:solidFill>
                  <a:schemeClr val="accent5"/>
                </a:solidFill>
              </a:rPr>
              <a:t>cat([1, 2], [3, 4], L)?</a:t>
            </a:r>
            <a:endParaRPr lang="en-US" altLang="zh-CN">
              <a:solidFill>
                <a:schemeClr val="accent5"/>
              </a:solidFill>
            </a:endParaRPr>
          </a:p>
          <a:p>
            <a:pPr marL="0" indent="457200">
              <a:buNone/>
            </a:pPr>
            <a:endParaRPr lang="en-US" altLang="zh-CN">
              <a:solidFill>
                <a:schemeClr val="accent5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p:sp>
        <p:nvSpPr>
          <p:cNvPr id="7" name="下箭头 6"/>
          <p:cNvSpPr/>
          <p:nvPr/>
        </p:nvSpPr>
        <p:spPr>
          <a:xfrm>
            <a:off x="1828800" y="2133600"/>
            <a:ext cx="381000" cy="533400"/>
          </a:xfrm>
          <a:prstGeom prst="down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5105400" y="3962400"/>
            <a:ext cx="2510790" cy="460375"/>
          </a:xfrm>
          <a:prstGeom prst="rect">
            <a:avLst/>
          </a:prstGeom>
          <a:noFill/>
          <a:ln w="19050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lt"/>
              </a:rPr>
              <a:t>cat([], [3,4], [3,4])</a:t>
            </a:r>
            <a:endParaRPr lang="en-US" altLang="zh-CN" sz="2400">
              <a:solidFill>
                <a:schemeClr val="tx1"/>
              </a:solidFill>
              <a:latin typeface="+mn-lt"/>
              <a:ea typeface="宋体" panose="02010600030101010101" pitchFamily="2" charset="-122"/>
              <a:cs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426585" y="4800600"/>
            <a:ext cx="3921760" cy="460375"/>
          </a:xfrm>
          <a:prstGeom prst="rect">
            <a:avLst/>
          </a:prstGeom>
          <a:noFill/>
          <a:ln w="19050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p>
            <a:pPr algn="ctr"/>
            <a:r>
              <a:rPr lang="en-US" altLang="zh-CN" sz="24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lt"/>
              </a:rPr>
              <a:t>cat([2], [3, 4], [2, 3, 4])</a:t>
            </a:r>
            <a:endParaRPr lang="en-US" altLang="zh-CN" sz="2400">
              <a:solidFill>
                <a:schemeClr val="tx1"/>
              </a:solidFill>
              <a:latin typeface="+mn-lt"/>
              <a:ea typeface="宋体" panose="02010600030101010101" pitchFamily="2" charset="-122"/>
              <a:cs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426585" y="5715000"/>
            <a:ext cx="3921125" cy="460375"/>
          </a:xfrm>
          <a:prstGeom prst="rect">
            <a:avLst/>
          </a:prstGeom>
          <a:noFill/>
          <a:ln w="19050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lt"/>
              </a:rPr>
              <a:t>cat([1, 2], [3, 4], [1, 2, 3, 4])</a:t>
            </a:r>
            <a:endParaRPr lang="en-US" altLang="zh-CN" sz="2400">
              <a:solidFill>
                <a:schemeClr val="tx1"/>
              </a:solidFill>
              <a:latin typeface="+mn-lt"/>
              <a:ea typeface="宋体" panose="02010600030101010101" pitchFamily="2" charset="-122"/>
              <a:cs typeface="+mn-lt"/>
            </a:endParaRPr>
          </a:p>
        </p:txBody>
      </p:sp>
      <p:sp>
        <p:nvSpPr>
          <p:cNvPr id="10" name="下箭头 9"/>
          <p:cNvSpPr/>
          <p:nvPr/>
        </p:nvSpPr>
        <p:spPr>
          <a:xfrm>
            <a:off x="6350635" y="4489450"/>
            <a:ext cx="202565" cy="217170"/>
          </a:xfrm>
          <a:prstGeom prst="down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下箭头 10"/>
          <p:cNvSpPr/>
          <p:nvPr/>
        </p:nvSpPr>
        <p:spPr>
          <a:xfrm>
            <a:off x="6350635" y="5362575"/>
            <a:ext cx="202565" cy="217170"/>
          </a:xfrm>
          <a:prstGeom prst="down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/>
              <p:cNvSpPr txBox="1"/>
              <p:nvPr/>
            </p:nvSpPr>
            <p:spPr>
              <a:xfrm>
                <a:off x="1981200" y="4963795"/>
                <a:ext cx="1509395" cy="460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charset="0"/>
                        <a:cs typeface="Cambria Math" panose="02040503050406030204" charset="0"/>
                      </a:rPr>
                      <m:t>ℱ</m:t>
                    </m:r>
                    <m:r>
                      <a:rPr lang="en-US" altLang="zh-CN" sz="2400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sz="2400" i="1">
                        <a:latin typeface="Cambria Math" panose="02040503050406030204" charset="0"/>
                        <a:cs typeface="Cambria Math" panose="02040503050406030204" charset="0"/>
                      </a:rPr>
                      <m:t>ℛ</m:t>
                    </m:r>
                    <m:r>
                      <a:rPr lang="en-US" altLang="zh-CN" sz="2400" i="1"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r>
                      <a:rPr lang="en-US" altLang="zh-CN" sz="2400" i="1">
                        <a:latin typeface="Cambria Math" panose="02040503050406030204" charset="0"/>
                        <a:cs typeface="Cambria Math" panose="02040503050406030204" charset="0"/>
                      </a:rPr>
                      <m:t>𝑄</m:t>
                    </m:r>
                  </m:oMath>
                </a14:m>
                <a:r>
                  <a:rPr lang="en-US" altLang="zh-CN" sz="2400"/>
                  <a:t> ?</a:t>
                </a:r>
                <a:endParaRPr lang="en-US" altLang="zh-CN" sz="2400"/>
              </a:p>
            </p:txBody>
          </p:sp>
        </mc:Choice>
        <mc:Fallback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4963795"/>
                <a:ext cx="1509395" cy="460375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/>
              <p:cNvSpPr txBox="1"/>
              <p:nvPr/>
            </p:nvSpPr>
            <p:spPr>
              <a:xfrm>
                <a:off x="457200" y="2667000"/>
                <a:ext cx="542290" cy="17532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marL="0" indent="0" eaLnBrk="1" latinLnBrk="0" hangingPunct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charset="0"/>
                        <a:cs typeface="Cambria Math" panose="02040503050406030204" charset="0"/>
                      </a:rPr>
                      <m:t>ℱ</m:t>
                    </m:r>
                  </m:oMath>
                </a14:m>
                <a:r>
                  <a:rPr lang="en-US" altLang="zh-CN" sz="24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:</a:t>
                </a:r>
                <a:endParaRPr lang="en-US" altLang="zh-CN" sz="2400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charset="0"/>
                        <a:cs typeface="Cambria Math" panose="02040503050406030204" charset="0"/>
                      </a:rPr>
                      <m:t>ℛ</m:t>
                    </m:r>
                  </m:oMath>
                </a14:m>
                <a:r>
                  <a:rPr lang="en-US" altLang="zh-CN" sz="24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:</a:t>
                </a:r>
                <a:endParaRPr lang="en-US" altLang="zh-CN" sz="2400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charset="0"/>
                        <a:cs typeface="Cambria Math" panose="02040503050406030204" charset="0"/>
                      </a:rPr>
                      <m:t>𝑄</m:t>
                    </m:r>
                  </m:oMath>
                </a14:m>
                <a:r>
                  <a:rPr lang="en-US" altLang="zh-CN" sz="2400">
                    <a:latin typeface="Cambria Math" panose="02040503050406030204" charset="0"/>
                    <a:cs typeface="Cambria Math" panose="02040503050406030204" charset="0"/>
                  </a:rPr>
                  <a:t>:</a:t>
                </a:r>
                <a:endParaRPr lang="en-US" altLang="zh-CN" sz="2400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667000"/>
                <a:ext cx="542290" cy="175323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Search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 sz="2400">
                <a:sym typeface="+mn-ea"/>
              </a:rPr>
              <a:t>Idea: To solve a query Q,</a:t>
            </a:r>
            <a:endParaRPr lang="en-US" altLang="zh-CN" sz="2400"/>
          </a:p>
          <a:p>
            <a:pPr lvl="1"/>
            <a:r>
              <a:rPr lang="en-US" altLang="zh-CN" sz="2400">
                <a:sym typeface="+mn-ea"/>
              </a:rPr>
              <a:t>If Q is a fact in the program, then done</a:t>
            </a:r>
            <a:endParaRPr lang="en-US" altLang="zh-CN" sz="2400"/>
          </a:p>
          <a:p>
            <a:pPr lvl="1"/>
            <a:r>
              <a:rPr lang="en-US" altLang="zh-CN" sz="2400">
                <a:sym typeface="+mn-ea"/>
              </a:rPr>
              <a:t>Else, if Q :- Q</a:t>
            </a:r>
            <a:r>
              <a:rPr lang="en-US" altLang="zh-CN" sz="2400" baseline="-25000">
                <a:sym typeface="+mn-ea"/>
              </a:rPr>
              <a:t>1</a:t>
            </a:r>
            <a:r>
              <a:rPr lang="en-US" altLang="zh-CN" sz="2400">
                <a:sym typeface="+mn-ea"/>
              </a:rPr>
              <a:t>,...,</a:t>
            </a:r>
            <a:r>
              <a:rPr lang="en-US" altLang="zh-CN" sz="2400" err="1">
                <a:sym typeface="+mn-ea"/>
              </a:rPr>
              <a:t>Q</a:t>
            </a:r>
            <a:r>
              <a:rPr lang="en-US" altLang="zh-CN" sz="2400" baseline="-25000" err="1">
                <a:sym typeface="+mn-ea"/>
              </a:rPr>
              <a:t>n</a:t>
            </a:r>
            <a:r>
              <a:rPr lang="en-US" altLang="zh-CN" sz="2400" err="1">
                <a:sym typeface="+mn-ea"/>
              </a:rPr>
              <a:t> </a:t>
            </a:r>
            <a:r>
              <a:rPr lang="en-US" altLang="zh-CN" sz="2400">
                <a:sym typeface="+mn-ea"/>
              </a:rPr>
              <a:t>is a rule in the program, solve Q</a:t>
            </a:r>
            <a:r>
              <a:rPr lang="en-US" altLang="zh-CN" sz="2400" baseline="-25000">
                <a:sym typeface="+mn-ea"/>
              </a:rPr>
              <a:t>1</a:t>
            </a:r>
            <a:r>
              <a:rPr lang="en-US" altLang="zh-CN" sz="2400">
                <a:sym typeface="+mn-ea"/>
              </a:rPr>
              <a:t> ... </a:t>
            </a:r>
            <a:r>
              <a:rPr lang="en-US" altLang="zh-CN" sz="2400" err="1">
                <a:sym typeface="+mn-ea"/>
              </a:rPr>
              <a:t>Q</a:t>
            </a:r>
            <a:r>
              <a:rPr lang="en-US" altLang="zh-CN" sz="2400" baseline="-25000" err="1">
                <a:sym typeface="+mn-ea"/>
              </a:rPr>
              <a:t>n</a:t>
            </a:r>
            <a:r>
              <a:rPr lang="en-US" altLang="zh-CN" sz="2400">
                <a:sym typeface="+mn-ea"/>
              </a:rPr>
              <a:t>.</a:t>
            </a:r>
            <a:endParaRPr lang="en-US" altLang="zh-CN" sz="2400"/>
          </a:p>
          <a:p>
            <a:pPr lvl="1"/>
            <a:r>
              <a:rPr lang="en-US" altLang="zh-CN" sz="2400">
                <a:sym typeface="+mn-ea"/>
              </a:rPr>
              <a:t>Else, give up on this query.</a:t>
            </a:r>
            <a:endParaRPr lang="en-US" altLang="zh-CN" sz="2400"/>
          </a:p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"What" vs "How"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/>
              <a:t>Declarative vs Procedural Programming</a:t>
            </a:r>
            <a:endParaRPr lang="en-US" altLang="zh-CN"/>
          </a:p>
          <a:p>
            <a:endParaRPr lang="en-US" altLang="zh-CN" sz="1400"/>
          </a:p>
          <a:p>
            <a:r>
              <a:rPr lang="en-US" altLang="zh-CN"/>
              <a:t>Procedural programming</a:t>
            </a:r>
            <a:endParaRPr lang="en-US" altLang="zh-CN"/>
          </a:p>
          <a:p>
            <a:pPr lvl="1"/>
            <a:r>
              <a:rPr lang="en-US" altLang="zh-CN"/>
              <a:t>The programmer has to specify how to get the output for the range of required inputs.</a:t>
            </a:r>
            <a:endParaRPr lang="en-US" altLang="zh-CN"/>
          </a:p>
          <a:p>
            <a:pPr lvl="1"/>
            <a:r>
              <a:rPr lang="en-US" altLang="zh-CN"/>
              <a:t>The programmer must know the appropriate algorithm.</a:t>
            </a:r>
            <a:endParaRPr lang="en-US" altLang="zh-CN"/>
          </a:p>
          <a:p>
            <a:endParaRPr lang="en-US" altLang="zh-CN" sz="1400"/>
          </a:p>
          <a:p>
            <a:r>
              <a:rPr lang="en-US" altLang="zh-CN"/>
              <a:t>Declarative programming</a:t>
            </a:r>
            <a:endParaRPr lang="en-US" altLang="zh-CN"/>
          </a:p>
          <a:p>
            <a:pPr lvl="1"/>
            <a:r>
              <a:rPr lang="en-US" altLang="zh-CN"/>
              <a:t>Requires a more descriptive style.</a:t>
            </a:r>
            <a:endParaRPr lang="en-US" altLang="zh-CN"/>
          </a:p>
          <a:p>
            <a:pPr lvl="1"/>
            <a:r>
              <a:rPr lang="en-US" altLang="zh-CN"/>
              <a:t>The programmer must know what relationships hold between various entities.</a:t>
            </a:r>
            <a:endParaRPr lang="en-US" alt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Example - </a:t>
            </a:r>
            <a:r>
              <a:rPr lang="en-US" altLang="zh-CN">
                <a:sym typeface="+mn-ea"/>
              </a:rPr>
              <a:t>List </a:t>
            </a:r>
            <a:r>
              <a:rPr lang="en-US" altLang="zh-CN"/>
              <a:t>Concatenation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en-US" altLang="zh-CN" sz="2000" b="1"/>
              <a:t>In procedural style:</a:t>
            </a:r>
            <a:endParaRPr lang="en-US" altLang="zh-CN" sz="2000" b="1"/>
          </a:p>
          <a:p>
            <a:pPr marL="0" indent="457200">
              <a:buNone/>
            </a:pPr>
            <a:r>
              <a:rPr lang="en-US" altLang="zh-CN" sz="1800">
                <a:latin typeface="Cambria Math" panose="02040503050406030204" charset="0"/>
                <a:cs typeface="Cambria Math" panose="02040503050406030204" charset="0"/>
              </a:rPr>
              <a:t>list procedure cat(list a,list b)</a:t>
            </a:r>
            <a:endParaRPr lang="en-US" altLang="zh-CN" sz="1800">
              <a:latin typeface="Cambria Math" panose="02040503050406030204" charset="0"/>
              <a:cs typeface="Cambria Math" panose="02040503050406030204" charset="0"/>
            </a:endParaRPr>
          </a:p>
          <a:p>
            <a:pPr marL="0" indent="457200">
              <a:buNone/>
            </a:pPr>
            <a:r>
              <a:rPr lang="en-US" altLang="zh-CN" sz="1800">
                <a:latin typeface="Cambria Math" panose="02040503050406030204" charset="0"/>
                <a:cs typeface="Cambria Math" panose="02040503050406030204" charset="0"/>
              </a:rPr>
              <a:t>{</a:t>
            </a:r>
            <a:endParaRPr lang="en-US" altLang="zh-CN" sz="1800">
              <a:latin typeface="Cambria Math" panose="02040503050406030204" charset="0"/>
              <a:cs typeface="Cambria Math" panose="02040503050406030204" charset="0"/>
            </a:endParaRPr>
          </a:p>
          <a:p>
            <a:pPr marL="457200" lvl="1" indent="457200">
              <a:buNone/>
            </a:pPr>
            <a:r>
              <a:rPr lang="en-US" altLang="zh-CN" sz="1800">
                <a:latin typeface="Cambria Math" panose="02040503050406030204" charset="0"/>
                <a:cs typeface="Cambria Math" panose="02040503050406030204" charset="0"/>
              </a:rPr>
              <a:t>list t = list u = copylist(a);</a:t>
            </a:r>
            <a:endParaRPr lang="en-US" altLang="zh-CN" sz="1800">
              <a:latin typeface="Cambria Math" panose="02040503050406030204" charset="0"/>
              <a:cs typeface="Cambria Math" panose="02040503050406030204" charset="0"/>
            </a:endParaRPr>
          </a:p>
          <a:p>
            <a:pPr marL="457200" lvl="1" indent="457200">
              <a:buNone/>
            </a:pPr>
            <a:r>
              <a:rPr lang="en-US" altLang="zh-CN" sz="1800">
                <a:latin typeface="Cambria Math" panose="02040503050406030204" charset="0"/>
                <a:cs typeface="Cambria Math" panose="02040503050406030204" charset="0"/>
              </a:rPr>
              <a:t>while (t.tail != nil) t = t.tail;</a:t>
            </a:r>
            <a:endParaRPr lang="en-US" altLang="zh-CN" sz="1800">
              <a:latin typeface="Cambria Math" panose="02040503050406030204" charset="0"/>
              <a:cs typeface="Cambria Math" panose="02040503050406030204" charset="0"/>
            </a:endParaRPr>
          </a:p>
          <a:p>
            <a:pPr marL="457200" lvl="1" indent="457200">
              <a:buNone/>
            </a:pPr>
            <a:r>
              <a:rPr lang="en-US" altLang="zh-CN" sz="1800">
                <a:latin typeface="Cambria Math" panose="02040503050406030204" charset="0"/>
                <a:cs typeface="Cambria Math" panose="02040503050406030204" charset="0"/>
              </a:rPr>
              <a:t>t.tail = b;</a:t>
            </a:r>
            <a:endParaRPr lang="en-US" altLang="zh-CN" sz="1800">
              <a:latin typeface="Cambria Math" panose="02040503050406030204" charset="0"/>
              <a:cs typeface="Cambria Math" panose="02040503050406030204" charset="0"/>
            </a:endParaRPr>
          </a:p>
          <a:p>
            <a:pPr marL="457200" lvl="1" indent="457200">
              <a:buNone/>
            </a:pPr>
            <a:r>
              <a:rPr lang="en-US" altLang="zh-CN" sz="1800">
                <a:latin typeface="Cambria Math" panose="02040503050406030204" charset="0"/>
                <a:cs typeface="Cambria Math" panose="02040503050406030204" charset="0"/>
              </a:rPr>
              <a:t>return u;</a:t>
            </a:r>
            <a:endParaRPr lang="en-US" altLang="zh-CN" sz="1800">
              <a:latin typeface="Cambria Math" panose="02040503050406030204" charset="0"/>
              <a:cs typeface="Cambria Math" panose="02040503050406030204" charset="0"/>
            </a:endParaRPr>
          </a:p>
          <a:p>
            <a:pPr marL="0" indent="457200">
              <a:buNone/>
            </a:pPr>
            <a:r>
              <a:rPr lang="en-US" altLang="zh-CN" sz="1800">
                <a:latin typeface="Cambria Math" panose="02040503050406030204" charset="0"/>
                <a:cs typeface="Cambria Math" panose="02040503050406030204" charset="0"/>
              </a:rPr>
              <a:t>}</a:t>
            </a:r>
            <a:endParaRPr lang="en-US" altLang="zh-CN" sz="1800">
              <a:latin typeface="Cambria Math" panose="02040503050406030204" charset="0"/>
              <a:cs typeface="Cambria Math" panose="02040503050406030204" charset="0"/>
            </a:endParaRPr>
          </a:p>
          <a:p>
            <a:pPr marL="0" indent="0">
              <a:buNone/>
            </a:pPr>
            <a:r>
              <a:rPr lang="en-US" altLang="zh-CN" sz="2000" b="1"/>
              <a:t>In declarative style:</a:t>
            </a:r>
            <a:endParaRPr lang="en-US" altLang="zh-CN" sz="2000" b="1"/>
          </a:p>
          <a:p>
            <a:pPr marL="0" indent="457200">
              <a:buNone/>
            </a:pPr>
            <a:r>
              <a:rPr lang="en-US" altLang="zh-CN" sz="1800">
                <a:sym typeface="+mn-ea"/>
              </a:rPr>
              <a:t>cat([], Y, Y).</a:t>
            </a:r>
            <a:endParaRPr lang="en-US" altLang="zh-CN" sz="1800"/>
          </a:p>
          <a:p>
            <a:pPr marL="0" indent="457200">
              <a:buNone/>
            </a:pPr>
            <a:r>
              <a:rPr lang="en-US" altLang="zh-CN" sz="1800">
                <a:sym typeface="+mn-ea"/>
              </a:rPr>
              <a:t>cat([V|X], Y, [</a:t>
            </a:r>
            <a:r>
              <a:rPr lang="en-US" altLang="zh-CN" sz="1800">
                <a:sym typeface="+mn-ea"/>
              </a:rPr>
              <a:t>V|Z]) :- cat(X, Y, Z).</a:t>
            </a:r>
            <a:endParaRPr lang="en-US" altLang="zh-CN" sz="1800" b="1"/>
          </a:p>
          <a:p>
            <a:pPr marL="0" indent="0">
              <a:buNone/>
            </a:pPr>
            <a:endParaRPr lang="en-US" altLang="zh-CN" sz="1800" b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Facts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en-US" altLang="zh-CN"/>
              <a:t>Example.</a:t>
            </a:r>
            <a:endParaRPr lang="en-US" altLang="zh-CN"/>
          </a:p>
          <a:p>
            <a:pPr marL="0" indent="457200">
              <a:buNone/>
            </a:pPr>
            <a:r>
              <a:rPr lang="en-US" altLang="zh-CN" sz="1800"/>
              <a:t>father(terach, abraham).</a:t>
            </a:r>
            <a:endParaRPr lang="en-US" altLang="zh-CN" sz="1800"/>
          </a:p>
          <a:p>
            <a:pPr marL="0" indent="457200">
              <a:buNone/>
            </a:pPr>
            <a:r>
              <a:rPr lang="en-US" altLang="zh-CN" sz="1800"/>
              <a:t>father(</a:t>
            </a:r>
            <a:r>
              <a:rPr lang="en-US" altLang="zh-CN" sz="1800">
                <a:sym typeface="+mn-ea"/>
              </a:rPr>
              <a:t>terach, nachor</a:t>
            </a:r>
            <a:r>
              <a:rPr lang="en-US" altLang="zh-CN" sz="1800"/>
              <a:t>).</a:t>
            </a:r>
            <a:endParaRPr lang="en-US" altLang="zh-CN" sz="1800"/>
          </a:p>
          <a:p>
            <a:pPr marL="0" indent="457200">
              <a:buNone/>
            </a:pPr>
            <a:r>
              <a:rPr lang="en-US" altLang="zh-CN" sz="1800">
                <a:sym typeface="+mn-ea"/>
              </a:rPr>
              <a:t>father(</a:t>
            </a:r>
            <a:r>
              <a:rPr lang="en-US" altLang="zh-CN" sz="1800">
                <a:sym typeface="+mn-ea"/>
              </a:rPr>
              <a:t>terach, haran</a:t>
            </a:r>
            <a:r>
              <a:rPr lang="en-US" altLang="zh-CN" sz="1800">
                <a:sym typeface="+mn-ea"/>
              </a:rPr>
              <a:t>).</a:t>
            </a:r>
            <a:endParaRPr lang="en-US" altLang="zh-CN" sz="1800">
              <a:sym typeface="+mn-ea"/>
            </a:endParaRPr>
          </a:p>
          <a:p>
            <a:pPr marL="0" indent="457200">
              <a:buNone/>
            </a:pPr>
            <a:r>
              <a:rPr lang="en-US" altLang="zh-CN" sz="1800"/>
              <a:t>father(abraham, issac).</a:t>
            </a:r>
            <a:endParaRPr lang="en-US" altLang="zh-CN" sz="1800"/>
          </a:p>
          <a:p>
            <a:pPr marL="0" indent="457200">
              <a:buNone/>
            </a:pPr>
            <a:r>
              <a:rPr lang="en-US" altLang="zh-CN" sz="1800"/>
              <a:t>father(haran, lot).</a:t>
            </a:r>
            <a:endParaRPr lang="en-US" altLang="zh-CN" sz="1800"/>
          </a:p>
          <a:p>
            <a:pPr marL="0" indent="457200">
              <a:buNone/>
            </a:pPr>
            <a:r>
              <a:rPr lang="en-US" altLang="zh-CN" sz="1800"/>
              <a:t>father(haran, milcah).</a:t>
            </a:r>
            <a:endParaRPr lang="en-US" altLang="zh-CN" sz="1800"/>
          </a:p>
          <a:p>
            <a:pPr marL="0" indent="457200">
              <a:buNone/>
            </a:pPr>
            <a:r>
              <a:rPr lang="en-US" altLang="zh-CN" sz="1800"/>
              <a:t>father(haran, yiscah).</a:t>
            </a:r>
            <a:endParaRPr lang="en-US" altLang="zh-CN" sz="1800"/>
          </a:p>
          <a:p>
            <a:pPr marL="0" indent="457200">
              <a:buNone/>
            </a:pPr>
            <a:r>
              <a:rPr lang="en-US" altLang="zh-CN" sz="1800"/>
              <a:t>mother(sarah, issac).</a:t>
            </a:r>
            <a:endParaRPr lang="en-US" altLang="zh-CN" sz="180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p:sp>
        <p:nvSpPr>
          <p:cNvPr id="6" name="内容占位符 2"/>
          <p:cNvSpPr>
            <a:spLocks noGrp="1"/>
          </p:cNvSpPr>
          <p:nvPr/>
        </p:nvSpPr>
        <p:spPr>
          <a:xfrm>
            <a:off x="4191000" y="1219200"/>
            <a:ext cx="4305935" cy="4876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fontAlgn="base">
              <a:spcBef>
                <a:spcPct val="40000"/>
              </a:spcBef>
              <a:spcAft>
                <a:spcPct val="2000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98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7425" indent="-29400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1430" indent="-2921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8930" indent="-31623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Ø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7200">
              <a:buNone/>
            </a:pPr>
            <a:endParaRPr lang="en-US" altLang="zh-CN" sz="2000"/>
          </a:p>
          <a:p>
            <a:pPr marL="0" indent="457200">
              <a:buNone/>
            </a:pPr>
            <a:r>
              <a:rPr lang="en-US" altLang="zh-CN" sz="1800"/>
              <a:t>male(terach).</a:t>
            </a:r>
            <a:endParaRPr lang="en-US" altLang="zh-CN" sz="1800"/>
          </a:p>
          <a:p>
            <a:pPr marL="0" indent="457200">
              <a:buNone/>
            </a:pPr>
            <a:r>
              <a:rPr lang="en-US" altLang="zh-CN" sz="1800">
                <a:sym typeface="+mn-ea"/>
              </a:rPr>
              <a:t>male</a:t>
            </a:r>
            <a:r>
              <a:rPr lang="en-US" altLang="zh-CN" sz="1800"/>
              <a:t>(</a:t>
            </a:r>
            <a:r>
              <a:rPr lang="en-US" altLang="zh-CN" sz="1800">
                <a:sym typeface="+mn-ea"/>
              </a:rPr>
              <a:t>abraham</a:t>
            </a:r>
            <a:r>
              <a:rPr lang="en-US" altLang="zh-CN" sz="1800"/>
              <a:t>).</a:t>
            </a:r>
            <a:endParaRPr lang="en-US" altLang="zh-CN" sz="1800"/>
          </a:p>
          <a:p>
            <a:pPr marL="0" indent="457200">
              <a:buNone/>
            </a:pPr>
            <a:r>
              <a:rPr lang="en-US" altLang="zh-CN" sz="1800">
                <a:sym typeface="+mn-ea"/>
              </a:rPr>
              <a:t>male</a:t>
            </a:r>
            <a:r>
              <a:rPr lang="en-US" altLang="zh-CN" sz="1800">
                <a:sym typeface="+mn-ea"/>
              </a:rPr>
              <a:t>(</a:t>
            </a:r>
            <a:r>
              <a:rPr lang="en-US" altLang="zh-CN" sz="1800">
                <a:sym typeface="+mn-ea"/>
              </a:rPr>
              <a:t>nachor</a:t>
            </a:r>
            <a:r>
              <a:rPr lang="en-US" altLang="zh-CN" sz="1800">
                <a:sym typeface="+mn-ea"/>
              </a:rPr>
              <a:t>).</a:t>
            </a:r>
            <a:endParaRPr lang="en-US" altLang="zh-CN" sz="1800">
              <a:sym typeface="+mn-ea"/>
            </a:endParaRPr>
          </a:p>
          <a:p>
            <a:pPr marL="0" indent="457200">
              <a:buNone/>
            </a:pPr>
            <a:r>
              <a:rPr lang="en-US" altLang="zh-CN" sz="1800">
                <a:sym typeface="+mn-ea"/>
              </a:rPr>
              <a:t>male</a:t>
            </a:r>
            <a:r>
              <a:rPr lang="en-US" altLang="zh-CN" sz="1800"/>
              <a:t>(</a:t>
            </a:r>
            <a:r>
              <a:rPr lang="en-US" altLang="zh-CN" sz="1800">
                <a:sym typeface="+mn-ea"/>
              </a:rPr>
              <a:t>haran</a:t>
            </a:r>
            <a:r>
              <a:rPr lang="en-US" altLang="zh-CN" sz="1800"/>
              <a:t>).</a:t>
            </a:r>
            <a:endParaRPr lang="en-US" altLang="zh-CN" sz="1800"/>
          </a:p>
          <a:p>
            <a:pPr marL="0" indent="457200">
              <a:buNone/>
            </a:pPr>
            <a:r>
              <a:rPr lang="en-US" altLang="zh-CN" sz="1800">
                <a:sym typeface="+mn-ea"/>
              </a:rPr>
              <a:t>male</a:t>
            </a:r>
            <a:r>
              <a:rPr lang="en-US" altLang="zh-CN" sz="1800"/>
              <a:t>(</a:t>
            </a:r>
            <a:r>
              <a:rPr lang="en-US" altLang="zh-CN" sz="1800">
                <a:sym typeface="+mn-ea"/>
              </a:rPr>
              <a:t>issac</a:t>
            </a:r>
            <a:r>
              <a:rPr lang="en-US" altLang="zh-CN" sz="1800"/>
              <a:t>).</a:t>
            </a:r>
            <a:endParaRPr lang="en-US" altLang="zh-CN" sz="1800"/>
          </a:p>
          <a:p>
            <a:pPr marL="0" indent="457200">
              <a:buNone/>
            </a:pPr>
            <a:r>
              <a:rPr lang="en-US" altLang="zh-CN" sz="1800">
                <a:sym typeface="+mn-ea"/>
              </a:rPr>
              <a:t>male</a:t>
            </a:r>
            <a:r>
              <a:rPr lang="en-US" altLang="zh-CN" sz="1800"/>
              <a:t>(</a:t>
            </a:r>
            <a:r>
              <a:rPr lang="en-US" altLang="zh-CN" sz="1800">
                <a:sym typeface="+mn-ea"/>
              </a:rPr>
              <a:t>lot</a:t>
            </a:r>
            <a:r>
              <a:rPr lang="en-US" altLang="zh-CN" sz="1800"/>
              <a:t>).</a:t>
            </a:r>
            <a:endParaRPr lang="en-US" altLang="zh-CN" sz="1800"/>
          </a:p>
          <a:p>
            <a:pPr marL="0" indent="457200">
              <a:buNone/>
            </a:pPr>
            <a:r>
              <a:rPr lang="en-US" altLang="zh-CN" sz="1800"/>
              <a:t>female(</a:t>
            </a:r>
            <a:r>
              <a:rPr lang="en-US" altLang="zh-CN" sz="1800">
                <a:sym typeface="+mn-ea"/>
              </a:rPr>
              <a:t>sarah</a:t>
            </a:r>
            <a:r>
              <a:rPr lang="en-US" altLang="zh-CN" sz="1800"/>
              <a:t>).</a:t>
            </a:r>
            <a:endParaRPr lang="en-US" altLang="zh-CN" sz="1800"/>
          </a:p>
          <a:p>
            <a:pPr marL="0" indent="457200">
              <a:buNone/>
            </a:pPr>
            <a:r>
              <a:rPr lang="en-US" altLang="zh-CN" sz="1800">
                <a:sym typeface="+mn-ea"/>
              </a:rPr>
              <a:t>female</a:t>
            </a:r>
            <a:r>
              <a:rPr lang="en-US" altLang="zh-CN" sz="1800"/>
              <a:t>(</a:t>
            </a:r>
            <a:r>
              <a:rPr lang="en-US" altLang="zh-CN" sz="1800">
                <a:sym typeface="+mn-ea"/>
              </a:rPr>
              <a:t>milcah</a:t>
            </a:r>
            <a:r>
              <a:rPr lang="en-US" altLang="zh-CN" sz="1800"/>
              <a:t>).</a:t>
            </a:r>
            <a:endParaRPr lang="en-US" altLang="zh-CN" sz="1800"/>
          </a:p>
          <a:p>
            <a:pPr marL="0" indent="457200">
              <a:buNone/>
            </a:pPr>
            <a:r>
              <a:rPr lang="en-US" altLang="zh-CN" sz="1800">
                <a:sym typeface="+mn-ea"/>
              </a:rPr>
              <a:t>female</a:t>
            </a:r>
            <a:r>
              <a:rPr lang="en-US" altLang="zh-CN" sz="1800">
                <a:sym typeface="+mn-ea"/>
              </a:rPr>
              <a:t>(yiscah).</a:t>
            </a:r>
            <a:endParaRPr lang="en-US" altLang="zh-CN" sz="1800"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694305" y="1143000"/>
            <a:ext cx="5714365" cy="398780"/>
          </a:xfrm>
          <a:prstGeom prst="rect">
            <a:avLst/>
          </a:prstGeom>
          <a:noFill/>
          <a:ln w="19050" cmpd="sng">
            <a:solidFill>
              <a:schemeClr val="accent1">
                <a:shade val="50000"/>
              </a:schemeClr>
            </a:solidFill>
            <a:prstDash val="sysDot"/>
          </a:ln>
        </p:spPr>
        <p:txBody>
          <a:bodyPr wrap="square" rtlCol="0" anchor="t">
            <a:spAutoFit/>
          </a:bodyPr>
          <a:p>
            <a:pPr algn="ctr"/>
            <a:r>
              <a:rPr lang="en-US" altLang="zh-CN">
                <a:latin typeface="+mn-lt"/>
                <a:cs typeface="+mn-lt"/>
              </a:rPr>
              <a:t>father, mother, male and female are </a:t>
            </a:r>
            <a:r>
              <a:rPr lang="en-US" altLang="zh-CN">
                <a:solidFill>
                  <a:schemeClr val="accent5"/>
                </a:solidFill>
                <a:latin typeface="+mn-lt"/>
                <a:cs typeface="+mn-lt"/>
              </a:rPr>
              <a:t>predicates</a:t>
            </a:r>
            <a:endParaRPr lang="en-US" altLang="zh-CN">
              <a:solidFill>
                <a:schemeClr val="accent5"/>
              </a:solidFill>
              <a:latin typeface="+mn-lt"/>
              <a:cs typeface="+mn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Logic Programming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 sz="2000"/>
              <a:t>A declarative style programming paradigm.</a:t>
            </a:r>
            <a:endParaRPr lang="en-US" altLang="zh-CN" sz="2000"/>
          </a:p>
          <a:p>
            <a:r>
              <a:rPr lang="en-US" altLang="zh-CN" sz="2000"/>
              <a:t>Computation through logical deduction.</a:t>
            </a:r>
            <a:endParaRPr lang="en-US" altLang="zh-CN" sz="2000"/>
          </a:p>
          <a:p>
            <a:r>
              <a:rPr lang="en-US" altLang="zh-CN" sz="2000"/>
              <a:t>Uses the language of logic to express data and programs.</a:t>
            </a:r>
            <a:endParaRPr lang="en-US" altLang="zh-CN" sz="2000"/>
          </a:p>
          <a:p>
            <a:r>
              <a:rPr lang="en-US" altLang="zh-CN" sz="2000"/>
              <a:t>Most of current LP languages use first-order logic (FOL).</a:t>
            </a:r>
            <a:endParaRPr lang="en-US" altLang="zh-CN" sz="2000"/>
          </a:p>
          <a:p>
            <a:r>
              <a:rPr lang="en-US" altLang="zh-CN" sz="2000" b="1"/>
              <a:t>Prolog</a:t>
            </a:r>
            <a:r>
              <a:rPr lang="en-US" altLang="zh-CN" sz="2000"/>
              <a:t> – the most popular logic programming language.</a:t>
            </a:r>
            <a:endParaRPr lang="en-US" altLang="zh-CN" sz="200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Logic Programming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 sz="2000"/>
              <a:t>A declarative style programming paradigm.</a:t>
            </a:r>
            <a:endParaRPr lang="en-US" altLang="zh-CN" sz="2000"/>
          </a:p>
          <a:p>
            <a:r>
              <a:rPr lang="en-US" altLang="zh-CN" sz="2000"/>
              <a:t>Computation through logical deduction.</a:t>
            </a:r>
            <a:endParaRPr lang="en-US" altLang="zh-CN" sz="2000"/>
          </a:p>
          <a:p>
            <a:r>
              <a:rPr lang="en-US" altLang="zh-CN" sz="2000"/>
              <a:t>Uses the language of logic to express data and programs.</a:t>
            </a:r>
            <a:endParaRPr lang="en-US" altLang="zh-CN" sz="2000"/>
          </a:p>
          <a:p>
            <a:r>
              <a:rPr lang="en-US" altLang="zh-CN" sz="2000"/>
              <a:t>Most of current LP languages use first order logic (FOL).</a:t>
            </a:r>
            <a:endParaRPr lang="en-US" altLang="zh-CN" sz="2000"/>
          </a:p>
          <a:p>
            <a:r>
              <a:rPr lang="en-US" altLang="zh-CN" sz="2000" b="1"/>
              <a:t>Prolog</a:t>
            </a:r>
            <a:r>
              <a:rPr lang="en-US" altLang="zh-CN" sz="2000"/>
              <a:t> – the most popular LP language.</a:t>
            </a:r>
            <a:endParaRPr lang="en-US" altLang="zh-CN" sz="200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52600" y="3657600"/>
            <a:ext cx="2714625" cy="30822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3657600"/>
            <a:ext cx="2343785" cy="308229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81000" y="4419600"/>
            <a:ext cx="2064385" cy="3987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p>
            <a:pPr algn="ctr"/>
            <a:r>
              <a:rPr lang="en-US" altLang="zh-CN"/>
              <a:t>The Art of Prolog</a:t>
            </a:r>
            <a:endParaRPr lang="en-US" altLang="zh-CN"/>
          </a:p>
        </p:txBody>
      </p:sp>
      <p:sp>
        <p:nvSpPr>
          <p:cNvPr id="9" name="文本框 8"/>
          <p:cNvSpPr txBox="1"/>
          <p:nvPr/>
        </p:nvSpPr>
        <p:spPr>
          <a:xfrm>
            <a:off x="6186805" y="4419600"/>
            <a:ext cx="2430780" cy="3987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p>
            <a:pPr algn="ctr"/>
            <a:r>
              <a:rPr lang="en-US" altLang="zh-CN"/>
              <a:t>The Craft of Prolog</a:t>
            </a:r>
            <a:endParaRPr lang="en-US" altLang="zh-CN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Facts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en-US" altLang="zh-CN"/>
              <a:t>Example.</a:t>
            </a:r>
            <a:endParaRPr lang="en-US" altLang="zh-CN"/>
          </a:p>
          <a:p>
            <a:pPr marL="0" indent="457200">
              <a:buNone/>
            </a:pPr>
            <a:r>
              <a:rPr lang="en-US" altLang="zh-CN" sz="1800"/>
              <a:t>0 &lt; 1.</a:t>
            </a:r>
            <a:endParaRPr lang="en-US" altLang="zh-CN" sz="1800"/>
          </a:p>
          <a:p>
            <a:pPr marL="0" indent="457200">
              <a:buNone/>
            </a:pPr>
            <a:r>
              <a:rPr lang="en-US" altLang="zh-CN" sz="1800"/>
              <a:t>0 &lt; 2.</a:t>
            </a:r>
            <a:endParaRPr lang="en-US" altLang="zh-CN" sz="1800"/>
          </a:p>
          <a:p>
            <a:pPr marL="0" indent="457200">
              <a:buNone/>
            </a:pPr>
            <a:r>
              <a:rPr lang="en-US" altLang="zh-CN" sz="1800"/>
              <a:t>1 &lt; 2.</a:t>
            </a:r>
            <a:endParaRPr lang="en-US" altLang="zh-CN" sz="1800"/>
          </a:p>
          <a:p>
            <a:pPr marL="0" indent="457200">
              <a:buNone/>
            </a:pPr>
            <a:r>
              <a:rPr lang="en-US" altLang="zh-CN" sz="1800"/>
              <a:t>0 &lt; 3.</a:t>
            </a:r>
            <a:endParaRPr lang="en-US" altLang="zh-CN" sz="1800"/>
          </a:p>
          <a:p>
            <a:pPr marL="0" indent="457200">
              <a:buNone/>
            </a:pPr>
            <a:r>
              <a:rPr lang="en-US" altLang="zh-CN" sz="1800"/>
              <a:t>1 &lt; 3.</a:t>
            </a:r>
            <a:endParaRPr lang="en-US" altLang="zh-CN" sz="1800"/>
          </a:p>
          <a:p>
            <a:pPr marL="0" indent="457200">
              <a:buNone/>
            </a:pPr>
            <a:r>
              <a:rPr lang="en-US" altLang="zh-CN" sz="1800"/>
              <a:t>2 &lt; 3.</a:t>
            </a:r>
            <a:endParaRPr lang="en-US" altLang="zh-CN" sz="180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Queries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457200">
              <a:buNone/>
            </a:pPr>
            <a:r>
              <a:rPr lang="en-US" altLang="zh-CN" sz="1800"/>
              <a:t>father(terach, abraham).</a:t>
            </a:r>
            <a:endParaRPr lang="en-US" altLang="zh-CN" sz="1800"/>
          </a:p>
          <a:p>
            <a:pPr marL="0" indent="457200">
              <a:buNone/>
            </a:pPr>
            <a:r>
              <a:rPr lang="en-US" altLang="zh-CN" sz="1800"/>
              <a:t>father(</a:t>
            </a:r>
            <a:r>
              <a:rPr lang="en-US" altLang="zh-CN" sz="1800">
                <a:sym typeface="+mn-ea"/>
              </a:rPr>
              <a:t>terach, nachor</a:t>
            </a:r>
            <a:r>
              <a:rPr lang="en-US" altLang="zh-CN" sz="1800"/>
              <a:t>).</a:t>
            </a:r>
            <a:endParaRPr lang="en-US" altLang="zh-CN" sz="1800"/>
          </a:p>
          <a:p>
            <a:pPr marL="0" indent="457200">
              <a:buNone/>
            </a:pPr>
            <a:r>
              <a:rPr lang="en-US" altLang="zh-CN" sz="1800">
                <a:sym typeface="+mn-ea"/>
              </a:rPr>
              <a:t>father(terach, haran).</a:t>
            </a:r>
            <a:endParaRPr lang="en-US" altLang="zh-CN" sz="1800">
              <a:sym typeface="+mn-ea"/>
            </a:endParaRPr>
          </a:p>
          <a:p>
            <a:pPr marL="0" indent="457200">
              <a:buNone/>
            </a:pPr>
            <a:r>
              <a:rPr lang="en-US" altLang="zh-CN" sz="1800"/>
              <a:t>father(abraham, issac).</a:t>
            </a:r>
            <a:endParaRPr lang="en-US" altLang="zh-CN" sz="1800"/>
          </a:p>
          <a:p>
            <a:pPr marL="0" indent="457200">
              <a:buNone/>
            </a:pPr>
            <a:r>
              <a:rPr lang="en-US" altLang="zh-CN" sz="1800"/>
              <a:t>father(haran, lot).</a:t>
            </a:r>
            <a:endParaRPr lang="en-US" altLang="zh-CN" sz="1800"/>
          </a:p>
          <a:p>
            <a:pPr marL="0" indent="457200">
              <a:buNone/>
            </a:pPr>
            <a:r>
              <a:rPr lang="en-US" altLang="zh-CN" sz="1800"/>
              <a:t>father(haran, milcah).</a:t>
            </a:r>
            <a:endParaRPr lang="en-US" altLang="zh-CN" sz="1800"/>
          </a:p>
          <a:p>
            <a:pPr marL="0" indent="457200">
              <a:buNone/>
            </a:pPr>
            <a:r>
              <a:rPr lang="en-US" altLang="zh-CN" sz="1800"/>
              <a:t>father(haran, yiscah).</a:t>
            </a:r>
            <a:endParaRPr lang="en-US" altLang="zh-CN" sz="1800"/>
          </a:p>
          <a:p>
            <a:pPr marL="0" indent="457200">
              <a:buNone/>
            </a:pPr>
            <a:r>
              <a:rPr lang="en-US" altLang="zh-CN" sz="1800"/>
              <a:t>mother(sarah, issac).</a:t>
            </a:r>
            <a:endParaRPr lang="en-US" altLang="zh-CN" sz="1800"/>
          </a:p>
          <a:p>
            <a:pPr marL="0" indent="457200">
              <a:buNone/>
            </a:pPr>
            <a:endParaRPr lang="en-US" altLang="zh-CN" sz="2000"/>
          </a:p>
          <a:p>
            <a:pPr marL="0" indent="0" eaLnBrk="1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000" b="1"/>
              <a:t>Query:</a:t>
            </a:r>
            <a:r>
              <a:rPr lang="en-US" altLang="zh-CN" sz="2000"/>
              <a:t> </a:t>
            </a:r>
            <a:r>
              <a:rPr lang="en-US" altLang="zh-CN" sz="2000">
                <a:sym typeface="+mn-ea"/>
              </a:rPr>
              <a:t>father(abraham, issac)?</a:t>
            </a:r>
            <a:endParaRPr lang="en-US" altLang="zh-CN" sz="200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p:sp>
        <p:nvSpPr>
          <p:cNvPr id="6" name="内容占位符 2"/>
          <p:cNvSpPr>
            <a:spLocks noGrp="1"/>
          </p:cNvSpPr>
          <p:nvPr/>
        </p:nvSpPr>
        <p:spPr>
          <a:xfrm>
            <a:off x="3886200" y="1004570"/>
            <a:ext cx="4305935" cy="45580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fontAlgn="base">
              <a:spcBef>
                <a:spcPct val="40000"/>
              </a:spcBef>
              <a:spcAft>
                <a:spcPct val="2000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98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7425" indent="-29400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1430" indent="-2921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8930" indent="-31623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Ø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7200">
              <a:buNone/>
            </a:pPr>
            <a:r>
              <a:rPr lang="en-US" altLang="zh-CN" sz="1800"/>
              <a:t>male(terach).</a:t>
            </a:r>
            <a:endParaRPr lang="en-US" altLang="zh-CN" sz="1800"/>
          </a:p>
          <a:p>
            <a:pPr marL="0" indent="457200">
              <a:buNone/>
            </a:pPr>
            <a:r>
              <a:rPr lang="en-US" altLang="zh-CN" sz="1800">
                <a:sym typeface="+mn-ea"/>
              </a:rPr>
              <a:t>male</a:t>
            </a:r>
            <a:r>
              <a:rPr lang="en-US" altLang="zh-CN" sz="1800"/>
              <a:t>(</a:t>
            </a:r>
            <a:r>
              <a:rPr lang="en-US" altLang="zh-CN" sz="1800">
                <a:sym typeface="+mn-ea"/>
              </a:rPr>
              <a:t>abraham</a:t>
            </a:r>
            <a:r>
              <a:rPr lang="en-US" altLang="zh-CN" sz="1800"/>
              <a:t>).</a:t>
            </a:r>
            <a:endParaRPr lang="en-US" altLang="zh-CN" sz="1800"/>
          </a:p>
          <a:p>
            <a:pPr marL="0" indent="457200">
              <a:buNone/>
            </a:pPr>
            <a:r>
              <a:rPr lang="en-US" altLang="zh-CN" sz="1800">
                <a:sym typeface="+mn-ea"/>
              </a:rPr>
              <a:t>male(nachor).</a:t>
            </a:r>
            <a:endParaRPr lang="en-US" altLang="zh-CN" sz="1800">
              <a:sym typeface="+mn-ea"/>
            </a:endParaRPr>
          </a:p>
          <a:p>
            <a:pPr marL="0" indent="457200">
              <a:buNone/>
            </a:pPr>
            <a:r>
              <a:rPr lang="en-US" altLang="zh-CN" sz="1800">
                <a:sym typeface="+mn-ea"/>
              </a:rPr>
              <a:t>male</a:t>
            </a:r>
            <a:r>
              <a:rPr lang="en-US" altLang="zh-CN" sz="1800"/>
              <a:t>(</a:t>
            </a:r>
            <a:r>
              <a:rPr lang="en-US" altLang="zh-CN" sz="1800">
                <a:sym typeface="+mn-ea"/>
              </a:rPr>
              <a:t>haran</a:t>
            </a:r>
            <a:r>
              <a:rPr lang="en-US" altLang="zh-CN" sz="1800"/>
              <a:t>).</a:t>
            </a:r>
            <a:endParaRPr lang="en-US" altLang="zh-CN" sz="1800"/>
          </a:p>
          <a:p>
            <a:pPr marL="0" indent="457200">
              <a:buNone/>
            </a:pPr>
            <a:r>
              <a:rPr lang="en-US" altLang="zh-CN" sz="1800">
                <a:sym typeface="+mn-ea"/>
              </a:rPr>
              <a:t>male</a:t>
            </a:r>
            <a:r>
              <a:rPr lang="en-US" altLang="zh-CN" sz="1800"/>
              <a:t>(</a:t>
            </a:r>
            <a:r>
              <a:rPr lang="en-US" altLang="zh-CN" sz="1800">
                <a:sym typeface="+mn-ea"/>
              </a:rPr>
              <a:t>issac</a:t>
            </a:r>
            <a:r>
              <a:rPr lang="en-US" altLang="zh-CN" sz="1800"/>
              <a:t>).</a:t>
            </a:r>
            <a:endParaRPr lang="en-US" altLang="zh-CN" sz="1800"/>
          </a:p>
          <a:p>
            <a:pPr marL="0" indent="457200">
              <a:buNone/>
            </a:pPr>
            <a:r>
              <a:rPr lang="en-US" altLang="zh-CN" sz="1800">
                <a:sym typeface="+mn-ea"/>
              </a:rPr>
              <a:t>male</a:t>
            </a:r>
            <a:r>
              <a:rPr lang="en-US" altLang="zh-CN" sz="1800"/>
              <a:t>(</a:t>
            </a:r>
            <a:r>
              <a:rPr lang="en-US" altLang="zh-CN" sz="1800">
                <a:sym typeface="+mn-ea"/>
              </a:rPr>
              <a:t>lot</a:t>
            </a:r>
            <a:r>
              <a:rPr lang="en-US" altLang="zh-CN" sz="1800"/>
              <a:t>).</a:t>
            </a:r>
            <a:endParaRPr lang="en-US" altLang="zh-CN" sz="1800"/>
          </a:p>
          <a:p>
            <a:pPr marL="0" indent="457200">
              <a:buNone/>
            </a:pPr>
            <a:r>
              <a:rPr lang="en-US" altLang="zh-CN" sz="1800"/>
              <a:t>female(</a:t>
            </a:r>
            <a:r>
              <a:rPr lang="en-US" altLang="zh-CN" sz="1800">
                <a:sym typeface="+mn-ea"/>
              </a:rPr>
              <a:t>sarah</a:t>
            </a:r>
            <a:r>
              <a:rPr lang="en-US" altLang="zh-CN" sz="1800"/>
              <a:t>).</a:t>
            </a:r>
            <a:endParaRPr lang="en-US" altLang="zh-CN" sz="1800"/>
          </a:p>
          <a:p>
            <a:pPr marL="0" indent="457200">
              <a:buNone/>
            </a:pPr>
            <a:r>
              <a:rPr lang="en-US" altLang="zh-CN" sz="1800">
                <a:sym typeface="+mn-ea"/>
              </a:rPr>
              <a:t>female</a:t>
            </a:r>
            <a:r>
              <a:rPr lang="en-US" altLang="zh-CN" sz="1800"/>
              <a:t>(</a:t>
            </a:r>
            <a:r>
              <a:rPr lang="en-US" altLang="zh-CN" sz="1800">
                <a:sym typeface="+mn-ea"/>
              </a:rPr>
              <a:t>milcah</a:t>
            </a:r>
            <a:r>
              <a:rPr lang="en-US" altLang="zh-CN" sz="1800"/>
              <a:t>).</a:t>
            </a:r>
            <a:endParaRPr lang="en-US" altLang="zh-CN" sz="1800"/>
          </a:p>
          <a:p>
            <a:pPr marL="0" indent="457200">
              <a:buNone/>
            </a:pPr>
            <a:r>
              <a:rPr lang="en-US" altLang="zh-CN" sz="1800">
                <a:sym typeface="+mn-ea"/>
              </a:rPr>
              <a:t>female</a:t>
            </a:r>
            <a:r>
              <a:rPr lang="en-US" altLang="zh-CN" sz="1800">
                <a:sym typeface="+mn-ea"/>
              </a:rPr>
              <a:t>(yiscah).</a:t>
            </a:r>
            <a:endParaRPr lang="en-US" altLang="zh-CN" sz="1800"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191000" y="5181600"/>
            <a:ext cx="5384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accent6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✔</a:t>
            </a:r>
            <a:endParaRPr lang="zh-CN" altLang="en-US">
              <a:solidFill>
                <a:schemeClr val="accent6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Queries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457200">
              <a:buNone/>
            </a:pPr>
            <a:r>
              <a:rPr lang="en-US" altLang="zh-CN" sz="1800"/>
              <a:t>father(terach, abraham).</a:t>
            </a:r>
            <a:endParaRPr lang="en-US" altLang="zh-CN" sz="1800"/>
          </a:p>
          <a:p>
            <a:pPr marL="0" indent="457200">
              <a:buNone/>
            </a:pPr>
            <a:r>
              <a:rPr lang="en-US" altLang="zh-CN" sz="1800"/>
              <a:t>father(</a:t>
            </a:r>
            <a:r>
              <a:rPr lang="en-US" altLang="zh-CN" sz="1800">
                <a:sym typeface="+mn-ea"/>
              </a:rPr>
              <a:t>terach, nachor</a:t>
            </a:r>
            <a:r>
              <a:rPr lang="en-US" altLang="zh-CN" sz="1800"/>
              <a:t>).</a:t>
            </a:r>
            <a:endParaRPr lang="en-US" altLang="zh-CN" sz="1800"/>
          </a:p>
          <a:p>
            <a:pPr marL="0" indent="457200">
              <a:buNone/>
            </a:pPr>
            <a:r>
              <a:rPr lang="en-US" altLang="zh-CN" sz="1800">
                <a:sym typeface="+mn-ea"/>
              </a:rPr>
              <a:t>father(terach, haran).</a:t>
            </a:r>
            <a:endParaRPr lang="en-US" altLang="zh-CN" sz="1800">
              <a:sym typeface="+mn-ea"/>
            </a:endParaRPr>
          </a:p>
          <a:p>
            <a:pPr marL="0" indent="457200">
              <a:buNone/>
            </a:pPr>
            <a:r>
              <a:rPr lang="en-US" altLang="zh-CN" sz="1800"/>
              <a:t>father(abraham, issac).</a:t>
            </a:r>
            <a:endParaRPr lang="en-US" altLang="zh-CN" sz="1800"/>
          </a:p>
          <a:p>
            <a:pPr marL="0" indent="457200">
              <a:buNone/>
            </a:pPr>
            <a:r>
              <a:rPr lang="en-US" altLang="zh-CN" sz="1800"/>
              <a:t>father(haran, lot).</a:t>
            </a:r>
            <a:endParaRPr lang="en-US" altLang="zh-CN" sz="1800"/>
          </a:p>
          <a:p>
            <a:pPr marL="0" indent="457200">
              <a:buNone/>
            </a:pPr>
            <a:r>
              <a:rPr lang="en-US" altLang="zh-CN" sz="1800"/>
              <a:t>father(haran, milcah).</a:t>
            </a:r>
            <a:endParaRPr lang="en-US" altLang="zh-CN" sz="1800"/>
          </a:p>
          <a:p>
            <a:pPr marL="0" indent="457200">
              <a:buNone/>
            </a:pPr>
            <a:r>
              <a:rPr lang="en-US" altLang="zh-CN" sz="1800"/>
              <a:t>father(haran, yiscah).</a:t>
            </a:r>
            <a:endParaRPr lang="en-US" altLang="zh-CN" sz="1800"/>
          </a:p>
          <a:p>
            <a:pPr marL="0" indent="457200">
              <a:buNone/>
            </a:pPr>
            <a:r>
              <a:rPr lang="en-US" altLang="zh-CN" sz="1800"/>
              <a:t>mother(sarah, issac).</a:t>
            </a:r>
            <a:endParaRPr lang="en-US" altLang="zh-CN" sz="1800"/>
          </a:p>
          <a:p>
            <a:pPr marL="0" indent="457200">
              <a:buNone/>
            </a:pPr>
            <a:endParaRPr lang="en-US" altLang="zh-CN" sz="2000"/>
          </a:p>
          <a:p>
            <a:pPr marL="0" indent="0" eaLnBrk="1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000" b="1"/>
              <a:t>Query:</a:t>
            </a:r>
            <a:r>
              <a:rPr lang="en-US" altLang="zh-CN" sz="2000"/>
              <a:t> </a:t>
            </a:r>
            <a:r>
              <a:rPr lang="en-US" altLang="zh-CN" sz="2000">
                <a:sym typeface="+mn-ea"/>
              </a:rPr>
              <a:t>female</a:t>
            </a:r>
            <a:r>
              <a:rPr lang="en-US" altLang="zh-CN" sz="2000">
                <a:sym typeface="+mn-ea"/>
              </a:rPr>
              <a:t>(abraham)?</a:t>
            </a:r>
            <a:endParaRPr lang="en-US" altLang="zh-CN" sz="200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p:sp>
        <p:nvSpPr>
          <p:cNvPr id="9" name="文本框 8"/>
          <p:cNvSpPr txBox="1"/>
          <p:nvPr/>
        </p:nvSpPr>
        <p:spPr>
          <a:xfrm>
            <a:off x="3581400" y="5181600"/>
            <a:ext cx="5384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✘</a:t>
            </a:r>
            <a:endParaRPr lang="zh-CN" altLang="en-US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内容占位符 2"/>
          <p:cNvSpPr>
            <a:spLocks noGrp="1"/>
          </p:cNvSpPr>
          <p:nvPr/>
        </p:nvSpPr>
        <p:spPr>
          <a:xfrm>
            <a:off x="3886200" y="1004570"/>
            <a:ext cx="4305935" cy="45580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fontAlgn="base">
              <a:spcBef>
                <a:spcPct val="40000"/>
              </a:spcBef>
              <a:spcAft>
                <a:spcPct val="2000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98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7425" indent="-29400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1430" indent="-2921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8930" indent="-31623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Ø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7200">
              <a:buNone/>
            </a:pPr>
            <a:r>
              <a:rPr lang="en-US" altLang="zh-CN" sz="1800"/>
              <a:t>male(terach).</a:t>
            </a:r>
            <a:endParaRPr lang="en-US" altLang="zh-CN" sz="1800"/>
          </a:p>
          <a:p>
            <a:pPr marL="0" indent="457200">
              <a:buNone/>
            </a:pPr>
            <a:r>
              <a:rPr lang="en-US" altLang="zh-CN" sz="1800">
                <a:sym typeface="+mn-ea"/>
              </a:rPr>
              <a:t>male</a:t>
            </a:r>
            <a:r>
              <a:rPr lang="en-US" altLang="zh-CN" sz="1800"/>
              <a:t>(</a:t>
            </a:r>
            <a:r>
              <a:rPr lang="en-US" altLang="zh-CN" sz="1800">
                <a:sym typeface="+mn-ea"/>
              </a:rPr>
              <a:t>abraham</a:t>
            </a:r>
            <a:r>
              <a:rPr lang="en-US" altLang="zh-CN" sz="1800"/>
              <a:t>).</a:t>
            </a:r>
            <a:endParaRPr lang="en-US" altLang="zh-CN" sz="1800"/>
          </a:p>
          <a:p>
            <a:pPr marL="0" indent="457200">
              <a:buNone/>
            </a:pPr>
            <a:r>
              <a:rPr lang="en-US" altLang="zh-CN" sz="1800">
                <a:sym typeface="+mn-ea"/>
              </a:rPr>
              <a:t>male(nachor).</a:t>
            </a:r>
            <a:endParaRPr lang="en-US" altLang="zh-CN" sz="1800">
              <a:sym typeface="+mn-ea"/>
            </a:endParaRPr>
          </a:p>
          <a:p>
            <a:pPr marL="0" indent="457200">
              <a:buNone/>
            </a:pPr>
            <a:r>
              <a:rPr lang="en-US" altLang="zh-CN" sz="1800">
                <a:sym typeface="+mn-ea"/>
              </a:rPr>
              <a:t>male</a:t>
            </a:r>
            <a:r>
              <a:rPr lang="en-US" altLang="zh-CN" sz="1800"/>
              <a:t>(</a:t>
            </a:r>
            <a:r>
              <a:rPr lang="en-US" altLang="zh-CN" sz="1800">
                <a:sym typeface="+mn-ea"/>
              </a:rPr>
              <a:t>haran</a:t>
            </a:r>
            <a:r>
              <a:rPr lang="en-US" altLang="zh-CN" sz="1800"/>
              <a:t>).</a:t>
            </a:r>
            <a:endParaRPr lang="en-US" altLang="zh-CN" sz="1800"/>
          </a:p>
          <a:p>
            <a:pPr marL="0" indent="457200">
              <a:buNone/>
            </a:pPr>
            <a:r>
              <a:rPr lang="en-US" altLang="zh-CN" sz="1800">
                <a:sym typeface="+mn-ea"/>
              </a:rPr>
              <a:t>male</a:t>
            </a:r>
            <a:r>
              <a:rPr lang="en-US" altLang="zh-CN" sz="1800"/>
              <a:t>(</a:t>
            </a:r>
            <a:r>
              <a:rPr lang="en-US" altLang="zh-CN" sz="1800">
                <a:sym typeface="+mn-ea"/>
              </a:rPr>
              <a:t>issac</a:t>
            </a:r>
            <a:r>
              <a:rPr lang="en-US" altLang="zh-CN" sz="1800"/>
              <a:t>).</a:t>
            </a:r>
            <a:endParaRPr lang="en-US" altLang="zh-CN" sz="1800"/>
          </a:p>
          <a:p>
            <a:pPr marL="0" indent="457200">
              <a:buNone/>
            </a:pPr>
            <a:r>
              <a:rPr lang="en-US" altLang="zh-CN" sz="1800">
                <a:sym typeface="+mn-ea"/>
              </a:rPr>
              <a:t>male</a:t>
            </a:r>
            <a:r>
              <a:rPr lang="en-US" altLang="zh-CN" sz="1800"/>
              <a:t>(</a:t>
            </a:r>
            <a:r>
              <a:rPr lang="en-US" altLang="zh-CN" sz="1800">
                <a:sym typeface="+mn-ea"/>
              </a:rPr>
              <a:t>lot</a:t>
            </a:r>
            <a:r>
              <a:rPr lang="en-US" altLang="zh-CN" sz="1800"/>
              <a:t>).</a:t>
            </a:r>
            <a:endParaRPr lang="en-US" altLang="zh-CN" sz="1800"/>
          </a:p>
          <a:p>
            <a:pPr marL="0" indent="457200">
              <a:buNone/>
            </a:pPr>
            <a:r>
              <a:rPr lang="en-US" altLang="zh-CN" sz="1800"/>
              <a:t>female(</a:t>
            </a:r>
            <a:r>
              <a:rPr lang="en-US" altLang="zh-CN" sz="1800">
                <a:sym typeface="+mn-ea"/>
              </a:rPr>
              <a:t>sarah</a:t>
            </a:r>
            <a:r>
              <a:rPr lang="en-US" altLang="zh-CN" sz="1800"/>
              <a:t>).</a:t>
            </a:r>
            <a:endParaRPr lang="en-US" altLang="zh-CN" sz="1800"/>
          </a:p>
          <a:p>
            <a:pPr marL="0" indent="457200">
              <a:buNone/>
            </a:pPr>
            <a:r>
              <a:rPr lang="en-US" altLang="zh-CN" sz="1800">
                <a:sym typeface="+mn-ea"/>
              </a:rPr>
              <a:t>female</a:t>
            </a:r>
            <a:r>
              <a:rPr lang="en-US" altLang="zh-CN" sz="1800"/>
              <a:t>(</a:t>
            </a:r>
            <a:r>
              <a:rPr lang="en-US" altLang="zh-CN" sz="1800">
                <a:sym typeface="+mn-ea"/>
              </a:rPr>
              <a:t>milcah</a:t>
            </a:r>
            <a:r>
              <a:rPr lang="en-US" altLang="zh-CN" sz="1800"/>
              <a:t>).</a:t>
            </a:r>
            <a:endParaRPr lang="en-US" altLang="zh-CN" sz="1800"/>
          </a:p>
          <a:p>
            <a:pPr marL="0" indent="457200">
              <a:buNone/>
            </a:pPr>
            <a:r>
              <a:rPr lang="en-US" altLang="zh-CN" sz="1800">
                <a:sym typeface="+mn-ea"/>
              </a:rPr>
              <a:t>female</a:t>
            </a:r>
            <a:r>
              <a:rPr lang="en-US" altLang="zh-CN" sz="1800">
                <a:sym typeface="+mn-ea"/>
              </a:rPr>
              <a:t>(yiscah).</a:t>
            </a:r>
            <a:endParaRPr lang="en-US" altLang="zh-CN" sz="1800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Queries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457200">
              <a:buNone/>
            </a:pPr>
            <a:r>
              <a:rPr lang="en-US" altLang="zh-CN" sz="1800"/>
              <a:t>father(terach, abraham).</a:t>
            </a:r>
            <a:endParaRPr lang="en-US" altLang="zh-CN" sz="1800"/>
          </a:p>
          <a:p>
            <a:pPr marL="0" indent="457200">
              <a:buNone/>
            </a:pPr>
            <a:r>
              <a:rPr lang="en-US" altLang="zh-CN" sz="1800"/>
              <a:t>father(</a:t>
            </a:r>
            <a:r>
              <a:rPr lang="en-US" altLang="zh-CN" sz="1800">
                <a:sym typeface="+mn-ea"/>
              </a:rPr>
              <a:t>terach, nachor</a:t>
            </a:r>
            <a:r>
              <a:rPr lang="en-US" altLang="zh-CN" sz="1800"/>
              <a:t>).</a:t>
            </a:r>
            <a:endParaRPr lang="en-US" altLang="zh-CN" sz="1800"/>
          </a:p>
          <a:p>
            <a:pPr marL="0" indent="457200">
              <a:buNone/>
            </a:pPr>
            <a:r>
              <a:rPr lang="en-US" altLang="zh-CN" sz="1800">
                <a:sym typeface="+mn-ea"/>
              </a:rPr>
              <a:t>father(terach, haran).</a:t>
            </a:r>
            <a:endParaRPr lang="en-US" altLang="zh-CN" sz="1800">
              <a:sym typeface="+mn-ea"/>
            </a:endParaRPr>
          </a:p>
          <a:p>
            <a:pPr marL="0" indent="457200">
              <a:buNone/>
            </a:pPr>
            <a:r>
              <a:rPr lang="en-US" altLang="zh-CN" sz="1800"/>
              <a:t>father(abraham, issac).</a:t>
            </a:r>
            <a:endParaRPr lang="en-US" altLang="zh-CN" sz="1800"/>
          </a:p>
          <a:p>
            <a:pPr marL="0" indent="457200">
              <a:buNone/>
            </a:pPr>
            <a:r>
              <a:rPr lang="en-US" altLang="zh-CN" sz="1800"/>
              <a:t>father(haran, lot).</a:t>
            </a:r>
            <a:endParaRPr lang="en-US" altLang="zh-CN" sz="1800"/>
          </a:p>
          <a:p>
            <a:pPr marL="0" indent="457200">
              <a:buNone/>
            </a:pPr>
            <a:r>
              <a:rPr lang="en-US" altLang="zh-CN" sz="1800"/>
              <a:t>father(haran, milcah).</a:t>
            </a:r>
            <a:endParaRPr lang="en-US" altLang="zh-CN" sz="1800"/>
          </a:p>
          <a:p>
            <a:pPr marL="0" indent="457200">
              <a:buNone/>
            </a:pPr>
            <a:r>
              <a:rPr lang="en-US" altLang="zh-CN" sz="1800"/>
              <a:t>father(haran, yiscah).</a:t>
            </a:r>
            <a:endParaRPr lang="en-US" altLang="zh-CN" sz="1800"/>
          </a:p>
          <a:p>
            <a:pPr marL="0" indent="457200">
              <a:buNone/>
            </a:pPr>
            <a:r>
              <a:rPr lang="en-US" altLang="zh-CN" sz="1800"/>
              <a:t>mother(sarah, issac).</a:t>
            </a:r>
            <a:endParaRPr lang="en-US" altLang="zh-CN" sz="1800"/>
          </a:p>
          <a:p>
            <a:pPr marL="0" indent="457200">
              <a:buNone/>
            </a:pPr>
            <a:endParaRPr lang="en-US" altLang="zh-CN" sz="2000"/>
          </a:p>
          <a:p>
            <a:pPr marL="0" indent="0" eaLnBrk="1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000" b="1"/>
              <a:t>Query:</a:t>
            </a:r>
            <a:r>
              <a:rPr lang="en-US" altLang="zh-CN" sz="2000"/>
              <a:t> </a:t>
            </a:r>
            <a:r>
              <a:rPr lang="en-US" altLang="zh-CN" sz="2000">
                <a:sym typeface="+mn-ea"/>
              </a:rPr>
              <a:t>father(abraham, X)</a:t>
            </a:r>
            <a:r>
              <a:rPr lang="en-US" altLang="zh-CN" sz="2000">
                <a:sym typeface="+mn-ea"/>
              </a:rPr>
              <a:t>?</a:t>
            </a:r>
            <a:endParaRPr lang="en-US" altLang="zh-CN" sz="200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p:sp>
        <p:nvSpPr>
          <p:cNvPr id="9" name="文本框 8"/>
          <p:cNvSpPr txBox="1"/>
          <p:nvPr/>
        </p:nvSpPr>
        <p:spPr>
          <a:xfrm>
            <a:off x="4114800" y="5181600"/>
            <a:ext cx="25107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lt"/>
              </a:rPr>
              <a:t>X=issac.</a:t>
            </a:r>
            <a:endParaRPr lang="zh-CN" altLang="en-US">
              <a:solidFill>
                <a:schemeClr val="tx1"/>
              </a:solidFill>
              <a:latin typeface="+mn-lt"/>
              <a:ea typeface="宋体" panose="02010600030101010101" pitchFamily="2" charset="-122"/>
              <a:cs typeface="+mn-lt"/>
            </a:endParaRPr>
          </a:p>
        </p:txBody>
      </p:sp>
      <p:sp>
        <p:nvSpPr>
          <p:cNvPr id="7" name="内容占位符 2"/>
          <p:cNvSpPr>
            <a:spLocks noGrp="1"/>
          </p:cNvSpPr>
          <p:nvPr/>
        </p:nvSpPr>
        <p:spPr>
          <a:xfrm>
            <a:off x="3886200" y="1004570"/>
            <a:ext cx="4305935" cy="45580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fontAlgn="base">
              <a:spcBef>
                <a:spcPct val="40000"/>
              </a:spcBef>
              <a:spcAft>
                <a:spcPct val="2000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98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7425" indent="-29400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1430" indent="-2921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8930" indent="-31623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Ø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7200">
              <a:buNone/>
            </a:pPr>
            <a:r>
              <a:rPr lang="en-US" altLang="zh-CN" sz="1800"/>
              <a:t>male(terach).</a:t>
            </a:r>
            <a:endParaRPr lang="en-US" altLang="zh-CN" sz="1800"/>
          </a:p>
          <a:p>
            <a:pPr marL="0" indent="457200">
              <a:buNone/>
            </a:pPr>
            <a:r>
              <a:rPr lang="en-US" altLang="zh-CN" sz="1800">
                <a:sym typeface="+mn-ea"/>
              </a:rPr>
              <a:t>male</a:t>
            </a:r>
            <a:r>
              <a:rPr lang="en-US" altLang="zh-CN" sz="1800"/>
              <a:t>(</a:t>
            </a:r>
            <a:r>
              <a:rPr lang="en-US" altLang="zh-CN" sz="1800">
                <a:sym typeface="+mn-ea"/>
              </a:rPr>
              <a:t>abraham</a:t>
            </a:r>
            <a:r>
              <a:rPr lang="en-US" altLang="zh-CN" sz="1800"/>
              <a:t>).</a:t>
            </a:r>
            <a:endParaRPr lang="en-US" altLang="zh-CN" sz="1800"/>
          </a:p>
          <a:p>
            <a:pPr marL="0" indent="457200">
              <a:buNone/>
            </a:pPr>
            <a:r>
              <a:rPr lang="en-US" altLang="zh-CN" sz="1800">
                <a:sym typeface="+mn-ea"/>
              </a:rPr>
              <a:t>male(nachor).</a:t>
            </a:r>
            <a:endParaRPr lang="en-US" altLang="zh-CN" sz="1800">
              <a:sym typeface="+mn-ea"/>
            </a:endParaRPr>
          </a:p>
          <a:p>
            <a:pPr marL="0" indent="457200">
              <a:buNone/>
            </a:pPr>
            <a:r>
              <a:rPr lang="en-US" altLang="zh-CN" sz="1800">
                <a:sym typeface="+mn-ea"/>
              </a:rPr>
              <a:t>male</a:t>
            </a:r>
            <a:r>
              <a:rPr lang="en-US" altLang="zh-CN" sz="1800"/>
              <a:t>(</a:t>
            </a:r>
            <a:r>
              <a:rPr lang="en-US" altLang="zh-CN" sz="1800">
                <a:sym typeface="+mn-ea"/>
              </a:rPr>
              <a:t>haran</a:t>
            </a:r>
            <a:r>
              <a:rPr lang="en-US" altLang="zh-CN" sz="1800"/>
              <a:t>).</a:t>
            </a:r>
            <a:endParaRPr lang="en-US" altLang="zh-CN" sz="1800"/>
          </a:p>
          <a:p>
            <a:pPr marL="0" indent="457200">
              <a:buNone/>
            </a:pPr>
            <a:r>
              <a:rPr lang="en-US" altLang="zh-CN" sz="1800">
                <a:sym typeface="+mn-ea"/>
              </a:rPr>
              <a:t>male</a:t>
            </a:r>
            <a:r>
              <a:rPr lang="en-US" altLang="zh-CN" sz="1800"/>
              <a:t>(</a:t>
            </a:r>
            <a:r>
              <a:rPr lang="en-US" altLang="zh-CN" sz="1800">
                <a:sym typeface="+mn-ea"/>
              </a:rPr>
              <a:t>issac</a:t>
            </a:r>
            <a:r>
              <a:rPr lang="en-US" altLang="zh-CN" sz="1800"/>
              <a:t>).</a:t>
            </a:r>
            <a:endParaRPr lang="en-US" altLang="zh-CN" sz="1800"/>
          </a:p>
          <a:p>
            <a:pPr marL="0" indent="457200">
              <a:buNone/>
            </a:pPr>
            <a:r>
              <a:rPr lang="en-US" altLang="zh-CN" sz="1800">
                <a:sym typeface="+mn-ea"/>
              </a:rPr>
              <a:t>male</a:t>
            </a:r>
            <a:r>
              <a:rPr lang="en-US" altLang="zh-CN" sz="1800"/>
              <a:t>(</a:t>
            </a:r>
            <a:r>
              <a:rPr lang="en-US" altLang="zh-CN" sz="1800">
                <a:sym typeface="+mn-ea"/>
              </a:rPr>
              <a:t>lot</a:t>
            </a:r>
            <a:r>
              <a:rPr lang="en-US" altLang="zh-CN" sz="1800"/>
              <a:t>).</a:t>
            </a:r>
            <a:endParaRPr lang="en-US" altLang="zh-CN" sz="1800"/>
          </a:p>
          <a:p>
            <a:pPr marL="0" indent="457200">
              <a:buNone/>
            </a:pPr>
            <a:r>
              <a:rPr lang="en-US" altLang="zh-CN" sz="1800"/>
              <a:t>female(</a:t>
            </a:r>
            <a:r>
              <a:rPr lang="en-US" altLang="zh-CN" sz="1800">
                <a:sym typeface="+mn-ea"/>
              </a:rPr>
              <a:t>sarah</a:t>
            </a:r>
            <a:r>
              <a:rPr lang="en-US" altLang="zh-CN" sz="1800"/>
              <a:t>).</a:t>
            </a:r>
            <a:endParaRPr lang="en-US" altLang="zh-CN" sz="1800"/>
          </a:p>
          <a:p>
            <a:pPr marL="0" indent="457200">
              <a:buNone/>
            </a:pPr>
            <a:r>
              <a:rPr lang="en-US" altLang="zh-CN" sz="1800">
                <a:sym typeface="+mn-ea"/>
              </a:rPr>
              <a:t>female</a:t>
            </a:r>
            <a:r>
              <a:rPr lang="en-US" altLang="zh-CN" sz="1800"/>
              <a:t>(</a:t>
            </a:r>
            <a:r>
              <a:rPr lang="en-US" altLang="zh-CN" sz="1800">
                <a:sym typeface="+mn-ea"/>
              </a:rPr>
              <a:t>milcah</a:t>
            </a:r>
            <a:r>
              <a:rPr lang="en-US" altLang="zh-CN" sz="1800"/>
              <a:t>).</a:t>
            </a:r>
            <a:endParaRPr lang="en-US" altLang="zh-CN" sz="1800"/>
          </a:p>
          <a:p>
            <a:pPr marL="0" indent="457200">
              <a:buNone/>
            </a:pPr>
            <a:r>
              <a:rPr lang="en-US" altLang="zh-CN" sz="1800">
                <a:sym typeface="+mn-ea"/>
              </a:rPr>
              <a:t>female</a:t>
            </a:r>
            <a:r>
              <a:rPr lang="en-US" altLang="zh-CN" sz="1800">
                <a:sym typeface="+mn-ea"/>
              </a:rPr>
              <a:t>(yiscah).</a:t>
            </a:r>
            <a:endParaRPr lang="en-US" altLang="zh-CN" sz="1800"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447800" y="5638800"/>
            <a:ext cx="6370320" cy="1014730"/>
          </a:xfrm>
          <a:prstGeom prst="rect">
            <a:avLst/>
          </a:prstGeom>
          <a:noFill/>
          <a:ln w="19050" cmpd="sng">
            <a:solidFill>
              <a:schemeClr val="accent1">
                <a:shade val="50000"/>
              </a:schemeClr>
            </a:solidFill>
            <a:prstDash val="sysDot"/>
          </a:ln>
        </p:spPr>
        <p:txBody>
          <a:bodyPr wrap="square" rtlCol="0" anchor="t">
            <a:spAutoFit/>
          </a:bodyPr>
          <a:p>
            <a:pPr algn="ctr"/>
            <a:r>
              <a:rPr lang="en-US" altLang="zh-CN">
                <a:latin typeface="+mn-lt"/>
                <a:cs typeface="+mn-lt"/>
                <a:sym typeface="+mn-ea"/>
              </a:rPr>
              <a:t>father(abraham, lot)?, father(abraham, milcah)?, ..., father(abraham, issac)?, ... </a:t>
            </a:r>
            <a:endParaRPr lang="en-US" altLang="zh-CN">
              <a:latin typeface="+mn-lt"/>
              <a:cs typeface="+mn-lt"/>
              <a:sym typeface="+mn-ea"/>
            </a:endParaRPr>
          </a:p>
          <a:p>
            <a:pPr algn="ctr"/>
            <a:r>
              <a:rPr lang="en-US" altLang="zh-CN">
                <a:solidFill>
                  <a:schemeClr val="accent5"/>
                </a:solidFill>
                <a:latin typeface="+mn-lt"/>
                <a:cs typeface="+mn-lt"/>
                <a:sym typeface="+mn-ea"/>
              </a:rPr>
              <a:t>stops until an answer </a:t>
            </a:r>
            <a:r>
              <a:rPr lang="en-US" altLang="zh-CN">
                <a:solidFill>
                  <a:schemeClr val="accent5"/>
                </a:solidFill>
                <a:latin typeface="+mn-lt"/>
                <a:cs typeface="+mn-lt"/>
                <a:sym typeface="+mn-ea"/>
              </a:rPr>
              <a:t>yes is given</a:t>
            </a:r>
            <a:r>
              <a:rPr lang="en-US" altLang="zh-CN">
                <a:latin typeface="+mn-lt"/>
                <a:cs typeface="+mn-lt"/>
                <a:sym typeface="+mn-ea"/>
              </a:rPr>
              <a:t>. </a:t>
            </a:r>
            <a:endParaRPr lang="en-US" altLang="zh-CN">
              <a:solidFill>
                <a:schemeClr val="accent5"/>
              </a:solidFill>
              <a:latin typeface="+mn-lt"/>
              <a:cs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Universal Facts</a:t>
            </a:r>
            <a:endParaRPr lang="en-US" alt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457200">
              <a:buNone/>
            </a:pPr>
            <a:r>
              <a:rPr lang="en-US" altLang="zh-CN" sz="2000"/>
              <a:t>likes(abraham, pomegranates).</a:t>
            </a:r>
            <a:endParaRPr lang="en-US" altLang="zh-CN" sz="2000"/>
          </a:p>
          <a:p>
            <a:pPr marL="0" indent="457200">
              <a:buNone/>
            </a:pPr>
            <a:r>
              <a:rPr lang="en-US" altLang="zh-CN" sz="2000">
                <a:sym typeface="+mn-ea"/>
              </a:rPr>
              <a:t>likes(sarah, pomegranates).</a:t>
            </a:r>
            <a:endParaRPr lang="en-US" altLang="zh-CN" sz="2000">
              <a:sym typeface="+mn-ea"/>
            </a:endParaRPr>
          </a:p>
          <a:p>
            <a:pPr marL="0" indent="457200">
              <a:buNone/>
            </a:pPr>
            <a:r>
              <a:rPr lang="en-US" altLang="zh-CN" sz="2000"/>
              <a:t>......</a:t>
            </a:r>
            <a:endParaRPr lang="en-US" altLang="zh-CN" sz="2000"/>
          </a:p>
          <a:p>
            <a:pPr marL="0" indent="457200">
              <a:buNone/>
            </a:pPr>
            <a:endParaRPr lang="en-US" altLang="zh-CN" sz="2000"/>
          </a:p>
          <a:p>
            <a:pPr marL="0" indent="457200">
              <a:buNone/>
            </a:pPr>
            <a:r>
              <a:rPr lang="en-US" altLang="zh-CN" sz="2000"/>
              <a:t>likes(X, </a:t>
            </a:r>
            <a:r>
              <a:rPr lang="en-US" altLang="zh-CN" sz="2000">
                <a:sym typeface="+mn-ea"/>
              </a:rPr>
              <a:t>pomegranates).</a:t>
            </a:r>
            <a:endParaRPr lang="en-US" altLang="zh-CN" sz="2000"/>
          </a:p>
          <a:p>
            <a:pPr marL="0" indent="457200">
              <a:buNone/>
            </a:pPr>
            <a:endParaRPr lang="en-US" altLang="zh-CN" sz="2000"/>
          </a:p>
          <a:p>
            <a:pPr marL="0" indent="457200">
              <a:buNone/>
            </a:pPr>
            <a:endParaRPr lang="en-US" altLang="zh-CN" sz="2000"/>
          </a:p>
          <a:p>
            <a:pPr marL="0" indent="0" eaLnBrk="1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altLang="zh-CN" sz="2000"/>
          </a:p>
        </p:txBody>
      </p:sp>
      <p:sp>
        <p:nvSpPr>
          <p:cNvPr id="7" name="下箭头 6"/>
          <p:cNvSpPr/>
          <p:nvPr/>
        </p:nvSpPr>
        <p:spPr>
          <a:xfrm>
            <a:off x="1508125" y="2743200"/>
            <a:ext cx="320675" cy="381000"/>
          </a:xfrm>
          <a:prstGeom prst="down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Conjunctive Queries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457200">
              <a:buNone/>
            </a:pPr>
            <a:r>
              <a:rPr lang="en-US" altLang="zh-CN" sz="1800"/>
              <a:t>father(terach, abraham).</a:t>
            </a:r>
            <a:endParaRPr lang="en-US" altLang="zh-CN" sz="1800"/>
          </a:p>
          <a:p>
            <a:pPr marL="0" indent="457200">
              <a:buNone/>
            </a:pPr>
            <a:r>
              <a:rPr lang="en-US" altLang="zh-CN" sz="1800"/>
              <a:t>father(</a:t>
            </a:r>
            <a:r>
              <a:rPr lang="en-US" altLang="zh-CN" sz="1800">
                <a:sym typeface="+mn-ea"/>
              </a:rPr>
              <a:t>terach, nachor</a:t>
            </a:r>
            <a:r>
              <a:rPr lang="en-US" altLang="zh-CN" sz="1800"/>
              <a:t>).</a:t>
            </a:r>
            <a:endParaRPr lang="en-US" altLang="zh-CN" sz="1800"/>
          </a:p>
          <a:p>
            <a:pPr marL="0" indent="457200">
              <a:buNone/>
            </a:pPr>
            <a:r>
              <a:rPr lang="en-US" altLang="zh-CN" sz="1800">
                <a:sym typeface="+mn-ea"/>
              </a:rPr>
              <a:t>father(terach, haran).</a:t>
            </a:r>
            <a:endParaRPr lang="en-US" altLang="zh-CN" sz="1800">
              <a:sym typeface="+mn-ea"/>
            </a:endParaRPr>
          </a:p>
          <a:p>
            <a:pPr marL="0" indent="457200">
              <a:buNone/>
            </a:pPr>
            <a:r>
              <a:rPr lang="en-US" altLang="zh-CN" sz="1800"/>
              <a:t>father(abraham, issac).</a:t>
            </a:r>
            <a:endParaRPr lang="en-US" altLang="zh-CN" sz="1800"/>
          </a:p>
          <a:p>
            <a:pPr marL="0" indent="457200">
              <a:buNone/>
            </a:pPr>
            <a:r>
              <a:rPr lang="en-US" altLang="zh-CN" sz="1800"/>
              <a:t>father(haran, lot).</a:t>
            </a:r>
            <a:endParaRPr lang="en-US" altLang="zh-CN" sz="1800"/>
          </a:p>
          <a:p>
            <a:pPr marL="0" indent="457200">
              <a:buNone/>
            </a:pPr>
            <a:r>
              <a:rPr lang="en-US" altLang="zh-CN" sz="1800"/>
              <a:t>father(haran, milcah).</a:t>
            </a:r>
            <a:endParaRPr lang="en-US" altLang="zh-CN" sz="1800"/>
          </a:p>
          <a:p>
            <a:pPr marL="0" indent="457200">
              <a:buNone/>
            </a:pPr>
            <a:r>
              <a:rPr lang="en-US" altLang="zh-CN" sz="1800"/>
              <a:t>father(haran, yiscah).</a:t>
            </a:r>
            <a:endParaRPr lang="en-US" altLang="zh-CN" sz="1800"/>
          </a:p>
          <a:p>
            <a:pPr marL="0" indent="457200">
              <a:buNone/>
            </a:pPr>
            <a:r>
              <a:rPr lang="en-US" altLang="zh-CN" sz="1800"/>
              <a:t>mother(sarah, issac).</a:t>
            </a:r>
            <a:endParaRPr lang="en-US" altLang="zh-CN" sz="1800"/>
          </a:p>
          <a:p>
            <a:pPr marL="0" indent="457200">
              <a:buNone/>
            </a:pPr>
            <a:endParaRPr lang="en-US" altLang="zh-CN" sz="2000"/>
          </a:p>
          <a:p>
            <a:pPr marL="0" indent="0" eaLnBrk="1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000" b="1"/>
              <a:t>Query:</a:t>
            </a:r>
            <a:r>
              <a:rPr lang="en-US" altLang="zh-CN" sz="2000"/>
              <a:t> </a:t>
            </a:r>
            <a:r>
              <a:rPr lang="en-US" altLang="zh-CN" sz="2000">
                <a:sym typeface="+mn-ea"/>
              </a:rPr>
              <a:t>father(haran, X), male(X)</a:t>
            </a:r>
            <a:r>
              <a:rPr lang="en-US" altLang="zh-CN" sz="2000">
                <a:sym typeface="+mn-ea"/>
              </a:rPr>
              <a:t>?</a:t>
            </a:r>
            <a:endParaRPr lang="en-US" altLang="zh-CN" sz="200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p:sp>
        <p:nvSpPr>
          <p:cNvPr id="9" name="文本框 8"/>
          <p:cNvSpPr txBox="1"/>
          <p:nvPr/>
        </p:nvSpPr>
        <p:spPr>
          <a:xfrm>
            <a:off x="4648200" y="5181600"/>
            <a:ext cx="25107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lt"/>
              </a:rPr>
              <a:t>X=lot.</a:t>
            </a:r>
            <a:endParaRPr lang="zh-CN" altLang="en-US">
              <a:solidFill>
                <a:schemeClr val="tx1"/>
              </a:solidFill>
              <a:latin typeface="+mn-lt"/>
              <a:ea typeface="宋体" panose="02010600030101010101" pitchFamily="2" charset="-122"/>
              <a:cs typeface="+mn-lt"/>
            </a:endParaRPr>
          </a:p>
        </p:txBody>
      </p:sp>
      <p:sp>
        <p:nvSpPr>
          <p:cNvPr id="7" name="内容占位符 2"/>
          <p:cNvSpPr>
            <a:spLocks noGrp="1"/>
          </p:cNvSpPr>
          <p:nvPr/>
        </p:nvSpPr>
        <p:spPr>
          <a:xfrm>
            <a:off x="3886200" y="1004570"/>
            <a:ext cx="4305935" cy="45580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fontAlgn="base">
              <a:spcBef>
                <a:spcPct val="40000"/>
              </a:spcBef>
              <a:spcAft>
                <a:spcPct val="2000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98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7425" indent="-29400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1430" indent="-2921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8930" indent="-31623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Ø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7200">
              <a:buNone/>
            </a:pPr>
            <a:r>
              <a:rPr lang="en-US" altLang="zh-CN" sz="1800"/>
              <a:t>male(terach).</a:t>
            </a:r>
            <a:endParaRPr lang="en-US" altLang="zh-CN" sz="1800"/>
          </a:p>
          <a:p>
            <a:pPr marL="0" indent="457200">
              <a:buNone/>
            </a:pPr>
            <a:r>
              <a:rPr lang="en-US" altLang="zh-CN" sz="1800">
                <a:sym typeface="+mn-ea"/>
              </a:rPr>
              <a:t>male</a:t>
            </a:r>
            <a:r>
              <a:rPr lang="en-US" altLang="zh-CN" sz="1800"/>
              <a:t>(</a:t>
            </a:r>
            <a:r>
              <a:rPr lang="en-US" altLang="zh-CN" sz="1800">
                <a:sym typeface="+mn-ea"/>
              </a:rPr>
              <a:t>abraham</a:t>
            </a:r>
            <a:r>
              <a:rPr lang="en-US" altLang="zh-CN" sz="1800"/>
              <a:t>).</a:t>
            </a:r>
            <a:endParaRPr lang="en-US" altLang="zh-CN" sz="1800"/>
          </a:p>
          <a:p>
            <a:pPr marL="0" indent="457200">
              <a:buNone/>
            </a:pPr>
            <a:r>
              <a:rPr lang="en-US" altLang="zh-CN" sz="1800">
                <a:sym typeface="+mn-ea"/>
              </a:rPr>
              <a:t>male(nachor).</a:t>
            </a:r>
            <a:endParaRPr lang="en-US" altLang="zh-CN" sz="1800">
              <a:sym typeface="+mn-ea"/>
            </a:endParaRPr>
          </a:p>
          <a:p>
            <a:pPr marL="0" indent="457200">
              <a:buNone/>
            </a:pPr>
            <a:r>
              <a:rPr lang="en-US" altLang="zh-CN" sz="1800">
                <a:sym typeface="+mn-ea"/>
              </a:rPr>
              <a:t>male</a:t>
            </a:r>
            <a:r>
              <a:rPr lang="en-US" altLang="zh-CN" sz="1800"/>
              <a:t>(</a:t>
            </a:r>
            <a:r>
              <a:rPr lang="en-US" altLang="zh-CN" sz="1800">
                <a:sym typeface="+mn-ea"/>
              </a:rPr>
              <a:t>haran</a:t>
            </a:r>
            <a:r>
              <a:rPr lang="en-US" altLang="zh-CN" sz="1800"/>
              <a:t>).</a:t>
            </a:r>
            <a:endParaRPr lang="en-US" altLang="zh-CN" sz="1800"/>
          </a:p>
          <a:p>
            <a:pPr marL="0" indent="457200">
              <a:buNone/>
            </a:pPr>
            <a:r>
              <a:rPr lang="en-US" altLang="zh-CN" sz="1800">
                <a:sym typeface="+mn-ea"/>
              </a:rPr>
              <a:t>male</a:t>
            </a:r>
            <a:r>
              <a:rPr lang="en-US" altLang="zh-CN" sz="1800"/>
              <a:t>(</a:t>
            </a:r>
            <a:r>
              <a:rPr lang="en-US" altLang="zh-CN" sz="1800">
                <a:sym typeface="+mn-ea"/>
              </a:rPr>
              <a:t>issac</a:t>
            </a:r>
            <a:r>
              <a:rPr lang="en-US" altLang="zh-CN" sz="1800"/>
              <a:t>).</a:t>
            </a:r>
            <a:endParaRPr lang="en-US" altLang="zh-CN" sz="1800"/>
          </a:p>
          <a:p>
            <a:pPr marL="0" indent="457200">
              <a:buNone/>
            </a:pPr>
            <a:r>
              <a:rPr lang="en-US" altLang="zh-CN" sz="1800">
                <a:sym typeface="+mn-ea"/>
              </a:rPr>
              <a:t>male</a:t>
            </a:r>
            <a:r>
              <a:rPr lang="en-US" altLang="zh-CN" sz="1800"/>
              <a:t>(</a:t>
            </a:r>
            <a:r>
              <a:rPr lang="en-US" altLang="zh-CN" sz="1800">
                <a:sym typeface="+mn-ea"/>
              </a:rPr>
              <a:t>lot</a:t>
            </a:r>
            <a:r>
              <a:rPr lang="en-US" altLang="zh-CN" sz="1800"/>
              <a:t>).</a:t>
            </a:r>
            <a:endParaRPr lang="en-US" altLang="zh-CN" sz="1800"/>
          </a:p>
          <a:p>
            <a:pPr marL="0" indent="457200">
              <a:buNone/>
            </a:pPr>
            <a:r>
              <a:rPr lang="en-US" altLang="zh-CN" sz="1800"/>
              <a:t>female(</a:t>
            </a:r>
            <a:r>
              <a:rPr lang="en-US" altLang="zh-CN" sz="1800">
                <a:sym typeface="+mn-ea"/>
              </a:rPr>
              <a:t>sarah</a:t>
            </a:r>
            <a:r>
              <a:rPr lang="en-US" altLang="zh-CN" sz="1800"/>
              <a:t>).</a:t>
            </a:r>
            <a:endParaRPr lang="en-US" altLang="zh-CN" sz="1800"/>
          </a:p>
          <a:p>
            <a:pPr marL="0" indent="457200">
              <a:buNone/>
            </a:pPr>
            <a:r>
              <a:rPr lang="en-US" altLang="zh-CN" sz="1800">
                <a:sym typeface="+mn-ea"/>
              </a:rPr>
              <a:t>female</a:t>
            </a:r>
            <a:r>
              <a:rPr lang="en-US" altLang="zh-CN" sz="1800"/>
              <a:t>(</a:t>
            </a:r>
            <a:r>
              <a:rPr lang="en-US" altLang="zh-CN" sz="1800">
                <a:sym typeface="+mn-ea"/>
              </a:rPr>
              <a:t>milcah</a:t>
            </a:r>
            <a:r>
              <a:rPr lang="en-US" altLang="zh-CN" sz="1800"/>
              <a:t>).</a:t>
            </a:r>
            <a:endParaRPr lang="en-US" altLang="zh-CN" sz="1800"/>
          </a:p>
          <a:p>
            <a:pPr marL="0" indent="457200">
              <a:buNone/>
            </a:pPr>
            <a:r>
              <a:rPr lang="en-US" altLang="zh-CN" sz="1800">
                <a:sym typeface="+mn-ea"/>
              </a:rPr>
              <a:t>female</a:t>
            </a:r>
            <a:r>
              <a:rPr lang="en-US" altLang="zh-CN" sz="1800">
                <a:sym typeface="+mn-ea"/>
              </a:rPr>
              <a:t>(yiscah).</a:t>
            </a:r>
            <a:endParaRPr lang="en-US" altLang="zh-CN" sz="1800"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447800" y="5638800"/>
            <a:ext cx="6370320" cy="398780"/>
          </a:xfrm>
          <a:prstGeom prst="rect">
            <a:avLst/>
          </a:prstGeom>
          <a:noFill/>
          <a:ln w="19050" cmpd="sng">
            <a:solidFill>
              <a:schemeClr val="accent1">
                <a:shade val="50000"/>
              </a:schemeClr>
            </a:solidFill>
            <a:prstDash val="sysDot"/>
          </a:ln>
        </p:spPr>
        <p:txBody>
          <a:bodyPr wrap="square" rtlCol="0" anchor="t">
            <a:spAutoFit/>
          </a:bodyPr>
          <a:p>
            <a:pPr algn="ctr"/>
            <a:r>
              <a:rPr lang="en-US" altLang="zh-CN">
                <a:latin typeface="+mn-lt"/>
                <a:cs typeface="+mn-lt"/>
                <a:sym typeface="+mn-ea"/>
              </a:rPr>
              <a:t>Is there an X such that both ... ?</a:t>
            </a:r>
            <a:endParaRPr lang="en-US" altLang="zh-CN">
              <a:solidFill>
                <a:schemeClr val="accent5"/>
              </a:solidFill>
              <a:latin typeface="+mn-lt"/>
              <a:cs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Rules</a:t>
            </a:r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>
                  <a:buNone/>
                </a:pPr>
                <a:r>
                  <a:rPr lang="en-US" altLang="zh-CN"/>
                  <a:t>Rules are statements of the form:</a:t>
                </a:r>
                <a:endParaRPr lang="en-US" altLang="zh-CN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𝐴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←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⋀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⋀...⋀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𝑛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.</m:t>
                      </m:r>
                    </m:oMath>
                  </m:oMathPara>
                </a14:m>
                <a:endParaRPr lang="en-US" altLang="zh-CN"/>
              </a:p>
              <a:p>
                <a:pPr marL="0" indent="0">
                  <a:buNone/>
                </a:pPr>
                <a:r>
                  <a:rPr lang="en-US" altLang="zh-CN"/>
                  <a:t>In Prolog,</a:t>
                </a:r>
                <a:endParaRPr lang="en-US" altLang="zh-CN"/>
              </a:p>
              <a:p>
                <a:pPr marL="0" indent="0" algn="ctr"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A :- B</a:t>
                </a:r>
                <a:r>
                  <a:rPr lang="en-US" altLang="zh-CN" baseline="-25000">
                    <a:latin typeface="Cambria Math" panose="02040503050406030204" charset="0"/>
                    <a:cs typeface="Cambria Math" panose="02040503050406030204" charset="0"/>
                  </a:rPr>
                  <a:t>1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, B</a:t>
                </a:r>
                <a:r>
                  <a:rPr lang="en-US" altLang="zh-CN" baseline="-25000">
                    <a:latin typeface="Cambria Math" panose="02040503050406030204" charset="0"/>
                    <a:cs typeface="Cambria Math" panose="02040503050406030204" charset="0"/>
                  </a:rPr>
                  <a:t>2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, ..., B</a:t>
                </a:r>
                <a:r>
                  <a:rPr lang="en-US" altLang="zh-CN" baseline="-25000">
                    <a:latin typeface="Cambria Math" panose="02040503050406030204" charset="0"/>
                    <a:cs typeface="Cambria Math" panose="02040503050406030204" charset="0"/>
                  </a:rPr>
                  <a:t>n</a:t>
                </a:r>
                <a:r>
                  <a:rPr lang="en-US" altLang="zh-CN"/>
                  <a:t>.</a:t>
                </a:r>
                <a:endParaRPr lang="en-US" altLang="zh-CN"/>
              </a:p>
              <a:p>
                <a:pPr marL="0" indent="0">
                  <a:buNone/>
                </a:pPr>
                <a:endParaRPr lang="en-US" altLang="zh-CN"/>
              </a:p>
              <a:p>
                <a:pPr marL="0" indent="0">
                  <a:buNone/>
                </a:pPr>
                <a:r>
                  <a:rPr lang="en-US" altLang="zh-CN"/>
                  <a:t>Example.</a:t>
                </a:r>
                <a:endParaRPr lang="en-US" altLang="zh-CN"/>
              </a:p>
              <a:p>
                <a:pPr marL="0" indent="0" algn="ctr">
                  <a:buNone/>
                </a:pPr>
                <a:r>
                  <a:rPr lang="en-US" altLang="zh-CN"/>
                  <a:t>son(</a:t>
                </a:r>
                <a:r>
                  <a:rPr lang="en-US" altLang="zh-CN"/>
                  <a:t>X, Y) :- father(Y, X), male(X).</a:t>
                </a:r>
                <a:endParaRPr lang="en-US" altLang="zh-CN"/>
              </a:p>
              <a:p>
                <a:pPr marL="0" indent="0" algn="ctr">
                  <a:buNone/>
                </a:pPr>
                <a:r>
                  <a:rPr lang="en-US" altLang="zh-CN"/>
                  <a:t>grandfather(X, Y) :- father(X, Z), father(Z, Y).</a:t>
                </a:r>
                <a:endParaRPr lang="en-US" altLang="zh-CN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8fa03fb4-9cd0-4f06-85a0-697e41a41d2c"/>
  <p:tag name="COMMONDATA" val="eyJoZGlkIjoiZTA4MTk3M2ZkMDE0NWFmM2ZjNzNhNTQ1YThjZDg3YTUifQ=="/>
</p:tagLst>
</file>

<file path=ppt/theme/theme1.xml><?xml version="1.0" encoding="utf-8"?>
<a:theme xmlns:a="http://schemas.openxmlformats.org/drawingml/2006/main" name="Networ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etwork">
      <a:majorFont>
        <a:latin typeface="Arial"/>
        <a:ea typeface="黑体"/>
        <a:cs typeface="宋体"/>
      </a:majorFont>
      <a:minorFont>
        <a:latin typeface="Arial"/>
        <a:ea typeface="黑体"/>
        <a:cs typeface="宋体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0</TotalTime>
  <Words>5112</Words>
  <Application>WPS 演示</Application>
  <PresentationFormat>全屏显示(4:3)</PresentationFormat>
  <Paragraphs>392</Paragraphs>
  <Slides>21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5" baseType="lpstr">
      <vt:lpstr>Arial</vt:lpstr>
      <vt:lpstr>宋体</vt:lpstr>
      <vt:lpstr>Wingdings</vt:lpstr>
      <vt:lpstr>Times New Roman</vt:lpstr>
      <vt:lpstr>黑体</vt:lpstr>
      <vt:lpstr>Comic Sans MS</vt:lpstr>
      <vt:lpstr>微软雅黑</vt:lpstr>
      <vt:lpstr>Arial Unicode MS</vt:lpstr>
      <vt:lpstr>Cambria Math</vt:lpstr>
      <vt:lpstr>Microsoft Sans Serif</vt:lpstr>
      <vt:lpstr>仿宋</vt:lpstr>
      <vt:lpstr>Calibri Light</vt:lpstr>
      <vt:lpstr>Noto Sans SC Medium</vt:lpstr>
      <vt:lpstr>Network</vt:lpstr>
      <vt:lpstr>逻辑程序</vt:lpstr>
      <vt:lpstr>PowerPoint 演示文稿</vt:lpstr>
      <vt:lpstr>Facts</vt:lpstr>
      <vt:lpstr>Facts</vt:lpstr>
      <vt:lpstr>Queries</vt:lpstr>
      <vt:lpstr>Queries</vt:lpstr>
      <vt:lpstr>PowerPoint 演示文稿</vt:lpstr>
      <vt:lpstr>Queries</vt:lpstr>
      <vt:lpstr>PowerPoint 演示文稿</vt:lpstr>
      <vt:lpstr>PowerPoint 演示文稿</vt:lpstr>
      <vt:lpstr>PowerPoint 演示文稿</vt:lpstr>
      <vt:lpstr>Arithmetic Example</vt:lpstr>
      <vt:lpstr>Arithmetic Example</vt:lpstr>
      <vt:lpstr>PowerPoint 演示文稿</vt:lpstr>
      <vt:lpstr>Example - List</vt:lpstr>
      <vt:lpstr>Example - List</vt:lpstr>
      <vt:lpstr>PowerPoint 演示文稿</vt:lpstr>
      <vt:lpstr>PowerPoint 演示文稿</vt:lpstr>
      <vt:lpstr>PowerPoint 演示文稿</vt:lpstr>
      <vt:lpstr>PowerPoint 演示文稿</vt:lpstr>
      <vt:lpstr>Logic Programming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JWu</dc:creator>
  <cp:lastModifiedBy>葛存菁</cp:lastModifiedBy>
  <cp:revision>1562</cp:revision>
  <cp:lastPrinted>2022-02-24T19:07:00Z</cp:lastPrinted>
  <dcterms:created xsi:type="dcterms:W3CDTF">2013-09-08T03:04:00Z</dcterms:created>
  <dcterms:modified xsi:type="dcterms:W3CDTF">2025-09-24T19:19:23Z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294D0EF7A9CD4906BF2D53373DD12236</vt:lpwstr>
  </property>
  <property fmtid="{D5CDD505-2E9C-101B-9397-08002B2CF9AE}" pid="4" name="KSOProductBuildVer">
    <vt:lpwstr>2052-12.1.0.22529</vt:lpwstr>
  </property>
</Properties>
</file>