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68"/>
  </p:handoutMasterIdLst>
  <p:sldIdLst>
    <p:sldId id="729" r:id="rId3"/>
    <p:sldId id="730" r:id="rId5"/>
    <p:sldId id="731" r:id="rId6"/>
    <p:sldId id="804" r:id="rId7"/>
    <p:sldId id="732" r:id="rId8"/>
    <p:sldId id="733" r:id="rId9"/>
    <p:sldId id="734" r:id="rId10"/>
    <p:sldId id="735" r:id="rId11"/>
    <p:sldId id="736" r:id="rId12"/>
    <p:sldId id="737" r:id="rId13"/>
    <p:sldId id="739" r:id="rId14"/>
    <p:sldId id="740" r:id="rId15"/>
    <p:sldId id="741" r:id="rId16"/>
    <p:sldId id="742" r:id="rId17"/>
    <p:sldId id="743" r:id="rId18"/>
    <p:sldId id="790" r:id="rId19"/>
    <p:sldId id="793" r:id="rId20"/>
    <p:sldId id="794" r:id="rId21"/>
    <p:sldId id="795" r:id="rId22"/>
    <p:sldId id="796" r:id="rId23"/>
    <p:sldId id="799" r:id="rId24"/>
    <p:sldId id="800" r:id="rId25"/>
    <p:sldId id="801" r:id="rId26"/>
    <p:sldId id="802" r:id="rId27"/>
    <p:sldId id="805" r:id="rId28"/>
    <p:sldId id="750" r:id="rId29"/>
    <p:sldId id="751" r:id="rId30"/>
    <p:sldId id="752" r:id="rId31"/>
    <p:sldId id="753" r:id="rId32"/>
    <p:sldId id="754" r:id="rId33"/>
    <p:sldId id="755" r:id="rId34"/>
    <p:sldId id="756" r:id="rId35"/>
    <p:sldId id="757" r:id="rId36"/>
    <p:sldId id="758" r:id="rId37"/>
    <p:sldId id="759" r:id="rId38"/>
    <p:sldId id="760" r:id="rId39"/>
    <p:sldId id="761" r:id="rId40"/>
    <p:sldId id="762" r:id="rId41"/>
    <p:sldId id="764" r:id="rId42"/>
    <p:sldId id="765" r:id="rId43"/>
    <p:sldId id="766" r:id="rId44"/>
    <p:sldId id="767" r:id="rId45"/>
    <p:sldId id="768" r:id="rId46"/>
    <p:sldId id="769" r:id="rId47"/>
    <p:sldId id="772" r:id="rId48"/>
    <p:sldId id="773" r:id="rId49"/>
    <p:sldId id="774" r:id="rId50"/>
    <p:sldId id="775" r:id="rId51"/>
    <p:sldId id="776" r:id="rId52"/>
    <p:sldId id="803" r:id="rId53"/>
    <p:sldId id="777" r:id="rId54"/>
    <p:sldId id="778" r:id="rId55"/>
    <p:sldId id="779" r:id="rId56"/>
    <p:sldId id="780" r:id="rId57"/>
    <p:sldId id="781" r:id="rId58"/>
    <p:sldId id="782" r:id="rId59"/>
    <p:sldId id="785" r:id="rId60"/>
    <p:sldId id="786" r:id="rId61"/>
    <p:sldId id="787" r:id="rId62"/>
    <p:sldId id="788" r:id="rId63"/>
    <p:sldId id="789" r:id="rId64"/>
    <p:sldId id="806" r:id="rId65"/>
    <p:sldId id="809" r:id="rId66"/>
    <p:sldId id="807" r:id="rId67"/>
  </p:sldIdLst>
  <p:sldSz cx="9144000" cy="6858000" type="screen4x3"/>
  <p:notesSz cx="9928225" cy="6797675"/>
  <p:custDataLst>
    <p:tags r:id="rId73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3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n" initials="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2F86B1"/>
    <a:srgbClr val="D2761A"/>
    <a:srgbClr val="F6C700"/>
    <a:srgbClr val="FB8C83"/>
    <a:srgbClr val="663300"/>
    <a:srgbClr val="368463"/>
    <a:srgbClr val="FF6600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250" autoAdjust="0"/>
    <p:restoredTop sz="97053" autoAdjust="0"/>
  </p:normalViewPr>
  <p:slideViewPr>
    <p:cSldViewPr showGuides="1">
      <p:cViewPr varScale="1">
        <p:scale>
          <a:sx n="112" d="100"/>
          <a:sy n="112" d="100"/>
        </p:scale>
        <p:origin x="1254" y="60"/>
      </p:cViewPr>
      <p:guideLst>
        <p:guide orient="horz" pos="2173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3" Type="http://schemas.openxmlformats.org/officeDocument/2006/relationships/tags" Target="tags/tag95.xml"/><Relationship Id="rId72" Type="http://schemas.openxmlformats.org/officeDocument/2006/relationships/commentAuthors" Target="commentAuthors.xml"/><Relationship Id="rId71" Type="http://schemas.openxmlformats.org/officeDocument/2006/relationships/tableStyles" Target="tableStyles.xml"/><Relationship Id="rId70" Type="http://schemas.openxmlformats.org/officeDocument/2006/relationships/viewProps" Target="viewProps.xml"/><Relationship Id="rId7" Type="http://schemas.openxmlformats.org/officeDocument/2006/relationships/slide" Target="slides/slide4.xml"/><Relationship Id="rId69" Type="http://schemas.openxmlformats.org/officeDocument/2006/relationships/presProps" Target="presProps.xml"/><Relationship Id="rId68" Type="http://schemas.openxmlformats.org/officeDocument/2006/relationships/handoutMaster" Target="handoutMasters/handoutMaster1.xml"/><Relationship Id="rId67" Type="http://schemas.openxmlformats.org/officeDocument/2006/relationships/slide" Target="slides/slide64.xml"/><Relationship Id="rId66" Type="http://schemas.openxmlformats.org/officeDocument/2006/relationships/slide" Target="slides/slide63.xml"/><Relationship Id="rId65" Type="http://schemas.openxmlformats.org/officeDocument/2006/relationships/slide" Target="slides/slide62.xml"/><Relationship Id="rId64" Type="http://schemas.openxmlformats.org/officeDocument/2006/relationships/slide" Target="slides/slide61.xml"/><Relationship Id="rId63" Type="http://schemas.openxmlformats.org/officeDocument/2006/relationships/slide" Target="slides/slide60.xml"/><Relationship Id="rId62" Type="http://schemas.openxmlformats.org/officeDocument/2006/relationships/slide" Target="slides/slide59.xml"/><Relationship Id="rId61" Type="http://schemas.openxmlformats.org/officeDocument/2006/relationships/slide" Target="slides/slide58.xml"/><Relationship Id="rId60" Type="http://schemas.openxmlformats.org/officeDocument/2006/relationships/slide" Target="slides/slide57.xml"/><Relationship Id="rId6" Type="http://schemas.openxmlformats.org/officeDocument/2006/relationships/slide" Target="slides/slide3.xml"/><Relationship Id="rId59" Type="http://schemas.openxmlformats.org/officeDocument/2006/relationships/slide" Target="slides/slide56.xml"/><Relationship Id="rId58" Type="http://schemas.openxmlformats.org/officeDocument/2006/relationships/slide" Target="slides/slide55.xml"/><Relationship Id="rId57" Type="http://schemas.openxmlformats.org/officeDocument/2006/relationships/slide" Target="slides/slide54.xml"/><Relationship Id="rId56" Type="http://schemas.openxmlformats.org/officeDocument/2006/relationships/slide" Target="slides/slide53.xml"/><Relationship Id="rId55" Type="http://schemas.openxmlformats.org/officeDocument/2006/relationships/slide" Target="slides/slide52.xml"/><Relationship Id="rId54" Type="http://schemas.openxmlformats.org/officeDocument/2006/relationships/slide" Target="slides/slide51.xml"/><Relationship Id="rId53" Type="http://schemas.openxmlformats.org/officeDocument/2006/relationships/slide" Target="slides/slide50.xml"/><Relationship Id="rId52" Type="http://schemas.openxmlformats.org/officeDocument/2006/relationships/slide" Target="slides/slide49.xml"/><Relationship Id="rId51" Type="http://schemas.openxmlformats.org/officeDocument/2006/relationships/slide" Target="slides/slide48.xml"/><Relationship Id="rId50" Type="http://schemas.openxmlformats.org/officeDocument/2006/relationships/slide" Target="slides/slide47.xml"/><Relationship Id="rId5" Type="http://schemas.openxmlformats.org/officeDocument/2006/relationships/slide" Target="slides/slide2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5623698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40C334-7E59-48D5-9350-10FF1F8F7CA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1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623698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A28AC2-3480-40C7-B5A4-1C9055128FE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302231" cy="339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endParaRPr lang="en-US" altLang="zh-CN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3698" y="0"/>
            <a:ext cx="4302231" cy="339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endParaRPr lang="en-US" altLang="zh-CN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3900" y="509588"/>
            <a:ext cx="3400425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2823" y="3228896"/>
            <a:ext cx="7942580" cy="3058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6456612"/>
            <a:ext cx="4302231" cy="339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endParaRPr lang="en-US" altLang="zh-CN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3698" y="6456612"/>
            <a:ext cx="4302231" cy="339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fld id="{A6A6B4DE-A539-43D6-BC56-28B5AC0B7A06}" type="slidenum">
              <a:rPr lang="en-US" altLang="zh-CN"/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DBEA441D-139C-43BB-A47D-27955DA7CD48}" type="slidenum">
              <a:rPr lang="en-US" altLang="zh-CN"/>
            </a:fld>
            <a:endParaRPr lang="en-US" altLang="zh-CN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23764" y="3228896"/>
            <a:ext cx="7280699" cy="3058954"/>
          </a:xfrm>
        </p:spPr>
        <p:txBody>
          <a:bodyPr/>
          <a:lstStyle/>
          <a:p>
            <a:r>
              <a:rPr lang="zh-CN" altLang="en-US"/>
              <a:t>欢迎辞</a:t>
            </a:r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DBEA441D-139C-43BB-A47D-27955DA7CD48}" type="slidenum">
              <a:rPr lang="en-US" altLang="zh-CN"/>
            </a:fld>
            <a:endParaRPr lang="en-US" altLang="zh-CN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23764" y="3228896"/>
            <a:ext cx="7280699" cy="3058954"/>
          </a:xfrm>
        </p:spPr>
        <p:txBody>
          <a:bodyPr/>
          <a:lstStyle/>
          <a:p>
            <a:r>
              <a:rPr lang="zh-CN" altLang="en-US"/>
              <a:t>欢迎辞</a:t>
            </a:r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DBEA441D-139C-43BB-A47D-27955DA7CD48}" type="slidenum">
              <a:rPr lang="en-US" altLang="zh-CN"/>
            </a:fld>
            <a:endParaRPr lang="en-US" altLang="zh-CN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23764" y="3228896"/>
            <a:ext cx="7280699" cy="3058954"/>
          </a:xfrm>
        </p:spPr>
        <p:txBody>
          <a:bodyPr/>
          <a:lstStyle/>
          <a:p>
            <a:r>
              <a:rPr lang="zh-CN" altLang="en-US"/>
              <a:t>欢迎辞</a:t>
            </a:r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5000"/>
            </a:lvl1pPr>
          </a:lstStyle>
          <a:p>
            <a:pPr lvl="0"/>
            <a:r>
              <a:rPr lang="zh-CN" altLang="en-US" noProof="0"/>
              <a:t>单击此处编辑母版标题样式</a:t>
            </a:r>
            <a:endParaRPr lang="zh-CN" altLang="en-US" noProof="0"/>
          </a:p>
        </p:txBody>
      </p:sp>
      <p:sp>
        <p:nvSpPr>
          <p:cNvPr id="130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defRPr sz="2600"/>
            </a:lvl1pPr>
          </a:lstStyle>
          <a:p>
            <a:pPr lvl="0"/>
            <a:r>
              <a:rPr lang="zh-CN" altLang="en-US" noProof="0"/>
              <a:t>单击此处编辑母版副标题样式</a:t>
            </a:r>
            <a:endParaRPr lang="zh-CN" altLang="en-US" noProof="0"/>
          </a:p>
        </p:txBody>
      </p:sp>
      <p:sp>
        <p:nvSpPr>
          <p:cNvPr id="130053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8DD114A9-8194-4615-A16D-18113C74EC62}" type="datetime1">
              <a:rPr lang="zh-CN" altLang="en-US"/>
            </a:fld>
            <a:endParaRPr lang="en-US" altLang="zh-CN"/>
          </a:p>
        </p:txBody>
      </p:sp>
      <p:sp>
        <p:nvSpPr>
          <p:cNvPr id="130054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130055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2B6DC34-D9EA-4B54-AC79-CDB5E12EBF2B}" type="slidenum">
              <a:rPr lang="en-US" altLang="zh-CN"/>
            </a:fld>
            <a:endParaRPr lang="en-US" altLang="zh-CN"/>
          </a:p>
        </p:txBody>
      </p:sp>
      <p:grpSp>
        <p:nvGrpSpPr>
          <p:cNvPr id="130056" name="Group 8"/>
          <p:cNvGrpSpPr/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130057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58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59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60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61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62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63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64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65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66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67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68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69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70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71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72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73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74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75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76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77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78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79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80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81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82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83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84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85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86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87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30088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130090" name="Picture 42" descr="NJU-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90800" cy="1049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9E53EF0-F8CD-4709-AD7C-33C5E03F2478}" type="datetime1">
              <a:rPr lang="zh-CN" altLang="en-US"/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228D4C-7E40-436E-A6D2-B7BA9E31F67A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5973762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5973762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090016-3078-4669-9365-34F41EDDF279}" type="datetime1">
              <a:rPr lang="zh-CN" altLang="en-US"/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390950-5B1E-40FD-99A1-38F551746FCC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1C3529-F40D-4CD1-8AF2-05A534851B02}" type="datetime1">
              <a:rPr lang="zh-CN" altLang="en-US"/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E213D0-4A4E-4963-9BAA-5F8E110DB99F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4876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4876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E2D4A9-E04C-482E-B624-F26A84521E0D}" type="datetime1">
              <a:rPr lang="zh-CN" altLang="en-US"/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CD66CA-CCA6-44F7-96E2-50DB8DF1ACF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1286D70-6D5D-4D58-883A-24285CFBD1D4}" type="datetime1">
              <a:rPr lang="zh-CN" altLang="en-US"/>
            </a:fld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9C2FDF-A278-4115-AEDB-D1336454973A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A1593C-CC38-477B-B1F8-D329D56FF316}" type="datetime1">
              <a:rPr lang="zh-CN" altLang="en-US"/>
            </a:fld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3CE814-F4AB-4903-8603-E2B144E27001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E4DB73-6BAD-4768-9B01-4ED08F4AEEEE}" type="datetime1">
              <a:rPr lang="zh-CN" altLang="en-US"/>
            </a:fld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C62C57-2193-4A51-917B-0446124D0B0A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C6B9652-4F23-4801-9EA5-00653018274F}" type="datetime1">
              <a:rPr lang="zh-CN" altLang="en-US"/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088F82-B92D-4396-8DDB-4FDD58602FE7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9978D15-86A1-4C37-AB28-1D5B3BCB09C4}" type="datetime1">
              <a:rPr lang="zh-CN" altLang="en-US"/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86F6C8-0C9E-4B18-BB48-C7D302FB2C62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944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29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29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000">
                <a:latin typeface="+mn-lt"/>
                <a:ea typeface="宋体" panose="02010600030101010101" pitchFamily="2" charset="-122"/>
              </a:defRPr>
            </a:lvl1pPr>
          </a:lstStyle>
          <a:p>
            <a:fld id="{A02EC1B3-1343-46EA-8A02-E90DE70DD832}" type="datetime1">
              <a:rPr lang="zh-CN" altLang="en-US"/>
            </a:fld>
            <a:endParaRPr lang="en-US" altLang="zh-CN"/>
          </a:p>
        </p:txBody>
      </p:sp>
      <p:sp>
        <p:nvSpPr>
          <p:cNvPr id="129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000">
                <a:latin typeface="+mn-lt"/>
                <a:ea typeface="宋体" panose="02010600030101010101" pitchFamily="2" charset="-122"/>
              </a:defRPr>
            </a:lvl1pPr>
          </a:lstStyle>
          <a:p>
            <a:endParaRPr lang="zh-CN" altLang="zh-CN"/>
          </a:p>
        </p:txBody>
      </p:sp>
      <p:sp>
        <p:nvSpPr>
          <p:cNvPr id="129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000">
                <a:latin typeface="+mn-lt"/>
                <a:ea typeface="宋体" panose="02010600030101010101" pitchFamily="2" charset="-122"/>
              </a:defRPr>
            </a:lvl1pPr>
          </a:lstStyle>
          <a:p>
            <a:fld id="{DB797AA1-9143-4D5A-B607-C9300FFBBA5B}" type="slidenum">
              <a:rPr lang="en-US" altLang="zh-CN"/>
            </a:fld>
            <a:endParaRPr lang="en-US" altLang="zh-CN"/>
          </a:p>
        </p:txBody>
      </p:sp>
      <p:pic>
        <p:nvPicPr>
          <p:cNvPr id="129065" name="Picture 41" descr="nju_badge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228600"/>
            <a:ext cx="785813" cy="92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rtl="0" fontAlgn="base"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ea typeface="黑体" panose="02010609060101010101" pitchFamily="49" charset="-122"/>
          <a:cs typeface="宋体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ea typeface="黑体" panose="02010609060101010101" pitchFamily="49" charset="-122"/>
          <a:cs typeface="宋体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ea typeface="黑体" panose="02010609060101010101" pitchFamily="49" charset="-122"/>
          <a:cs typeface="宋体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ea typeface="黑体" panose="02010609060101010101" pitchFamily="49" charset="-122"/>
          <a:cs typeface="宋体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ea typeface="黑体" panose="02010609060101010101" pitchFamily="49" charset="-122"/>
          <a:cs typeface="宋体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ea typeface="黑体" panose="02010609060101010101" pitchFamily="49" charset="-122"/>
          <a:cs typeface="宋体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ea typeface="黑体" panose="02010609060101010101" pitchFamily="49" charset="-122"/>
          <a:cs typeface="宋体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ea typeface="黑体" panose="02010609060101010101" pitchFamily="49" charset="-122"/>
          <a:cs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40000"/>
        </a:spcBef>
        <a:spcAft>
          <a:spcPct val="20000"/>
        </a:spcAft>
        <a:buClr>
          <a:schemeClr val="tx2"/>
        </a:buClr>
        <a:buSzPct val="70000"/>
        <a:buFont typeface="Wingdings" panose="05000000000000000000" pitchFamily="2" charset="2"/>
        <a:buChar char="l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98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Ø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87425" indent="-294005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Ø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81430" indent="-2921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Ø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98930" indent="-31623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Ø"/>
        <a:defRPr sz="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tags" Target="../tags/tag15.xml"/><Relationship Id="rId3" Type="http://schemas.openxmlformats.org/officeDocument/2006/relationships/tags" Target="../tags/tag14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tags" Target="../tags/tag18.xml"/><Relationship Id="rId4" Type="http://schemas.openxmlformats.org/officeDocument/2006/relationships/tags" Target="../tags/tag17.xml"/><Relationship Id="rId3" Type="http://schemas.openxmlformats.org/officeDocument/2006/relationships/tags" Target="../tags/tag16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5.png"/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26.png"/><Relationship Id="rId6" Type="http://schemas.openxmlformats.org/officeDocument/2006/relationships/tags" Target="../tags/tag24.xml"/><Relationship Id="rId5" Type="http://schemas.openxmlformats.org/officeDocument/2006/relationships/tags" Target="../tags/tag23.xml"/><Relationship Id="rId4" Type="http://schemas.openxmlformats.org/officeDocument/2006/relationships/image" Target="../media/image25.png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1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1" Type="http://schemas.openxmlformats.org/officeDocument/2006/relationships/image" Target="../media/image23.png"/></Relationships>
</file>

<file path=ppt/slides/_rels/slide3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29.xml"/><Relationship Id="rId7" Type="http://schemas.openxmlformats.org/officeDocument/2006/relationships/tags" Target="../tags/tag28.xml"/><Relationship Id="rId6" Type="http://schemas.openxmlformats.org/officeDocument/2006/relationships/tags" Target="../tags/tag27.xml"/><Relationship Id="rId5" Type="http://schemas.openxmlformats.org/officeDocument/2006/relationships/image" Target="../media/image28.png"/><Relationship Id="rId4" Type="http://schemas.openxmlformats.org/officeDocument/2006/relationships/tags" Target="../tags/tag26.xml"/><Relationship Id="rId3" Type="http://schemas.openxmlformats.org/officeDocument/2006/relationships/tags" Target="../tags/tag25.xml"/><Relationship Id="rId2" Type="http://schemas.openxmlformats.org/officeDocument/2006/relationships/image" Target="../media/image27.png"/><Relationship Id="rId1" Type="http://schemas.openxmlformats.org/officeDocument/2006/relationships/image" Target="../media/image23.png"/></Relationships>
</file>

<file path=ppt/slides/_rels/slide32.xml.rels><?xml version="1.0" encoding="UTF-8" standalone="yes"?>
<Relationships xmlns="http://schemas.openxmlformats.org/package/2006/relationships"><Relationship Id="rId9" Type="http://schemas.openxmlformats.org/officeDocument/2006/relationships/tags" Target="../tags/tag34.xml"/><Relationship Id="rId8" Type="http://schemas.openxmlformats.org/officeDocument/2006/relationships/image" Target="../media/image29.png"/><Relationship Id="rId7" Type="http://schemas.openxmlformats.org/officeDocument/2006/relationships/tags" Target="../tags/tag33.xml"/><Relationship Id="rId6" Type="http://schemas.openxmlformats.org/officeDocument/2006/relationships/tags" Target="../tags/tag32.xml"/><Relationship Id="rId5" Type="http://schemas.openxmlformats.org/officeDocument/2006/relationships/image" Target="../media/image28.png"/><Relationship Id="rId4" Type="http://schemas.openxmlformats.org/officeDocument/2006/relationships/tags" Target="../tags/tag31.xml"/><Relationship Id="rId3" Type="http://schemas.openxmlformats.org/officeDocument/2006/relationships/tags" Target="../tags/tag30.xml"/><Relationship Id="rId2" Type="http://schemas.openxmlformats.org/officeDocument/2006/relationships/image" Target="../media/image27.png"/><Relationship Id="rId12" Type="http://schemas.openxmlformats.org/officeDocument/2006/relationships/slideLayout" Target="../slideLayouts/slideLayout2.xml"/><Relationship Id="rId11" Type="http://schemas.openxmlformats.org/officeDocument/2006/relationships/tags" Target="../tags/tag36.xml"/><Relationship Id="rId10" Type="http://schemas.openxmlformats.org/officeDocument/2006/relationships/tags" Target="../tags/tag35.xml"/><Relationship Id="rId1" Type="http://schemas.openxmlformats.org/officeDocument/2006/relationships/image" Target="../media/image23.png"/></Relationships>
</file>

<file path=ppt/slides/_rels/slide33.xml.rels><?xml version="1.0" encoding="UTF-8" standalone="yes"?>
<Relationships xmlns="http://schemas.openxmlformats.org/package/2006/relationships"><Relationship Id="rId9" Type="http://schemas.openxmlformats.org/officeDocument/2006/relationships/tags" Target="../tags/tag41.xml"/><Relationship Id="rId8" Type="http://schemas.openxmlformats.org/officeDocument/2006/relationships/image" Target="../media/image29.png"/><Relationship Id="rId7" Type="http://schemas.openxmlformats.org/officeDocument/2006/relationships/tags" Target="../tags/tag40.xml"/><Relationship Id="rId6" Type="http://schemas.openxmlformats.org/officeDocument/2006/relationships/tags" Target="../tags/tag39.xml"/><Relationship Id="rId5" Type="http://schemas.openxmlformats.org/officeDocument/2006/relationships/image" Target="../media/image28.png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image" Target="../media/image27.png"/><Relationship Id="rId15" Type="http://schemas.openxmlformats.org/officeDocument/2006/relationships/slideLayout" Target="../slideLayouts/slideLayout2.xml"/><Relationship Id="rId14" Type="http://schemas.openxmlformats.org/officeDocument/2006/relationships/image" Target="../media/image30.png"/><Relationship Id="rId13" Type="http://schemas.openxmlformats.org/officeDocument/2006/relationships/tags" Target="../tags/tag45.xml"/><Relationship Id="rId12" Type="http://schemas.openxmlformats.org/officeDocument/2006/relationships/tags" Target="../tags/tag44.xml"/><Relationship Id="rId11" Type="http://schemas.openxmlformats.org/officeDocument/2006/relationships/tags" Target="../tags/tag43.xml"/><Relationship Id="rId10" Type="http://schemas.openxmlformats.org/officeDocument/2006/relationships/tags" Target="../tags/tag42.xml"/><Relationship Id="rId1" Type="http://schemas.openxmlformats.org/officeDocument/2006/relationships/image" Target="../media/image23.png"/></Relationships>
</file>

<file path=ppt/slides/_rels/slide34.xml.rels><?xml version="1.0" encoding="UTF-8" standalone="yes"?>
<Relationships xmlns="http://schemas.openxmlformats.org/package/2006/relationships"><Relationship Id="rId9" Type="http://schemas.openxmlformats.org/officeDocument/2006/relationships/tags" Target="../tags/tag50.xml"/><Relationship Id="rId8" Type="http://schemas.openxmlformats.org/officeDocument/2006/relationships/image" Target="../media/image29.png"/><Relationship Id="rId7" Type="http://schemas.openxmlformats.org/officeDocument/2006/relationships/tags" Target="../tags/tag49.xml"/><Relationship Id="rId6" Type="http://schemas.openxmlformats.org/officeDocument/2006/relationships/tags" Target="../tags/tag48.xml"/><Relationship Id="rId5" Type="http://schemas.openxmlformats.org/officeDocument/2006/relationships/image" Target="../media/image28.png"/><Relationship Id="rId4" Type="http://schemas.openxmlformats.org/officeDocument/2006/relationships/tags" Target="../tags/tag47.xml"/><Relationship Id="rId3" Type="http://schemas.openxmlformats.org/officeDocument/2006/relationships/tags" Target="../tags/tag46.xml"/><Relationship Id="rId2" Type="http://schemas.openxmlformats.org/officeDocument/2006/relationships/image" Target="../media/image27.png"/><Relationship Id="rId16" Type="http://schemas.openxmlformats.org/officeDocument/2006/relationships/slideLayout" Target="../slideLayouts/slideLayout2.xml"/><Relationship Id="rId15" Type="http://schemas.openxmlformats.org/officeDocument/2006/relationships/image" Target="../media/image32.png"/><Relationship Id="rId14" Type="http://schemas.openxmlformats.org/officeDocument/2006/relationships/tags" Target="../tags/tag54.xml"/><Relationship Id="rId13" Type="http://schemas.openxmlformats.org/officeDocument/2006/relationships/tags" Target="../tags/tag53.xml"/><Relationship Id="rId12" Type="http://schemas.openxmlformats.org/officeDocument/2006/relationships/image" Target="../media/image31.png"/><Relationship Id="rId11" Type="http://schemas.openxmlformats.org/officeDocument/2006/relationships/tags" Target="../tags/tag52.xml"/><Relationship Id="rId10" Type="http://schemas.openxmlformats.org/officeDocument/2006/relationships/tags" Target="../tags/tag51.xml"/><Relationship Id="rId1" Type="http://schemas.openxmlformats.org/officeDocument/2006/relationships/image" Target="../media/image23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3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5.png"/><Relationship Id="rId1" Type="http://schemas.openxmlformats.org/officeDocument/2006/relationships/image" Target="../media/image34.png"/></Relationships>
</file>

<file path=ppt/slides/_rels/slide3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image" Target="../media/image34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8.png"/><Relationship Id="rId1" Type="http://schemas.openxmlformats.org/officeDocument/2006/relationships/image" Target="../media/image37.png"/></Relationships>
</file>

<file path=ppt/slides/_rels/slide4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0.png"/><Relationship Id="rId2" Type="http://schemas.openxmlformats.org/officeDocument/2006/relationships/image" Target="../media/image38.png"/><Relationship Id="rId1" Type="http://schemas.openxmlformats.org/officeDocument/2006/relationships/image" Target="../media/image39.png"/></Relationships>
</file>

<file path=ppt/slides/_rels/slide4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2.png"/><Relationship Id="rId2" Type="http://schemas.openxmlformats.org/officeDocument/2006/relationships/image" Target="../media/image38.png"/><Relationship Id="rId1" Type="http://schemas.openxmlformats.org/officeDocument/2006/relationships/image" Target="../media/image41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3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25.png"/><Relationship Id="rId6" Type="http://schemas.openxmlformats.org/officeDocument/2006/relationships/tags" Target="../tags/tag58.xml"/><Relationship Id="rId5" Type="http://schemas.openxmlformats.org/officeDocument/2006/relationships/tags" Target="../tags/tag57.xml"/><Relationship Id="rId4" Type="http://schemas.openxmlformats.org/officeDocument/2006/relationships/image" Target="../media/image45.png"/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image" Target="../media/image44.png"/></Relationships>
</file>

<file path=ppt/slides/_rels/slide45.xml.rels><?xml version="1.0" encoding="UTF-8" standalone="yes"?>
<Relationships xmlns="http://schemas.openxmlformats.org/package/2006/relationships"><Relationship Id="rId9" Type="http://schemas.openxmlformats.org/officeDocument/2006/relationships/tags" Target="../tags/tag64.xml"/><Relationship Id="rId8" Type="http://schemas.openxmlformats.org/officeDocument/2006/relationships/tags" Target="../tags/tag63.xml"/><Relationship Id="rId7" Type="http://schemas.openxmlformats.org/officeDocument/2006/relationships/image" Target="../media/image48.png"/><Relationship Id="rId6" Type="http://schemas.openxmlformats.org/officeDocument/2006/relationships/tags" Target="../tags/tag62.xml"/><Relationship Id="rId5" Type="http://schemas.openxmlformats.org/officeDocument/2006/relationships/tags" Target="../tags/tag61.xml"/><Relationship Id="rId4" Type="http://schemas.openxmlformats.org/officeDocument/2006/relationships/image" Target="../media/image47.png"/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49.png"/><Relationship Id="rId1" Type="http://schemas.openxmlformats.org/officeDocument/2006/relationships/image" Target="../media/image46.png"/></Relationships>
</file>

<file path=ppt/slides/_rels/slide46.xml.rels><?xml version="1.0" encoding="UTF-8" standalone="yes"?>
<Relationships xmlns="http://schemas.openxmlformats.org/package/2006/relationships"><Relationship Id="rId9" Type="http://schemas.openxmlformats.org/officeDocument/2006/relationships/tags" Target="../tags/tag70.xml"/><Relationship Id="rId8" Type="http://schemas.openxmlformats.org/officeDocument/2006/relationships/tags" Target="../tags/tag69.xml"/><Relationship Id="rId7" Type="http://schemas.openxmlformats.org/officeDocument/2006/relationships/image" Target="../media/image52.png"/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4" Type="http://schemas.openxmlformats.org/officeDocument/2006/relationships/image" Target="../media/image51.png"/><Relationship Id="rId3" Type="http://schemas.openxmlformats.org/officeDocument/2006/relationships/tags" Target="../tags/tag66.xml"/><Relationship Id="rId2" Type="http://schemas.openxmlformats.org/officeDocument/2006/relationships/tags" Target="../tags/tag65.xml"/><Relationship Id="rId14" Type="http://schemas.openxmlformats.org/officeDocument/2006/relationships/slideLayout" Target="../slideLayouts/slideLayout2.xml"/><Relationship Id="rId13" Type="http://schemas.openxmlformats.org/officeDocument/2006/relationships/image" Target="../media/image54.png"/><Relationship Id="rId12" Type="http://schemas.openxmlformats.org/officeDocument/2006/relationships/tags" Target="../tags/tag72.xml"/><Relationship Id="rId11" Type="http://schemas.openxmlformats.org/officeDocument/2006/relationships/tags" Target="../tags/tag71.xml"/><Relationship Id="rId10" Type="http://schemas.openxmlformats.org/officeDocument/2006/relationships/image" Target="../media/image53.png"/><Relationship Id="rId1" Type="http://schemas.openxmlformats.org/officeDocument/2006/relationships/image" Target="../media/image50.png"/></Relationships>
</file>

<file path=ppt/slides/_rels/slide47.xml.rels><?xml version="1.0" encoding="UTF-8" standalone="yes"?>
<Relationships xmlns="http://schemas.openxmlformats.org/package/2006/relationships"><Relationship Id="rId9" Type="http://schemas.openxmlformats.org/officeDocument/2006/relationships/tags" Target="../tags/tag78.xml"/><Relationship Id="rId8" Type="http://schemas.openxmlformats.org/officeDocument/2006/relationships/tags" Target="../tags/tag77.xml"/><Relationship Id="rId7" Type="http://schemas.openxmlformats.org/officeDocument/2006/relationships/image" Target="../media/image52.png"/><Relationship Id="rId6" Type="http://schemas.openxmlformats.org/officeDocument/2006/relationships/tags" Target="../tags/tag76.xml"/><Relationship Id="rId5" Type="http://schemas.openxmlformats.org/officeDocument/2006/relationships/tags" Target="../tags/tag75.xml"/><Relationship Id="rId4" Type="http://schemas.openxmlformats.org/officeDocument/2006/relationships/image" Target="../media/image51.png"/><Relationship Id="rId3" Type="http://schemas.openxmlformats.org/officeDocument/2006/relationships/tags" Target="../tags/tag74.xml"/><Relationship Id="rId2" Type="http://schemas.openxmlformats.org/officeDocument/2006/relationships/tags" Target="../tags/tag73.xml"/><Relationship Id="rId14" Type="http://schemas.openxmlformats.org/officeDocument/2006/relationships/slideLayout" Target="../slideLayouts/slideLayout2.xml"/><Relationship Id="rId13" Type="http://schemas.openxmlformats.org/officeDocument/2006/relationships/image" Target="../media/image54.png"/><Relationship Id="rId12" Type="http://schemas.openxmlformats.org/officeDocument/2006/relationships/tags" Target="../tags/tag80.xml"/><Relationship Id="rId11" Type="http://schemas.openxmlformats.org/officeDocument/2006/relationships/tags" Target="../tags/tag79.xml"/><Relationship Id="rId10" Type="http://schemas.openxmlformats.org/officeDocument/2006/relationships/image" Target="../media/image53.png"/><Relationship Id="rId1" Type="http://schemas.openxmlformats.org/officeDocument/2006/relationships/image" Target="../media/image50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6.png"/><Relationship Id="rId1" Type="http://schemas.openxmlformats.org/officeDocument/2006/relationships/image" Target="../media/image5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7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9.png"/><Relationship Id="rId1" Type="http://schemas.openxmlformats.org/officeDocument/2006/relationships/image" Target="../media/image58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9.png"/><Relationship Id="rId1" Type="http://schemas.openxmlformats.org/officeDocument/2006/relationships/image" Target="../media/image60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9.png"/><Relationship Id="rId1" Type="http://schemas.openxmlformats.org/officeDocument/2006/relationships/image" Target="../media/image61.png"/></Relationships>
</file>

<file path=ppt/slides/_rels/slide5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9.png"/><Relationship Id="rId2" Type="http://schemas.openxmlformats.org/officeDocument/2006/relationships/image" Target="../media/image62.png"/><Relationship Id="rId1" Type="http://schemas.openxmlformats.org/officeDocument/2006/relationships/image" Target="../media/image61.png"/></Relationships>
</file>

<file path=ppt/slides/_rels/slide5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63.png"/><Relationship Id="rId4" Type="http://schemas.openxmlformats.org/officeDocument/2006/relationships/tags" Target="../tags/tag82.xml"/><Relationship Id="rId3" Type="http://schemas.openxmlformats.org/officeDocument/2006/relationships/tags" Target="../tags/tag81.xml"/><Relationship Id="rId2" Type="http://schemas.openxmlformats.org/officeDocument/2006/relationships/image" Target="../media/image62.png"/><Relationship Id="rId1" Type="http://schemas.openxmlformats.org/officeDocument/2006/relationships/image" Target="../media/image61.png"/></Relationships>
</file>

<file path=ppt/slides/_rels/slide5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59.png"/><Relationship Id="rId3" Type="http://schemas.openxmlformats.org/officeDocument/2006/relationships/tags" Target="../tags/tag84.xml"/><Relationship Id="rId2" Type="http://schemas.openxmlformats.org/officeDocument/2006/relationships/tags" Target="../tags/tag83.xml"/><Relationship Id="rId1" Type="http://schemas.openxmlformats.org/officeDocument/2006/relationships/image" Target="../media/image64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6.png"/><Relationship Id="rId1" Type="http://schemas.openxmlformats.org/officeDocument/2006/relationships/image" Target="../media/image65.png"/></Relationships>
</file>

<file path=ppt/slides/_rels/slide5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68.png"/><Relationship Id="rId4" Type="http://schemas.openxmlformats.org/officeDocument/2006/relationships/tags" Target="../tags/tag86.xml"/><Relationship Id="rId3" Type="http://schemas.openxmlformats.org/officeDocument/2006/relationships/tags" Target="../tags/tag85.xml"/><Relationship Id="rId2" Type="http://schemas.openxmlformats.org/officeDocument/2006/relationships/image" Target="../media/image66.png"/><Relationship Id="rId1" Type="http://schemas.openxmlformats.org/officeDocument/2006/relationships/image" Target="../media/image67.png"/></Relationships>
</file>

<file path=ppt/slides/_rels/slide59.xml.rels><?xml version="1.0" encoding="UTF-8" standalone="yes"?>
<Relationships xmlns="http://schemas.openxmlformats.org/package/2006/relationships"><Relationship Id="rId9" Type="http://schemas.openxmlformats.org/officeDocument/2006/relationships/tags" Target="../tags/tag91.xml"/><Relationship Id="rId8" Type="http://schemas.openxmlformats.org/officeDocument/2006/relationships/image" Target="../media/image68.png"/><Relationship Id="rId7" Type="http://schemas.openxmlformats.org/officeDocument/2006/relationships/tags" Target="../tags/tag90.xml"/><Relationship Id="rId6" Type="http://schemas.openxmlformats.org/officeDocument/2006/relationships/tags" Target="../tags/tag89.xml"/><Relationship Id="rId5" Type="http://schemas.openxmlformats.org/officeDocument/2006/relationships/image" Target="../media/image70.png"/><Relationship Id="rId4" Type="http://schemas.openxmlformats.org/officeDocument/2006/relationships/tags" Target="../tags/tag88.xml"/><Relationship Id="rId3" Type="http://schemas.openxmlformats.org/officeDocument/2006/relationships/tags" Target="../tags/tag87.xml"/><Relationship Id="rId2" Type="http://schemas.openxmlformats.org/officeDocument/2006/relationships/image" Target="../media/image66.png"/><Relationship Id="rId12" Type="http://schemas.openxmlformats.org/officeDocument/2006/relationships/slideLayout" Target="../slideLayouts/slideLayout2.xml"/><Relationship Id="rId11" Type="http://schemas.openxmlformats.org/officeDocument/2006/relationships/image" Target="../media/image71.png"/><Relationship Id="rId10" Type="http://schemas.openxmlformats.org/officeDocument/2006/relationships/tags" Target="../tags/tag92.xml"/><Relationship Id="rId1" Type="http://schemas.openxmlformats.org/officeDocument/2006/relationships/image" Target="../media/image6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2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3.png"/></Relationships>
</file>

<file path=ppt/slides/_rels/slide6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75.png"/><Relationship Id="rId3" Type="http://schemas.openxmlformats.org/officeDocument/2006/relationships/tags" Target="../tags/tag94.xml"/><Relationship Id="rId2" Type="http://schemas.openxmlformats.org/officeDocument/2006/relationships/tags" Target="../tags/tag93.xml"/><Relationship Id="rId1" Type="http://schemas.openxmlformats.org/officeDocument/2006/relationships/image" Target="../media/image74.pn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6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7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5.png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image" Target="../media/image6.png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7.png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image" Target="../media/image6.png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3" Type="http://schemas.openxmlformats.org/officeDocument/2006/relationships/slideLayout" Target="../slideLayouts/slideLayout2.xml"/><Relationship Id="rId12" Type="http://schemas.openxmlformats.org/officeDocument/2006/relationships/image" Target="../media/image5.png"/><Relationship Id="rId11" Type="http://schemas.openxmlformats.org/officeDocument/2006/relationships/tags" Target="../tags/tag13.xml"/><Relationship Id="rId10" Type="http://schemas.openxmlformats.org/officeDocument/2006/relationships/tags" Target="../tags/tag12.xml"/><Relationship Id="rId1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/>
          <a:p>
            <a:fld id="{C121441E-D649-40A1-8EB9-D2DA45108A4A}" type="datetime1">
              <a:rPr lang="zh-CN" altLang="en-US"/>
            </a:fld>
            <a:endParaRPr lang="en-US" altLang="zh-CN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E431D1EE-F8D4-4C8E-943E-51C6A46108D1}" type="slidenum">
              <a:rPr lang="en-US" altLang="zh-CN"/>
            </a:fld>
            <a:endParaRPr lang="en-US" altLang="zh-CN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33400" y="1828800"/>
            <a:ext cx="6792913" cy="1066800"/>
          </a:xfrm>
        </p:spPr>
        <p:txBody>
          <a:bodyPr/>
          <a:lstStyle/>
          <a:p>
            <a:pPr algn="ctr"/>
            <a:r>
              <a:rPr lang="zh-CN" altLang="en-US" sz="4600" dirty="0">
                <a:latin typeface="Comic Sans MS" panose="030F0702030302020204" pitchFamily="66" charset="0"/>
              </a:rPr>
              <a:t>一阶</a:t>
            </a:r>
            <a:r>
              <a:rPr lang="zh-CN" altLang="en-US" sz="4600" dirty="0">
                <a:latin typeface="Comic Sans MS" panose="030F0702030302020204" pitchFamily="66" charset="0"/>
              </a:rPr>
              <a:t>逻辑</a:t>
            </a:r>
            <a:endParaRPr lang="zh-CN" altLang="en-US" sz="4600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一阶逻辑语言的字母表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  (2) </a:t>
                </a:r>
                <a:r>
                  <a:rPr lang="zh-CN" altLang="en-US">
                    <a:sym typeface="+mn-ea"/>
                  </a:rPr>
                  <a:t>非逻辑符集合</a:t>
                </a:r>
                <a:r>
                  <a:rPr lang="en-US" altLang="zh-CN"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ℒ</m:t>
                    </m:r>
                  </m:oMath>
                </a14:m>
                <a:r>
                  <a:rPr lang="en-US" altLang="zh-CN">
                    <a:sym typeface="+mn-ea"/>
                  </a:rPr>
                  <a:t> </a:t>
                </a:r>
                <a:r>
                  <a:rPr lang="zh-CN" altLang="en-US">
                    <a:cs typeface="+mn-lt"/>
                    <a:sym typeface="+mn-ea"/>
                  </a:rPr>
                  <a:t>由以下组成：</a:t>
                </a:r>
                <a:endParaRPr lang="zh-CN" altLang="en-US">
                  <a:cs typeface="+mn-lt"/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>
                    <a:sym typeface="+mn-ea"/>
                  </a:rPr>
                  <a:t> </a:t>
                </a:r>
                <a:r>
                  <a:rPr lang="en-US" altLang="zh-CN">
                    <a:sym typeface="+mn-ea"/>
                  </a:rPr>
                  <a:t>     (a)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ℒ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altLang="zh-CN">
                    <a:sym typeface="+mn-ea"/>
                  </a:rPr>
                  <a:t> </a:t>
                </a:r>
                <a:r>
                  <a:rPr lang="zh-CN" altLang="en-US">
                    <a:sym typeface="+mn-ea"/>
                  </a:rPr>
                  <a:t>由可数（包括</a:t>
                </a:r>
                <a:r>
                  <a:rPr lang="en-US" altLang="zh-CN">
                    <a:sym typeface="+mn-ea"/>
                  </a:rPr>
                  <a:t>0</a:t>
                </a:r>
                <a:r>
                  <a:rPr lang="zh-CN" altLang="en-US">
                    <a:sym typeface="+mn-ea"/>
                  </a:rPr>
                  <a:t>个）</a:t>
                </a:r>
                <a:r>
                  <a:rPr lang="zh-CN" altLang="en-US" b="1">
                    <a:solidFill>
                      <a:schemeClr val="accent5"/>
                    </a:solidFill>
                    <a:sym typeface="+mn-ea"/>
                  </a:rPr>
                  <a:t>常元符</a:t>
                </a:r>
                <a:r>
                  <a:rPr lang="zh-CN" altLang="en-US">
                    <a:sym typeface="+mn-ea"/>
                  </a:rPr>
                  <a:t>组成，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ℒ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𝑐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={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𝑐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0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𝑐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,...</m:t>
                    </m:r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}</m:t>
                    </m:r>
                  </m:oMath>
                </a14:m>
                <a:r>
                  <a:rPr lang="zh-CN" altLang="en-US">
                    <a:sym typeface="+mn-ea"/>
                  </a:rPr>
                  <a:t>。</a:t>
                </a:r>
                <a:endParaRPr lang="en-US" altLang="zh-CN"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>
                    <a:sym typeface="+mn-ea"/>
                  </a:rPr>
                  <a:t> </a:t>
                </a:r>
                <a:r>
                  <a:rPr lang="en-US" altLang="zh-CN">
                    <a:sym typeface="+mn-ea"/>
                  </a:rPr>
                  <a:t>     (b)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ℒ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zh-CN" altLang="en-US">
                    <a:latin typeface="+mn-ea"/>
                    <a:cs typeface="Cambria Math" panose="02040503050406030204" charset="0"/>
                  </a:rPr>
                  <a:t>（函数集）由可数</a:t>
                </a:r>
                <a:r>
                  <a:rPr lang="zh-CN" altLang="en-US" b="1">
                    <a:solidFill>
                      <a:schemeClr val="accent5"/>
                    </a:solidFill>
                    <a:latin typeface="+mn-ea"/>
                    <a:cs typeface="Cambria Math" panose="02040503050406030204" charset="0"/>
                  </a:rPr>
                  <a:t>函数符</a:t>
                </a:r>
                <a:r>
                  <a:rPr lang="zh-CN" altLang="en-US">
                    <a:latin typeface="+mn-ea"/>
                    <a:cs typeface="Cambria Math" panose="02040503050406030204" charset="0"/>
                  </a:rPr>
                  <a:t>组成，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ℒ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𝑓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=</m:t>
                    </m:r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{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𝑓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0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𝑓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,...}</m:t>
                    </m:r>
                  </m:oMath>
                </a14:m>
                <a:r>
                  <a:rPr lang="zh-CN" altLang="en-US">
                    <a:latin typeface="+mn-ea"/>
                    <a:cs typeface="Cambria Math" panose="02040503050406030204" charset="0"/>
                  </a:rPr>
                  <a:t>，对每个函数符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𝑓</m:t>
                    </m:r>
                  </m:oMath>
                </a14:m>
                <a:r>
                  <a:rPr lang="zh-CN" altLang="en-US">
                    <a:latin typeface="+mn-ea"/>
                    <a:cs typeface="Cambria Math" panose="02040503050406030204" charset="0"/>
                  </a:rPr>
                  <a:t>，赋予一个正整数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𝜇</m:t>
                    </m:r>
                    <m:r>
                      <a:rPr lang="en-US" altLang="zh-CN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𝑓</m:t>
                    </m:r>
                    <m:r>
                      <a:rPr lang="en-US" altLang="zh-CN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ea typeface="宋体" panose="02010600030101010101" pitchFamily="2" charset="-122"/>
                    <a:cs typeface="Cambria Math" panose="02040503050406030204" charset="0"/>
                  </a:rPr>
                  <a:t>，</a:t>
                </a:r>
                <a:r>
                  <a:rPr lang="zh-CN" altLang="en-US">
                    <a:latin typeface="+mn-ea"/>
                    <a:cs typeface="Cambria Math" panose="02040503050406030204" charset="0"/>
                  </a:rPr>
                  <a:t>为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𝑓</m:t>
                    </m:r>
                  </m:oMath>
                </a14:m>
                <a:r>
                  <a:rPr lang="zh-CN" altLang="en-US">
                    <a:latin typeface="+mn-ea"/>
                    <a:cs typeface="Cambria Math" panose="02040503050406030204" charset="0"/>
                  </a:rPr>
                  <a:t>的元数。</a:t>
                </a:r>
                <a:endParaRPr lang="en-US" altLang="zh-CN">
                  <a:latin typeface="+mn-ea"/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>
                    <a:sym typeface="+mn-ea"/>
                  </a:rPr>
                  <a:t> </a:t>
                </a:r>
                <a:r>
                  <a:rPr lang="en-US" altLang="zh-CN">
                    <a:sym typeface="+mn-ea"/>
                  </a:rPr>
                  <a:t>     (c)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ℒ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zh-CN" altLang="en-US">
                    <a:latin typeface="+mn-ea"/>
                    <a:cs typeface="Cambria Math" panose="02040503050406030204" charset="0"/>
                  </a:rPr>
                  <a:t>（谓词集）</a:t>
                </a:r>
                <a:r>
                  <a:rPr lang="zh-CN" altLang="en-US">
                    <a:latin typeface="+mn-ea"/>
                    <a:cs typeface="Cambria Math" panose="02040503050406030204" charset="0"/>
                    <a:sym typeface="+mn-ea"/>
                  </a:rPr>
                  <a:t>由可数</a:t>
                </a:r>
                <a:r>
                  <a:rPr lang="zh-CN" altLang="en-US" b="1">
                    <a:solidFill>
                      <a:schemeClr val="accent5"/>
                    </a:solidFill>
                    <a:sym typeface="+mn-ea"/>
                  </a:rPr>
                  <a:t>谓词符</a:t>
                </a:r>
                <a:r>
                  <a:rPr lang="zh-CN" altLang="en-US">
                    <a:sym typeface="+mn-ea"/>
                  </a:rPr>
                  <a:t>组成，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ℒ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𝑃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=</m:t>
                    </m:r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{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𝑃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0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𝑃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,...}</m:t>
                    </m:r>
                  </m:oMath>
                </a14:m>
                <a:r>
                  <a:rPr lang="zh-CN" altLang="en-US">
                    <a:latin typeface="+mn-ea"/>
                    <a:cs typeface="Cambria Math" panose="02040503050406030204" charset="0"/>
                  </a:rPr>
                  <a:t>，</a:t>
                </a:r>
                <a:r>
                  <a:rPr lang="zh-CN" altLang="en-US">
                    <a:latin typeface="+mn-ea"/>
                    <a:cs typeface="Cambria Math" panose="02040503050406030204" charset="0"/>
                    <a:sym typeface="+mn-ea"/>
                  </a:rPr>
                  <a:t>对每个谓词符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𝑃</m:t>
                    </m:r>
                  </m:oMath>
                </a14:m>
                <a:r>
                  <a:rPr lang="zh-CN" altLang="en-US">
                    <a:latin typeface="+mn-ea"/>
                    <a:cs typeface="Cambria Math" panose="02040503050406030204" charset="0"/>
                    <a:sym typeface="+mn-ea"/>
                  </a:rPr>
                  <a:t>，赋予一个非负整数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𝜇</m:t>
                    </m:r>
                    <m:r>
                      <a:rPr lang="en-US" altLang="zh-CN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𝑃</m:t>
                    </m:r>
                    <m:r>
                      <a:rPr lang="en-US" altLang="zh-CN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+mn-ea"/>
                    <a:cs typeface="Cambria Math" panose="02040503050406030204" charset="0"/>
                    <a:sym typeface="+mn-ea"/>
                  </a:rPr>
                  <a:t>，为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𝑃</m:t>
                    </m:r>
                  </m:oMath>
                </a14:m>
                <a:r>
                  <a:rPr lang="zh-CN" altLang="en-US">
                    <a:latin typeface="+mn-ea"/>
                    <a:cs typeface="Cambria Math" panose="02040503050406030204" charset="0"/>
                    <a:sym typeface="+mn-ea"/>
                  </a:rPr>
                  <a:t>的元数。</a:t>
                </a:r>
                <a:endParaRPr lang="zh-CN" altLang="en-US">
                  <a:latin typeface="+mn-ea"/>
                  <a:cs typeface="Cambria Math" panose="02040503050406030204" charset="0"/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altLang="zh-CN"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altLang="zh-CN"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altLang="zh-CN">
                  <a:sym typeface="+mn-ea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 r="-394" b="-27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文本框 10"/>
              <p:cNvSpPr txBox="1"/>
              <p:nvPr/>
            </p:nvSpPr>
            <p:spPr>
              <a:xfrm>
                <a:off x="3276600" y="4724400"/>
                <a:ext cx="3648710" cy="1812925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prstDash val="dash"/>
              </a:ln>
            </p:spPr>
            <p:txBody>
              <a:bodyPr wrap="square" rtlCol="0">
                <a:noAutofit/>
              </a:bodyPr>
              <a:p>
                <a:pPr marL="0" indent="0" algn="l" eaLnBrk="1" latinLnBrk="0" hangingPunct="1">
                  <a:lnSpc>
                    <a:spcPct val="100000"/>
                  </a:lnSpc>
                </a:pPr>
                <a:r>
                  <a:rPr lang="en-US" altLang="zh-CN">
                    <a:latin typeface="+mn-lt"/>
                    <a:cs typeface="+mn-lt"/>
                  </a:rPr>
                  <a:t>1. </a:t>
                </a:r>
                <a:r>
                  <a:rPr lang="zh-CN" altLang="en-US">
                    <a:latin typeface="+mn-lt"/>
                    <a:cs typeface="+mn-lt"/>
                  </a:rPr>
                  <a:t>谓词也称关系符号</a:t>
                </a:r>
                <a:endParaRPr lang="en-US" altLang="zh-CN">
                  <a:latin typeface="+mn-lt"/>
                  <a:cs typeface="+mn-lt"/>
                </a:endParaRPr>
              </a:p>
              <a:p>
                <a:pPr marL="0" indent="0" algn="l" eaLnBrk="1" latinLnBrk="0" hangingPunct="1">
                  <a:lnSpc>
                    <a:spcPct val="150000"/>
                  </a:lnSpc>
                </a:pPr>
                <a:r>
                  <a:rPr lang="en-US" altLang="zh-CN">
                    <a:latin typeface="+mn-lt"/>
                    <a:cs typeface="+mn-lt"/>
                  </a:rPr>
                  <a:t>2.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等词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≐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是一个特别的谓词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 algn="l" eaLnBrk="1" latinLnBrk="0" hangingPunct="1">
                  <a:lnSpc>
                    <a:spcPct val="150000"/>
                  </a:lnSpc>
                </a:pPr>
                <a:r>
                  <a:rPr lang="en-US" altLang="zh-CN">
                    <a:latin typeface="+mn-lt"/>
                    <a:cs typeface="+mn-lt"/>
                    <a:sym typeface="+mn-ea"/>
                  </a:rPr>
                  <a:t>3.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𝜇</m:t>
                    </m:r>
                    <m:r>
                      <a:rPr lang="en-US" altLang="zh-CN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𝑃</m:t>
                    </m:r>
                    <m:r>
                      <a:rPr lang="en-US" altLang="zh-CN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)=</m:t>
                    </m:r>
                    <m:r>
                      <a:rPr lang="en-US" altLang="zh-CN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0</m:t>
                    </m:r>
                  </m:oMath>
                </a14:m>
                <a:r>
                  <a:rPr lang="zh-CN" altLang="en-US">
                    <a:latin typeface="+mn-ea"/>
                    <a:ea typeface="+mn-ea"/>
                    <a:cs typeface="Cambria Math" panose="02040503050406030204" charset="0"/>
                  </a:rPr>
                  <a:t>时，称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𝑃</m:t>
                    </m:r>
                  </m:oMath>
                </a14:m>
                <a:r>
                  <a:rPr lang="zh-CN" altLang="en-US">
                    <a:latin typeface="+mn-ea"/>
                    <a:ea typeface="+mn-ea"/>
                    <a:cs typeface="Cambria Math" panose="02040503050406030204" charset="0"/>
                  </a:rPr>
                  <a:t>为命题符</a:t>
                </a:r>
                <a:endParaRPr lang="zh-CN" altLang="en-US">
                  <a:latin typeface="+mn-ea"/>
                  <a:ea typeface="+mn-ea"/>
                  <a:cs typeface="Cambria Math" panose="02040503050406030204" charset="0"/>
                </a:endParaRPr>
              </a:p>
              <a:p>
                <a:pPr marL="0" indent="0" algn="l" eaLnBrk="1" latinLnBrk="0" hangingPunct="1">
                  <a:lnSpc>
                    <a:spcPct val="150000"/>
                  </a:lnSpc>
                </a:pPr>
                <a:r>
                  <a:rPr lang="en-US" altLang="zh-CN">
                    <a:latin typeface="+mn-ea"/>
                    <a:ea typeface="+mn-ea"/>
                    <a:cs typeface="Cambria Math" panose="02040503050406030204" charset="0"/>
                  </a:rPr>
                  <a:t>4.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ℒ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zh-CN" altLang="en-US">
                    <a:latin typeface="+mn-ea"/>
                    <a:ea typeface="+mn-ea"/>
                    <a:cs typeface="Cambria Math" panose="02040503050406030204" charset="0"/>
                  </a:rPr>
                  <a:t>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ℒ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zh-CN" altLang="en-US">
                    <a:latin typeface="+mn-ea"/>
                    <a:ea typeface="+mn-ea"/>
                    <a:cs typeface="Cambria Math" panose="02040503050406030204" charset="0"/>
                  </a:rPr>
                  <a:t>可以为空集</a:t>
                </a:r>
                <a:endParaRPr lang="zh-CN" altLang="en-US">
                  <a:latin typeface="+mn-ea"/>
                  <a:ea typeface="+mn-ea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11" name="文本框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600" y="4724400"/>
                <a:ext cx="3648710" cy="1812925"/>
              </a:xfrm>
              <a:prstGeom prst="rect">
                <a:avLst/>
              </a:prstGeom>
              <a:blipFill rotWithShape="1">
                <a:blip r:embed="rId2"/>
                <a:stretch>
                  <a:fillRect l="-261" t="-525" r="-261" b="-525"/>
                </a:stretch>
              </a:blipFill>
              <a:ln w="19050">
                <a:solidFill>
                  <a:schemeClr val="accent1"/>
                </a:solidFill>
                <a:prstDash val="dash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字母表的一些说明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0" indent="0">
                  <a:buNone/>
                </a:pPr>
                <a:r>
                  <a:rPr lang="zh-CN" altLang="en-US"/>
                  <a:t>例，初等算术语言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𝒜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：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lang="en-US" altLang="zh-CN">
                    <a:cs typeface="+mn-lt"/>
                  </a:rPr>
                  <a:t>  </a:t>
                </a:r>
                <a:r>
                  <a:rPr lang="zh-CN" altLang="en-US">
                    <a:cs typeface="+mn-lt"/>
                  </a:rPr>
                  <a:t>常元符集为</a:t>
                </a:r>
                <a:r>
                  <a:rPr lang="en-US" altLang="zh-CN">
                    <a:cs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{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0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}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；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lang="en-US" altLang="zh-CN">
                    <a:cs typeface="+mn-lt"/>
                    <a:sym typeface="+mn-ea"/>
                  </a:rPr>
                  <a:t>  </a:t>
                </a:r>
                <a:r>
                  <a:rPr lang="zh-CN" altLang="en-US">
                    <a:cs typeface="+mn-lt"/>
                    <a:sym typeface="+mn-ea"/>
                  </a:rPr>
                  <a:t>函数符集为</a:t>
                </a:r>
                <a:r>
                  <a:rPr lang="en-US" altLang="zh-CN">
                    <a:cs typeface="+mn-lt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{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𝑆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,+,⋅}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；</a:t>
                </a:r>
                <a:endParaRPr lang="en-US" altLang="zh-CN">
                  <a:cs typeface="+mn-lt"/>
                  <a:sym typeface="+mn-ea"/>
                </a:endParaRPr>
              </a:p>
              <a:p>
                <a:pPr marL="0" indent="0">
                  <a:buNone/>
                </a:pPr>
                <a:r>
                  <a:rPr lang="en-US" altLang="zh-CN">
                    <a:cs typeface="+mn-lt"/>
                    <a:sym typeface="+mn-ea"/>
                  </a:rPr>
                  <a:t>  </a:t>
                </a:r>
                <a:r>
                  <a:rPr lang="zh-CN" altLang="en-US">
                    <a:cs typeface="+mn-lt"/>
                    <a:sym typeface="+mn-ea"/>
                  </a:rPr>
                  <a:t>谓词符集为</a:t>
                </a:r>
                <a:r>
                  <a:rPr lang="en-US" altLang="zh-CN">
                    <a:cs typeface="+mn-lt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{&lt;}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endParaRPr lang="zh-CN" altLang="en-US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字母表的一些说明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0" indent="0">
                  <a:buNone/>
                </a:pPr>
                <a:r>
                  <a:rPr lang="zh-CN" altLang="en-US"/>
                  <a:t>例，初等算术语言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𝒜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：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lang="en-US" altLang="zh-CN">
                    <a:cs typeface="+mn-lt"/>
                  </a:rPr>
                  <a:t>  </a:t>
                </a:r>
                <a:r>
                  <a:rPr lang="zh-CN" altLang="en-US">
                    <a:cs typeface="+mn-lt"/>
                  </a:rPr>
                  <a:t>常元符集为</a:t>
                </a:r>
                <a:r>
                  <a:rPr lang="en-US" altLang="zh-CN">
                    <a:cs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{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0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}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；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lang="en-US" altLang="zh-CN">
                    <a:cs typeface="+mn-lt"/>
                    <a:sym typeface="+mn-ea"/>
                  </a:rPr>
                  <a:t>  </a:t>
                </a:r>
                <a:r>
                  <a:rPr lang="zh-CN" altLang="en-US">
                    <a:cs typeface="+mn-lt"/>
                    <a:sym typeface="+mn-ea"/>
                  </a:rPr>
                  <a:t>函数符集为</a:t>
                </a:r>
                <a:r>
                  <a:rPr lang="en-US" altLang="zh-CN">
                    <a:cs typeface="+mn-lt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{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𝑆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,+,⋅}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；</a:t>
                </a:r>
                <a:endParaRPr lang="en-US" altLang="zh-CN">
                  <a:cs typeface="+mn-lt"/>
                  <a:sym typeface="+mn-ea"/>
                </a:endParaRPr>
              </a:p>
              <a:p>
                <a:pPr marL="0" indent="0">
                  <a:buNone/>
                </a:pPr>
                <a:r>
                  <a:rPr lang="en-US" altLang="zh-CN">
                    <a:cs typeface="+mn-lt"/>
                    <a:sym typeface="+mn-ea"/>
                  </a:rPr>
                  <a:t>  </a:t>
                </a:r>
                <a:r>
                  <a:rPr lang="zh-CN" altLang="en-US">
                    <a:cs typeface="+mn-lt"/>
                    <a:sym typeface="+mn-ea"/>
                  </a:rPr>
                  <a:t>谓词符集为</a:t>
                </a:r>
                <a:r>
                  <a:rPr lang="en-US" altLang="zh-CN">
                    <a:cs typeface="+mn-lt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{&lt;}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endParaRPr lang="zh-CN" altLang="en-US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𝒜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的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表达式（符号串）：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∀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𝑥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.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⋅(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𝑥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,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0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)≐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0</m:t>
                      </m:r>
                    </m:oMath>
                  </m:oMathPara>
                </a14:m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∃∀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𝑆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(+(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  <m:t>𝑥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  <m:t>0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,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  <m:t>𝑥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  <m:t>1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))</m:t>
                      </m:r>
                    </m:oMath>
                  </m:oMathPara>
                </a14:m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endParaRPr lang="zh-CN" altLang="en-US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/>
              <p:cNvSpPr txBox="1"/>
              <p:nvPr/>
            </p:nvSpPr>
            <p:spPr>
              <a:xfrm>
                <a:off x="4038600" y="2514600"/>
                <a:ext cx="3083560" cy="706755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prstDash val="dash"/>
              </a:ln>
            </p:spPr>
            <p:txBody>
              <a:bodyPr wrap="square" rtlCol="0">
                <a:spAutoFit/>
              </a:bodyPr>
              <a:p>
                <a:pPr algn="l"/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𝑆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为后继函数（一元）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algn="l"/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𝑆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𝑛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)=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𝑛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+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1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（语义层面）</a:t>
                </a:r>
                <a:endParaRPr lang="en-US" altLang="zh-CN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2514600"/>
                <a:ext cx="3083560" cy="706755"/>
              </a:xfrm>
              <a:prstGeom prst="rect">
                <a:avLst/>
              </a:prstGeom>
              <a:blipFill rotWithShape="1">
                <a:blip r:embed="rId2"/>
                <a:stretch>
                  <a:fillRect l="-309" t="-1348" r="-309" b="-1348"/>
                </a:stretch>
              </a:blipFill>
              <a:ln w="19050">
                <a:solidFill>
                  <a:schemeClr val="accent1"/>
                </a:solidFill>
                <a:prstDash val="dash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字母表的一些说明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0" indent="0">
                  <a:buNone/>
                </a:pPr>
                <a:r>
                  <a:rPr lang="zh-CN" altLang="en-US"/>
                  <a:t>例，初等算术语言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𝒜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：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lang="en-US" altLang="zh-CN">
                    <a:cs typeface="+mn-lt"/>
                  </a:rPr>
                  <a:t>  </a:t>
                </a:r>
                <a:r>
                  <a:rPr lang="zh-CN" altLang="en-US">
                    <a:cs typeface="+mn-lt"/>
                  </a:rPr>
                  <a:t>常元符集为</a:t>
                </a:r>
                <a:r>
                  <a:rPr lang="en-US" altLang="zh-CN">
                    <a:cs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{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0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}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；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lang="en-US" altLang="zh-CN">
                    <a:cs typeface="+mn-lt"/>
                    <a:sym typeface="+mn-ea"/>
                  </a:rPr>
                  <a:t>  </a:t>
                </a:r>
                <a:r>
                  <a:rPr lang="zh-CN" altLang="en-US">
                    <a:cs typeface="+mn-lt"/>
                    <a:sym typeface="+mn-ea"/>
                  </a:rPr>
                  <a:t>函数符集为</a:t>
                </a:r>
                <a:r>
                  <a:rPr lang="en-US" altLang="zh-CN">
                    <a:cs typeface="+mn-lt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{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𝑆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,+,⋅}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；</a:t>
                </a:r>
                <a:endParaRPr lang="en-US" altLang="zh-CN">
                  <a:cs typeface="+mn-lt"/>
                  <a:sym typeface="+mn-ea"/>
                </a:endParaRPr>
              </a:p>
              <a:p>
                <a:pPr marL="0" indent="0">
                  <a:buNone/>
                </a:pPr>
                <a:r>
                  <a:rPr lang="en-US" altLang="zh-CN">
                    <a:cs typeface="+mn-lt"/>
                    <a:sym typeface="+mn-ea"/>
                  </a:rPr>
                  <a:t>  </a:t>
                </a:r>
                <a:r>
                  <a:rPr lang="zh-CN" altLang="en-US">
                    <a:cs typeface="+mn-lt"/>
                    <a:sym typeface="+mn-ea"/>
                  </a:rPr>
                  <a:t>谓词符集为</a:t>
                </a:r>
                <a:r>
                  <a:rPr lang="en-US" altLang="zh-CN">
                    <a:cs typeface="+mn-lt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{&lt;}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endParaRPr lang="zh-CN" altLang="en-US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𝒜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的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表达式（符号串）：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∀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𝑥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.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⋅(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𝑥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,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0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≐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0</m:t>
                      </m:r>
                    </m:oMath>
                  </m:oMathPara>
                </a14:m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∃∀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𝑆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+(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  <m:t>𝑥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  <m:t>0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,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  <m:t>𝑥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  <m:t>1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))</m:t>
                      </m:r>
                    </m:oMath>
                  </m:oMathPara>
                </a14:m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endParaRPr lang="zh-CN" altLang="en-US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/>
              <p:cNvSpPr txBox="1"/>
              <p:nvPr/>
            </p:nvSpPr>
            <p:spPr>
              <a:xfrm>
                <a:off x="4038600" y="2514600"/>
                <a:ext cx="3083560" cy="706755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prstDash val="dash"/>
              </a:ln>
            </p:spPr>
            <p:txBody>
              <a:bodyPr wrap="square" rtlCol="0">
                <a:spAutoFit/>
              </a:bodyPr>
              <a:p>
                <a:pPr algn="l"/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𝑆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为后继函数（一元）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algn="l"/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𝑆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𝑛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)=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𝑛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+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1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（语义层面）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2514600"/>
                <a:ext cx="3083560" cy="706755"/>
              </a:xfrm>
              <a:prstGeom prst="rect">
                <a:avLst/>
              </a:prstGeom>
              <a:blipFill rotWithShape="1">
                <a:blip r:embed="rId2"/>
                <a:stretch>
                  <a:fillRect l="-309" t="-1348" r="-309" b="-1348"/>
                </a:stretch>
              </a:blipFill>
              <a:ln w="19050">
                <a:solidFill>
                  <a:schemeClr val="accent1"/>
                </a:solidFill>
                <a:prstDash val="dash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/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6172200" y="4419600"/>
                <a:ext cx="1784985" cy="706755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prstDash val="dash"/>
              </a:ln>
            </p:spPr>
            <p:txBody>
              <a:bodyPr wrap="square" rtlCol="0">
                <a:spAutoFit/>
              </a:bodyPr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⋅(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𝑥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,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0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)≐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0</m:t>
                      </m:r>
                    </m:oMath>
                  </m:oMathPara>
                </a14:m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𝑥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⋅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0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≐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0</m:t>
                      </m:r>
                    </m:oMath>
                  </m:oMathPara>
                </a14:m>
                <a:endParaRPr lang="en-US" altLang="zh-CN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"/>
                </p:custDataLst>
              </p:nvPr>
            </p:nvSpPr>
            <p:spPr>
              <a:xfrm>
                <a:off x="6172200" y="4419600"/>
                <a:ext cx="1784985" cy="706755"/>
              </a:xfrm>
              <a:prstGeom prst="rect">
                <a:avLst/>
              </a:prstGeom>
              <a:blipFill rotWithShape="1">
                <a:blip r:embed="rId5"/>
                <a:stretch>
                  <a:fillRect l="-534" t="-1348" r="-534" b="-1348"/>
                </a:stretch>
              </a:blipFill>
              <a:ln w="19050">
                <a:solidFill>
                  <a:schemeClr val="accent1"/>
                </a:solidFill>
                <a:prstDash val="dash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字母表的一些说明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0" indent="0">
                  <a:buNone/>
                </a:pPr>
                <a:r>
                  <a:rPr lang="zh-CN" altLang="en-US"/>
                  <a:t>例，初等算术语言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𝒜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：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lang="en-US" altLang="zh-CN">
                    <a:cs typeface="+mn-lt"/>
                  </a:rPr>
                  <a:t>  </a:t>
                </a:r>
                <a:r>
                  <a:rPr lang="zh-CN" altLang="en-US">
                    <a:cs typeface="+mn-lt"/>
                  </a:rPr>
                  <a:t>常元符集为</a:t>
                </a:r>
                <a:r>
                  <a:rPr lang="en-US" altLang="zh-CN">
                    <a:cs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{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0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}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；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lang="en-US" altLang="zh-CN">
                    <a:cs typeface="+mn-lt"/>
                    <a:sym typeface="+mn-ea"/>
                  </a:rPr>
                  <a:t>  </a:t>
                </a:r>
                <a:r>
                  <a:rPr lang="zh-CN" altLang="en-US">
                    <a:cs typeface="+mn-lt"/>
                    <a:sym typeface="+mn-ea"/>
                  </a:rPr>
                  <a:t>函数符集为</a:t>
                </a:r>
                <a:r>
                  <a:rPr lang="en-US" altLang="zh-CN">
                    <a:cs typeface="+mn-lt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{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𝑆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,+,⋅}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；</a:t>
                </a:r>
                <a:endParaRPr lang="en-US" altLang="zh-CN">
                  <a:cs typeface="+mn-lt"/>
                  <a:sym typeface="+mn-ea"/>
                </a:endParaRPr>
              </a:p>
              <a:p>
                <a:pPr marL="0" indent="0">
                  <a:buNone/>
                </a:pPr>
                <a:r>
                  <a:rPr lang="en-US" altLang="zh-CN">
                    <a:cs typeface="+mn-lt"/>
                    <a:sym typeface="+mn-ea"/>
                  </a:rPr>
                  <a:t>  </a:t>
                </a:r>
                <a:r>
                  <a:rPr lang="zh-CN" altLang="en-US">
                    <a:cs typeface="+mn-lt"/>
                    <a:sym typeface="+mn-ea"/>
                  </a:rPr>
                  <a:t>谓词符集为</a:t>
                </a:r>
                <a:r>
                  <a:rPr lang="en-US" altLang="zh-CN">
                    <a:cs typeface="+mn-lt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{&lt;}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endParaRPr lang="zh-CN" altLang="en-US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𝒜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的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表达式（符号串）：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∀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𝑥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.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⋅(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𝑥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,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0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≐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0</m:t>
                      </m:r>
                    </m:oMath>
                  </m:oMathPara>
                </a14:m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∃∀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𝑆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+(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  <m:t>𝑥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  <m:t>0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,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  <m:t>𝑥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  <m:t>1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))</m:t>
                      </m:r>
                    </m:oMath>
                  </m:oMathPara>
                </a14:m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endParaRPr lang="zh-CN" altLang="en-US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/>
              <p:cNvSpPr txBox="1"/>
              <p:nvPr/>
            </p:nvSpPr>
            <p:spPr>
              <a:xfrm>
                <a:off x="4038600" y="2514600"/>
                <a:ext cx="3083560" cy="706755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prstDash val="dash"/>
              </a:ln>
            </p:spPr>
            <p:txBody>
              <a:bodyPr wrap="square" rtlCol="0">
                <a:spAutoFit/>
              </a:bodyPr>
              <a:p>
                <a:pPr algn="l"/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𝑆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为后继函数（一元）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algn="l"/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𝑆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𝑛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)=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𝑛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+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1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（语义层面）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2514600"/>
                <a:ext cx="3083560" cy="706755"/>
              </a:xfrm>
              <a:prstGeom prst="rect">
                <a:avLst/>
              </a:prstGeom>
              <a:blipFill rotWithShape="1">
                <a:blip r:embed="rId2"/>
                <a:stretch>
                  <a:fillRect l="-309" t="-1348" r="-309" b="-1348"/>
                </a:stretch>
              </a:blipFill>
              <a:ln w="19050">
                <a:solidFill>
                  <a:schemeClr val="accent1"/>
                </a:solidFill>
                <a:prstDash val="dash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4495800" y="5638800"/>
            <a:ext cx="3083560" cy="398780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dash"/>
          </a:ln>
        </p:spPr>
        <p:txBody>
          <a:bodyPr wrap="square" rtlCol="0">
            <a:spAutoFit/>
          </a:bodyPr>
          <a:p>
            <a:pPr algn="ctr"/>
            <a:r>
              <a:rPr lang="zh-CN">
                <a:latin typeface="Cambria Math" panose="02040503050406030204" charset="0"/>
                <a:cs typeface="Cambria Math" panose="02040503050406030204" charset="0"/>
              </a:rPr>
              <a:t>表达式不一定是公式</a:t>
            </a:r>
            <a:endParaRPr lang="zh-CN">
              <a:latin typeface="Cambria Math" panose="02040503050406030204" charset="0"/>
              <a:cs typeface="Cambria Math" panose="0204050305040603020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/>
              <p:cNvSpPr txBox="1"/>
              <p:nvPr>
                <p:custDataLst>
                  <p:tags r:id="rId4"/>
                </p:custDataLst>
              </p:nvPr>
            </p:nvSpPr>
            <p:spPr>
              <a:xfrm>
                <a:off x="6172200" y="4419600"/>
                <a:ext cx="1784985" cy="706755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prstDash val="dash"/>
              </a:ln>
            </p:spPr>
            <p:txBody>
              <a:bodyPr wrap="square" rtlCol="0">
                <a:spAutoFit/>
              </a:bodyPr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⋅(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𝑥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,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0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)≐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0</m:t>
                      </m:r>
                    </m:oMath>
                  </m:oMathPara>
                </a14:m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𝑥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⋅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0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≐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0</m:t>
                      </m:r>
                    </m:oMath>
                  </m:oMathPara>
                </a14:m>
                <a:endParaRPr lang="en-US" altLang="zh-CN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"/>
                </p:custDataLst>
              </p:nvPr>
            </p:nvSpPr>
            <p:spPr>
              <a:xfrm>
                <a:off x="6172200" y="4419600"/>
                <a:ext cx="1784985" cy="706755"/>
              </a:xfrm>
              <a:prstGeom prst="rect">
                <a:avLst/>
              </a:prstGeom>
              <a:blipFill rotWithShape="1">
                <a:blip r:embed="rId6"/>
                <a:stretch>
                  <a:fillRect l="-534" t="-1348" r="-534" b="-1348"/>
                </a:stretch>
              </a:blipFill>
              <a:ln w="19050">
                <a:solidFill>
                  <a:schemeClr val="accent1"/>
                </a:solidFill>
                <a:prstDash val="dash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字母表的一些说明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0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>
                    <a:sym typeface="+mn-ea"/>
                  </a:rPr>
                  <a:t>例，群论语言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𝔊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：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cs typeface="+mn-lt"/>
                    <a:sym typeface="+mn-ea"/>
                  </a:rPr>
                  <a:t>  </a:t>
                </a:r>
                <a:r>
                  <a:rPr lang="zh-CN" altLang="en-US">
                    <a:cs typeface="+mn-lt"/>
                    <a:sym typeface="+mn-ea"/>
                  </a:rPr>
                  <a:t>常元符集为</a:t>
                </a:r>
                <a:r>
                  <a:rPr lang="en-US" altLang="zh-CN">
                    <a:cs typeface="+mn-lt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{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𝑒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}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；</a:t>
                </a:r>
                <a:endParaRPr lang="zh-CN" altLang="en-US">
                  <a:cs typeface="+mn-lt"/>
                  <a:sym typeface="+mn-ea"/>
                </a:endParaRPr>
              </a:p>
              <a:p>
                <a:pPr marL="0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cs typeface="+mn-lt"/>
                    <a:sym typeface="+mn-ea"/>
                  </a:rPr>
                  <a:t>  </a:t>
                </a:r>
                <a:r>
                  <a:rPr lang="zh-CN" altLang="en-US">
                    <a:cs typeface="+mn-lt"/>
                    <a:sym typeface="+mn-ea"/>
                  </a:rPr>
                  <a:t>函数符集为</a:t>
                </a:r>
                <a:r>
                  <a:rPr lang="en-US" altLang="zh-CN">
                    <a:cs typeface="+mn-lt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{⋅（二元）,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 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−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p>
                    </m:sSup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（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一元）}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0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𝔊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的表达式：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∀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𝑥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.(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⋅(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𝑥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,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𝑒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)≐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𝑥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∧⋅(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𝑒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,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𝑥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)≐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𝑥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)</m:t>
                      </m:r>
                    </m:oMath>
                  </m:oMathPara>
                </a14:m>
                <a:endParaRPr lang="zh-CN" altLang="en-US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dirty="0" smtClean="0">
                <a:sym typeface="+mn-ea"/>
              </a:rPr>
              <a:t>项（</a:t>
            </a:r>
            <a:r>
              <a:rPr lang="en-US" altLang="zh-CN" dirty="0" smtClean="0">
                <a:sym typeface="+mn-ea"/>
              </a:rPr>
              <a:t>term</a:t>
            </a:r>
            <a:r>
              <a:rPr lang="zh-CN" altLang="en-US" dirty="0" smtClean="0">
                <a:sym typeface="+mn-ea"/>
              </a:rPr>
              <a:t>）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 b="1"/>
                  <a:t>定义</a:t>
                </a:r>
                <a:r>
                  <a:rPr lang="en-US" altLang="zh-CN" b="1"/>
                  <a:t>1</a:t>
                </a:r>
                <a:r>
                  <a:rPr lang="en-US" altLang="zh-CN" b="1"/>
                  <a:t>.12</a:t>
                </a:r>
                <a:r>
                  <a:rPr lang="zh-CN" altLang="en-US" b="1"/>
                  <a:t>（项）</a:t>
                </a:r>
                <a:r>
                  <a:rPr lang="en-US" altLang="zh-CN" b="1"/>
                  <a:t>.</a:t>
                </a:r>
                <a:r>
                  <a:rPr lang="zh-CN" altLang="en-US"/>
                  <a:t> </a:t>
                </a:r>
                <a:r>
                  <a:rPr lang="en-US" altLang="zh-CN"/>
                  <a:t> </a:t>
                </a:r>
                <a:r>
                  <a:rPr lang="zh-CN" altLang="en-US" b="1">
                    <a:solidFill>
                      <a:schemeClr val="accent5"/>
                    </a:solidFill>
                  </a:rPr>
                  <a:t>项</a:t>
                </a:r>
                <a:r>
                  <a:rPr lang="zh-CN" altLang="en-US">
                    <a:solidFill>
                      <a:schemeClr val="tx1"/>
                    </a:solidFill>
                  </a:rPr>
                  <a:t>是指</a:t>
                </a:r>
                <a:r>
                  <a:rPr lang="zh-CN" altLang="en-US"/>
                  <a:t>由以下的</a:t>
                </a:r>
                <a:r>
                  <a:rPr lang="en-US" altLang="zh-CN"/>
                  <a:t>(i)~(iii)</a:t>
                </a:r>
                <a:r>
                  <a:rPr lang="zh-CN" altLang="en-US">
                    <a:sym typeface="+mn-ea"/>
                  </a:rPr>
                  <a:t>（有限次使用）</a:t>
                </a:r>
                <a:r>
                  <a:rPr lang="zh-CN" altLang="en-US"/>
                  <a:t>生成。</a:t>
                </a:r>
                <a:endParaRPr lang="zh-CN" altLang="en-US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/>
                  <a:t>    (i) </a:t>
                </a:r>
                <a:r>
                  <a:rPr lang="zh-CN" altLang="en-US"/>
                  <a:t>每个变元符为项；</a:t>
                </a:r>
                <a:endParaRPr lang="en-US" altLang="zh-CN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    (ii) </a:t>
                </a:r>
                <a:r>
                  <a:rPr lang="zh-CN" altLang="en-US">
                    <a:sym typeface="+mn-ea"/>
                  </a:rPr>
                  <a:t>每个常元符为项；</a:t>
                </a:r>
                <a:endParaRPr lang="en-US" altLang="zh-CN"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    (iii) </a:t>
                </a:r>
                <a:r>
                  <a:rPr lang="zh-CN" altLang="en-US">
                    <a:sym typeface="+mn-ea"/>
                  </a:rPr>
                  <a:t>若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𝑓</m:t>
                    </m:r>
                  </m:oMath>
                </a14:m>
                <a:r>
                  <a:rPr lang="zh-CN" altLang="en-US">
                    <a:sym typeface="+mn-ea"/>
                  </a:rPr>
                  <a:t>为</a:t>
                </a:r>
                <a:r>
                  <a:rPr lang="en-US" altLang="zh-CN">
                    <a:sym typeface="+mn-ea"/>
                  </a:rPr>
                  <a:t>n</a:t>
                </a:r>
                <a:r>
                  <a:rPr lang="zh-CN" altLang="en-US">
                    <a:sym typeface="+mn-ea"/>
                  </a:rPr>
                  <a:t>元函数，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𝑡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,...,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𝑡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zh-CN" altLang="en-US">
                    <a:sym typeface="+mn-ea"/>
                  </a:rPr>
                  <a:t>为项，则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𝑓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𝑡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,...,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𝑡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𝑛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)</m:t>
                    </m:r>
                  </m:oMath>
                </a14:m>
                <a:r>
                  <a:rPr lang="zh-CN" altLang="en-US">
                    <a:sym typeface="+mn-ea"/>
                  </a:rPr>
                  <a:t>为项。</a:t>
                </a:r>
                <a:endParaRPr lang="zh-CN" altLang="en-US"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>
                    <a:sym typeface="+mn-ea"/>
                  </a:rPr>
                  <a:t>归纳定义</a:t>
                </a:r>
                <a:endParaRPr lang="zh-CN" altLang="en-US">
                  <a:sym typeface="+mn-ea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dirty="0" smtClean="0">
                <a:sym typeface="+mn-ea"/>
              </a:rPr>
              <a:t>公式（</a:t>
            </a:r>
            <a:r>
              <a:rPr lang="en-US" altLang="zh-CN" dirty="0" smtClean="0">
                <a:sym typeface="+mn-ea"/>
              </a:rPr>
              <a:t>formula</a:t>
            </a:r>
            <a:r>
              <a:rPr lang="zh-CN" altLang="en-US" dirty="0" smtClean="0">
                <a:sym typeface="+mn-ea"/>
              </a:rPr>
              <a:t>）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 b="1">
                    <a:sym typeface="+mn-ea"/>
                  </a:rPr>
                  <a:t>定义</a:t>
                </a:r>
                <a:r>
                  <a:rPr lang="en-US" altLang="zh-CN" b="1">
                    <a:sym typeface="+mn-ea"/>
                  </a:rPr>
                  <a:t>1</a:t>
                </a:r>
                <a:r>
                  <a:rPr lang="en-US" altLang="zh-CN" b="1">
                    <a:sym typeface="+mn-ea"/>
                  </a:rPr>
                  <a:t>.13</a:t>
                </a:r>
                <a:r>
                  <a:rPr lang="zh-CN" altLang="en-US" b="1">
                    <a:sym typeface="+mn-ea"/>
                  </a:rPr>
                  <a:t>（公式）</a:t>
                </a:r>
                <a:r>
                  <a:rPr lang="en-US" altLang="zh-CN" b="1">
                    <a:sym typeface="+mn-ea"/>
                  </a:rPr>
                  <a:t>.</a:t>
                </a:r>
                <a:r>
                  <a:rPr lang="zh-CN" altLang="en-US">
                    <a:sym typeface="+mn-ea"/>
                  </a:rPr>
                  <a:t> </a:t>
                </a:r>
                <a:r>
                  <a:rPr lang="en-US" altLang="zh-CN">
                    <a:sym typeface="+mn-ea"/>
                  </a:rPr>
                  <a:t> </a:t>
                </a:r>
                <a:r>
                  <a:rPr lang="zh-CN" b="1">
                    <a:solidFill>
                      <a:schemeClr val="accent5"/>
                    </a:solidFill>
                    <a:sym typeface="+mn-ea"/>
                  </a:rPr>
                  <a:t>原子公式</a:t>
                </a:r>
                <a:r>
                  <a:rPr lang="zh-CN">
                    <a:sym typeface="+mn-ea"/>
                  </a:rPr>
                  <a:t>由以下</a:t>
                </a:r>
                <a:r>
                  <a:rPr lang="en-US" altLang="zh-CN">
                    <a:sym typeface="+mn-ea"/>
                  </a:rPr>
                  <a:t>(i)(ii)</a:t>
                </a:r>
                <a:r>
                  <a:rPr lang="zh-CN" altLang="en-US">
                    <a:sym typeface="+mn-ea"/>
                  </a:rPr>
                  <a:t>（有限次）生成。</a:t>
                </a:r>
                <a:endParaRPr lang="zh-CN" altLang="en-US"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    </a:t>
                </a:r>
                <a:r>
                  <a:rPr lang="en-US" altLang="zh-CN"/>
                  <a:t>(i) </a:t>
                </a:r>
                <a:r>
                  <a:rPr lang="zh-CN" altLang="en-US"/>
                  <a:t>若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𝑠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和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𝑡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为项，则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𝑠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≐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𝑡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为原子公式。</a:t>
                </a:r>
                <a:endParaRPr lang="en-US" altLang="zh-CN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    (ii) </a:t>
                </a:r>
                <a:r>
                  <a:rPr lang="zh-CN" altLang="en-US">
                    <a:sym typeface="+mn-ea"/>
                  </a:rPr>
                  <a:t>若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𝑅</m:t>
                    </m:r>
                  </m:oMath>
                </a14:m>
                <a:r>
                  <a:rPr lang="zh-CN" altLang="en-US">
                    <a:sym typeface="+mn-ea"/>
                  </a:rPr>
                  <a:t>为</a:t>
                </a:r>
                <a:r>
                  <a:rPr lang="en-US" altLang="zh-CN">
                    <a:sym typeface="+mn-ea"/>
                  </a:rPr>
                  <a:t>n</a:t>
                </a:r>
                <a:r>
                  <a:rPr lang="zh-CN" altLang="en-US">
                    <a:sym typeface="+mn-ea"/>
                  </a:rPr>
                  <a:t>元谓词符，且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𝑡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,...,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𝑡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zh-CN" altLang="en-US">
                    <a:sym typeface="+mn-ea"/>
                  </a:rPr>
                  <a:t>为项，则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𝑅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𝑡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,...,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𝑡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𝑛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为</a:t>
                </a:r>
                <a:r>
                  <a:rPr lang="zh-CN" altLang="en-US">
                    <a:sym typeface="+mn-ea"/>
                  </a:rPr>
                  <a:t>原子公式。</a:t>
                </a:r>
                <a:endParaRPr lang="zh-CN" altLang="en-US"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  </a:t>
                </a:r>
                <a:r>
                  <a:rPr lang="zh-CN" altLang="en-US" b="1">
                    <a:solidFill>
                      <a:schemeClr val="accent5"/>
                    </a:solidFill>
                    <a:sym typeface="+mn-ea"/>
                  </a:rPr>
                  <a:t>公式</a:t>
                </a:r>
                <a:r>
                  <a:rPr lang="zh-CN" altLang="en-US">
                    <a:sym typeface="+mn-ea"/>
                  </a:rPr>
                  <a:t>由以下</a:t>
                </a:r>
                <a:r>
                  <a:rPr lang="en-US" altLang="zh-CN">
                    <a:sym typeface="+mn-ea"/>
                  </a:rPr>
                  <a:t>(i)~(iv)</a:t>
                </a:r>
                <a:r>
                  <a:rPr lang="zh-CN" altLang="en-US">
                    <a:sym typeface="+mn-ea"/>
                  </a:rPr>
                  <a:t>（有限次使用）生成。</a:t>
                </a:r>
                <a:endParaRPr lang="zh-CN" altLang="en-US"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    </a:t>
                </a:r>
                <a:r>
                  <a:rPr lang="en-US" altLang="zh-CN">
                    <a:sym typeface="+mn-ea"/>
                  </a:rPr>
                  <a:t>(i) </a:t>
                </a:r>
                <a:r>
                  <a:rPr lang="zh-CN" altLang="en-US">
                    <a:sym typeface="+mn-ea"/>
                  </a:rPr>
                  <a:t>原子公式为公式；</a:t>
                </a:r>
                <a:endParaRPr lang="en-US" altLang="zh-CN"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    </a:t>
                </a:r>
                <a:r>
                  <a:rPr lang="en-US" altLang="zh-CN">
                    <a:sym typeface="+mn-ea"/>
                  </a:rPr>
                  <a:t>(ii) </a:t>
                </a:r>
                <a:r>
                  <a:rPr lang="zh-CN" altLang="en-US">
                    <a:sym typeface="+mn-ea"/>
                  </a:rPr>
                  <a:t>若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𝐴</m:t>
                    </m:r>
                  </m:oMath>
                </a14:m>
                <a:r>
                  <a:rPr lang="zh-CN" altLang="en-US">
                    <a:sym typeface="+mn-ea"/>
                  </a:rPr>
                  <a:t>为公式，则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为公式；</a:t>
                </a:r>
                <a:endParaRPr lang="en-US" altLang="zh-CN"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    </a:t>
                </a:r>
                <a:r>
                  <a:rPr lang="en-US" altLang="zh-CN">
                    <a:sym typeface="+mn-ea"/>
                  </a:rPr>
                  <a:t>(iii) </a:t>
                </a:r>
                <a:r>
                  <a:rPr lang="zh-CN" altLang="en-US">
                    <a:sym typeface="+mn-ea"/>
                  </a:rPr>
                  <a:t>若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𝐵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为公式，则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∗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为公式，其中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∗∈{∧,∨,→}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；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    (iv) </a:t>
                </a:r>
                <a:r>
                  <a:rPr lang="zh-CN" altLang="en-US">
                    <a:sym typeface="+mn-ea"/>
                  </a:rPr>
                  <a:t>若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𝐵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为公式且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𝑥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为变元，则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∀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𝑥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.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∃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𝑥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.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为公式。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 b="-218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dirty="0" smtClean="0">
                <a:sym typeface="+mn-ea"/>
              </a:rPr>
              <a:t>公式（</a:t>
            </a:r>
            <a:r>
              <a:rPr lang="en-US" altLang="zh-CN" dirty="0" smtClean="0">
                <a:sym typeface="+mn-ea"/>
              </a:rPr>
              <a:t>formula</a:t>
            </a:r>
            <a:r>
              <a:rPr lang="zh-CN" altLang="en-US" dirty="0" smtClean="0">
                <a:sym typeface="+mn-ea"/>
              </a:rPr>
              <a:t>）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 b="1">
                    <a:sym typeface="+mn-ea"/>
                  </a:rPr>
                  <a:t>定义</a:t>
                </a:r>
                <a:r>
                  <a:rPr lang="en-US" altLang="zh-CN" b="1">
                    <a:sym typeface="+mn-ea"/>
                  </a:rPr>
                  <a:t>1</a:t>
                </a:r>
                <a:r>
                  <a:rPr lang="en-US" altLang="zh-CN" b="1">
                    <a:sym typeface="+mn-ea"/>
                  </a:rPr>
                  <a:t>.13</a:t>
                </a:r>
                <a:r>
                  <a:rPr lang="zh-CN" altLang="en-US" b="1">
                    <a:sym typeface="+mn-ea"/>
                  </a:rPr>
                  <a:t>（公式）</a:t>
                </a:r>
                <a:r>
                  <a:rPr lang="en-US" altLang="zh-CN" b="1">
                    <a:sym typeface="+mn-ea"/>
                  </a:rPr>
                  <a:t>.</a:t>
                </a:r>
                <a:r>
                  <a:rPr lang="zh-CN" altLang="en-US">
                    <a:sym typeface="+mn-ea"/>
                  </a:rPr>
                  <a:t> </a:t>
                </a:r>
                <a:r>
                  <a:rPr lang="en-US" altLang="zh-CN">
                    <a:sym typeface="+mn-ea"/>
                  </a:rPr>
                  <a:t> </a:t>
                </a:r>
                <a:r>
                  <a:rPr lang="zh-CN" b="1">
                    <a:solidFill>
                      <a:schemeClr val="accent5"/>
                    </a:solidFill>
                    <a:sym typeface="+mn-ea"/>
                  </a:rPr>
                  <a:t>原子公式</a:t>
                </a:r>
                <a:r>
                  <a:rPr lang="zh-CN">
                    <a:sym typeface="+mn-ea"/>
                  </a:rPr>
                  <a:t>由以下</a:t>
                </a:r>
                <a:r>
                  <a:rPr lang="en-US" altLang="zh-CN">
                    <a:sym typeface="+mn-ea"/>
                  </a:rPr>
                  <a:t>(i)(ii)</a:t>
                </a:r>
                <a:r>
                  <a:rPr lang="zh-CN" altLang="en-US">
                    <a:sym typeface="+mn-ea"/>
                  </a:rPr>
                  <a:t>（有限次）生成。</a:t>
                </a:r>
                <a:endParaRPr lang="zh-CN" altLang="en-US"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    </a:t>
                </a:r>
                <a:r>
                  <a:rPr lang="en-US" altLang="zh-CN"/>
                  <a:t>(i) </a:t>
                </a:r>
                <a:r>
                  <a:rPr lang="zh-CN" altLang="en-US"/>
                  <a:t>若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𝑠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和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𝑡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为项，则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𝑠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≐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𝑡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为原子公式。</a:t>
                </a:r>
                <a:endParaRPr lang="en-US" altLang="zh-CN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    (ii) </a:t>
                </a:r>
                <a:r>
                  <a:rPr lang="zh-CN" altLang="en-US">
                    <a:sym typeface="+mn-ea"/>
                  </a:rPr>
                  <a:t>若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𝑅</m:t>
                    </m:r>
                  </m:oMath>
                </a14:m>
                <a:r>
                  <a:rPr lang="zh-CN" altLang="en-US">
                    <a:sym typeface="+mn-ea"/>
                  </a:rPr>
                  <a:t>为</a:t>
                </a:r>
                <a:r>
                  <a:rPr lang="en-US" altLang="zh-CN">
                    <a:sym typeface="+mn-ea"/>
                  </a:rPr>
                  <a:t>n</a:t>
                </a:r>
                <a:r>
                  <a:rPr lang="zh-CN" altLang="en-US">
                    <a:sym typeface="+mn-ea"/>
                  </a:rPr>
                  <a:t>元谓词符，且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𝑡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,...,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𝑡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zh-CN" altLang="en-US">
                    <a:sym typeface="+mn-ea"/>
                  </a:rPr>
                  <a:t>为项，则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𝑅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𝑡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,...,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𝑡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𝑛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为</a:t>
                </a:r>
                <a:r>
                  <a:rPr lang="zh-CN" altLang="en-US">
                    <a:sym typeface="+mn-ea"/>
                  </a:rPr>
                  <a:t>原子公式。</a:t>
                </a:r>
                <a:endParaRPr lang="zh-CN" altLang="en-US"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  </a:t>
                </a:r>
                <a:r>
                  <a:rPr lang="zh-CN" altLang="en-US" b="1">
                    <a:solidFill>
                      <a:schemeClr val="accent5"/>
                    </a:solidFill>
                    <a:sym typeface="+mn-ea"/>
                  </a:rPr>
                  <a:t>公式</a:t>
                </a:r>
                <a:r>
                  <a:rPr lang="zh-CN" altLang="en-US">
                    <a:sym typeface="+mn-ea"/>
                  </a:rPr>
                  <a:t>由以下</a:t>
                </a:r>
                <a:r>
                  <a:rPr lang="en-US" altLang="zh-CN">
                    <a:sym typeface="+mn-ea"/>
                  </a:rPr>
                  <a:t>(i)~(iv)</a:t>
                </a:r>
                <a:r>
                  <a:rPr lang="zh-CN" altLang="en-US">
                    <a:sym typeface="+mn-ea"/>
                  </a:rPr>
                  <a:t>（有限次使用）生成。</a:t>
                </a:r>
                <a:endParaRPr lang="zh-CN" altLang="en-US"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    </a:t>
                </a:r>
                <a:r>
                  <a:rPr lang="en-US" altLang="zh-CN">
                    <a:sym typeface="+mn-ea"/>
                  </a:rPr>
                  <a:t>(i) </a:t>
                </a:r>
                <a:r>
                  <a:rPr lang="zh-CN" altLang="en-US">
                    <a:sym typeface="+mn-ea"/>
                  </a:rPr>
                  <a:t>原子公式为公式；</a:t>
                </a:r>
                <a:endParaRPr lang="en-US" altLang="zh-CN"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    </a:t>
                </a:r>
                <a:r>
                  <a:rPr lang="en-US" altLang="zh-CN">
                    <a:sym typeface="+mn-ea"/>
                  </a:rPr>
                  <a:t>(ii) </a:t>
                </a:r>
                <a:r>
                  <a:rPr lang="zh-CN" altLang="en-US">
                    <a:sym typeface="+mn-ea"/>
                  </a:rPr>
                  <a:t>若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𝐴</m:t>
                    </m:r>
                  </m:oMath>
                </a14:m>
                <a:r>
                  <a:rPr lang="zh-CN" altLang="en-US">
                    <a:sym typeface="+mn-ea"/>
                  </a:rPr>
                  <a:t>为公式，则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为公式；</a:t>
                </a:r>
                <a:endParaRPr lang="en-US" altLang="zh-CN"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    </a:t>
                </a:r>
                <a:r>
                  <a:rPr lang="en-US" altLang="zh-CN">
                    <a:sym typeface="+mn-ea"/>
                  </a:rPr>
                  <a:t>(iii) </a:t>
                </a:r>
                <a:r>
                  <a:rPr lang="zh-CN" altLang="en-US">
                    <a:sym typeface="+mn-ea"/>
                  </a:rPr>
                  <a:t>若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𝐵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为公式，则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∗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为公式，其中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∗∈{∧,∨,→}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；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    (iv) </a:t>
                </a:r>
                <a:r>
                  <a:rPr lang="zh-CN" altLang="en-US">
                    <a:sym typeface="+mn-ea"/>
                  </a:rPr>
                  <a:t>若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𝐵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为公式且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𝑥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为变元，则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∀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𝑥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.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∃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𝑥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.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为公式。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 b="-218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/>
              <p:cNvSpPr txBox="1"/>
              <p:nvPr/>
            </p:nvSpPr>
            <p:spPr>
              <a:xfrm>
                <a:off x="5867400" y="4114800"/>
                <a:ext cx="2561590" cy="1014730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prstDash val="dash"/>
              </a:ln>
            </p:spPr>
            <p:txBody>
              <a:bodyPr wrap="square" rtlCol="0">
                <a:spAutoFit/>
              </a:bodyPr>
              <a:p>
                <a:pPr algn="l"/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若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f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和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g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为函数符，</a:t>
                </a:r>
                <a:endParaRPr lang="en-US" altLang="zh-CN" i="1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algn="l"/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𝑓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𝑥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en-US" altLang="zh-CN" i="1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en-US" altLang="zh-CN">
                    <a:solidFill>
                      <a:srgbClr val="FF0000"/>
                    </a:solidFill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✘</a:t>
                </a:r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algn="l"/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𝑓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𝑥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∧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𝑔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𝑥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𝑦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en-US" altLang="zh-CN"/>
                  <a:t> </a:t>
                </a:r>
                <a:r>
                  <a:rPr lang="en-US" altLang="zh-CN">
                    <a:solidFill>
                      <a:srgbClr val="FF0000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✘</a:t>
                </a:r>
                <a:endParaRPr lang="en-US" altLang="zh-CN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mc:Choice>
        <mc:Fallback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400" y="4114800"/>
                <a:ext cx="2561590" cy="1014730"/>
              </a:xfrm>
              <a:prstGeom prst="rect">
                <a:avLst/>
              </a:prstGeom>
              <a:blipFill rotWithShape="1">
                <a:blip r:embed="rId2"/>
                <a:stretch>
                  <a:fillRect l="-372" t="-939" r="-372" b="-939"/>
                </a:stretch>
              </a:blipFill>
              <a:ln w="19050">
                <a:solidFill>
                  <a:schemeClr val="accent1"/>
                </a:solidFill>
                <a:prstDash val="dash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dirty="0" smtClean="0">
                <a:sym typeface="+mn-ea"/>
              </a:rPr>
              <a:t>公式（</a:t>
            </a:r>
            <a:r>
              <a:rPr lang="en-US" altLang="zh-CN" dirty="0" smtClean="0">
                <a:sym typeface="+mn-ea"/>
              </a:rPr>
              <a:t>formula</a:t>
            </a:r>
            <a:r>
              <a:rPr lang="zh-CN" altLang="en-US" dirty="0" smtClean="0">
                <a:sym typeface="+mn-ea"/>
              </a:rPr>
              <a:t>）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 b="1">
                    <a:sym typeface="+mn-ea"/>
                  </a:rPr>
                  <a:t>定义</a:t>
                </a:r>
                <a:r>
                  <a:rPr lang="en-US" altLang="zh-CN" b="1">
                    <a:sym typeface="+mn-ea"/>
                  </a:rPr>
                  <a:t>1</a:t>
                </a:r>
                <a:r>
                  <a:rPr lang="en-US" altLang="zh-CN" b="1">
                    <a:sym typeface="+mn-ea"/>
                  </a:rPr>
                  <a:t>.13</a:t>
                </a:r>
                <a:r>
                  <a:rPr lang="zh-CN" altLang="en-US" b="1">
                    <a:sym typeface="+mn-ea"/>
                  </a:rPr>
                  <a:t>（公式）</a:t>
                </a:r>
                <a:r>
                  <a:rPr lang="en-US" altLang="zh-CN" b="1">
                    <a:sym typeface="+mn-ea"/>
                  </a:rPr>
                  <a:t>.</a:t>
                </a:r>
                <a:r>
                  <a:rPr lang="zh-CN" altLang="en-US">
                    <a:sym typeface="+mn-ea"/>
                  </a:rPr>
                  <a:t> </a:t>
                </a:r>
                <a:r>
                  <a:rPr lang="en-US" altLang="zh-CN">
                    <a:sym typeface="+mn-ea"/>
                  </a:rPr>
                  <a:t> </a:t>
                </a:r>
                <a:r>
                  <a:rPr lang="zh-CN" b="1">
                    <a:solidFill>
                      <a:schemeClr val="accent5"/>
                    </a:solidFill>
                    <a:sym typeface="+mn-ea"/>
                  </a:rPr>
                  <a:t>原子公式</a:t>
                </a:r>
                <a:r>
                  <a:rPr lang="zh-CN">
                    <a:sym typeface="+mn-ea"/>
                  </a:rPr>
                  <a:t>由以下</a:t>
                </a:r>
                <a:r>
                  <a:rPr lang="en-US" altLang="zh-CN">
                    <a:sym typeface="+mn-ea"/>
                  </a:rPr>
                  <a:t>(i)(ii)</a:t>
                </a:r>
                <a:r>
                  <a:rPr lang="zh-CN" altLang="en-US">
                    <a:sym typeface="+mn-ea"/>
                  </a:rPr>
                  <a:t>（有限次）生成。</a:t>
                </a:r>
                <a:endParaRPr lang="zh-CN" altLang="en-US"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    </a:t>
                </a:r>
                <a:r>
                  <a:rPr lang="en-US" altLang="zh-CN"/>
                  <a:t>(i) </a:t>
                </a:r>
                <a:r>
                  <a:rPr lang="zh-CN" altLang="en-US"/>
                  <a:t>若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𝑠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和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𝑡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为项，则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𝑠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≐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𝑡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为原子公式。</a:t>
                </a:r>
                <a:endParaRPr lang="en-US" altLang="zh-CN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    (ii) </a:t>
                </a:r>
                <a:r>
                  <a:rPr lang="zh-CN" altLang="en-US">
                    <a:sym typeface="+mn-ea"/>
                  </a:rPr>
                  <a:t>若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𝑅</m:t>
                    </m:r>
                  </m:oMath>
                </a14:m>
                <a:r>
                  <a:rPr lang="zh-CN" altLang="en-US">
                    <a:sym typeface="+mn-ea"/>
                  </a:rPr>
                  <a:t>为</a:t>
                </a:r>
                <a:r>
                  <a:rPr lang="en-US" altLang="zh-CN">
                    <a:sym typeface="+mn-ea"/>
                  </a:rPr>
                  <a:t>n</a:t>
                </a:r>
                <a:r>
                  <a:rPr lang="zh-CN" altLang="en-US">
                    <a:sym typeface="+mn-ea"/>
                  </a:rPr>
                  <a:t>元谓词符，且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𝑡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,...,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𝑡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zh-CN" altLang="en-US">
                    <a:sym typeface="+mn-ea"/>
                  </a:rPr>
                  <a:t>为项，则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𝑅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𝑡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,...,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𝑡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𝑛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为</a:t>
                </a:r>
                <a:r>
                  <a:rPr lang="zh-CN" altLang="en-US">
                    <a:sym typeface="+mn-ea"/>
                  </a:rPr>
                  <a:t>原子公式。</a:t>
                </a:r>
                <a:endParaRPr lang="zh-CN" altLang="en-US"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  </a:t>
                </a:r>
                <a:r>
                  <a:rPr lang="zh-CN" altLang="en-US" b="1">
                    <a:solidFill>
                      <a:schemeClr val="accent5"/>
                    </a:solidFill>
                    <a:sym typeface="+mn-ea"/>
                  </a:rPr>
                  <a:t>公式</a:t>
                </a:r>
                <a:r>
                  <a:rPr lang="zh-CN" altLang="en-US">
                    <a:sym typeface="+mn-ea"/>
                  </a:rPr>
                  <a:t>由以下</a:t>
                </a:r>
                <a:r>
                  <a:rPr lang="en-US" altLang="zh-CN">
                    <a:sym typeface="+mn-ea"/>
                  </a:rPr>
                  <a:t>(i)~(iv)</a:t>
                </a:r>
                <a:r>
                  <a:rPr lang="zh-CN" altLang="en-US">
                    <a:sym typeface="+mn-ea"/>
                  </a:rPr>
                  <a:t>（有限次使用）生成。</a:t>
                </a:r>
                <a:endParaRPr lang="zh-CN" altLang="en-US"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    </a:t>
                </a:r>
                <a:r>
                  <a:rPr lang="en-US" altLang="zh-CN">
                    <a:sym typeface="+mn-ea"/>
                  </a:rPr>
                  <a:t>(i) </a:t>
                </a:r>
                <a:r>
                  <a:rPr lang="zh-CN" altLang="en-US">
                    <a:sym typeface="+mn-ea"/>
                  </a:rPr>
                  <a:t>原子公式为公式；</a:t>
                </a:r>
                <a:endParaRPr lang="en-US" altLang="zh-CN"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    </a:t>
                </a:r>
                <a:r>
                  <a:rPr lang="en-US" altLang="zh-CN">
                    <a:sym typeface="+mn-ea"/>
                  </a:rPr>
                  <a:t>(ii) </a:t>
                </a:r>
                <a:r>
                  <a:rPr lang="zh-CN" altLang="en-US">
                    <a:sym typeface="+mn-ea"/>
                  </a:rPr>
                  <a:t>若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𝐴</m:t>
                    </m:r>
                  </m:oMath>
                </a14:m>
                <a:r>
                  <a:rPr lang="zh-CN" altLang="en-US">
                    <a:sym typeface="+mn-ea"/>
                  </a:rPr>
                  <a:t>为公式，则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为公式；</a:t>
                </a:r>
                <a:endParaRPr lang="en-US" altLang="zh-CN"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    </a:t>
                </a:r>
                <a:r>
                  <a:rPr lang="en-US" altLang="zh-CN">
                    <a:sym typeface="+mn-ea"/>
                  </a:rPr>
                  <a:t>(iii) </a:t>
                </a:r>
                <a:r>
                  <a:rPr lang="zh-CN" altLang="en-US">
                    <a:sym typeface="+mn-ea"/>
                  </a:rPr>
                  <a:t>若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𝐵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为公式，则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∗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为公式，其中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∗∈{∧,∨,→}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；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    (iv) </a:t>
                </a:r>
                <a:r>
                  <a:rPr lang="zh-CN" altLang="en-US">
                    <a:sym typeface="+mn-ea"/>
                  </a:rPr>
                  <a:t>若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𝐵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为公式且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𝑥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为变元，则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∀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𝑥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.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∃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𝑥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.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为公式。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 b="-218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  <p:sp>
        <p:nvSpPr>
          <p:cNvPr id="6" name="文本框 5"/>
          <p:cNvSpPr txBox="1"/>
          <p:nvPr/>
        </p:nvSpPr>
        <p:spPr>
          <a:xfrm>
            <a:off x="5746750" y="4038600"/>
            <a:ext cx="3171190" cy="1014730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dash"/>
          </a:ln>
        </p:spPr>
        <p:txBody>
          <a:bodyPr wrap="square" rtlCol="0">
            <a:spAutoFit/>
          </a:bodyPr>
          <a:p>
            <a:pPr marL="252095" indent="-457200" algn="l" eaLnBrk="1" latinLnBrk="0" hangingPunct="1"/>
            <a:r>
              <a:rPr lang="en-US" altLang="zh-CN">
                <a:latin typeface="Cambria Math" panose="02040503050406030204" charset="0"/>
                <a:cs typeface="Cambria Math" panose="02040503050406030204" charset="0"/>
                <a:sym typeface="+mn-ea"/>
              </a:rPr>
              <a:t>1. </a:t>
            </a:r>
            <a:r>
              <a:rPr lang="zh-CN">
                <a:latin typeface="Cambria Math" panose="02040503050406030204" charset="0"/>
                <a:cs typeface="Cambria Math" panose="02040503050406030204" charset="0"/>
                <a:sym typeface="+mn-ea"/>
              </a:rPr>
              <a:t>等词和谓词作用在项上。</a:t>
            </a:r>
            <a:endParaRPr lang="zh-CN">
              <a:latin typeface="Cambria Math" panose="02040503050406030204" charset="0"/>
              <a:cs typeface="Cambria Math" panose="02040503050406030204" charset="0"/>
              <a:sym typeface="+mn-ea"/>
            </a:endParaRPr>
          </a:p>
          <a:p>
            <a:pPr marL="252095" indent="-457200" algn="l" eaLnBrk="1" latinLnBrk="0" hangingPunct="1"/>
            <a:r>
              <a:rPr lang="en-US" altLang="zh-CN">
                <a:latin typeface="Cambria Math" panose="02040503050406030204" charset="0"/>
                <a:cs typeface="Cambria Math" panose="02040503050406030204" charset="0"/>
                <a:sym typeface="+mn-ea"/>
              </a:rPr>
              <a:t>2. </a:t>
            </a:r>
            <a:r>
              <a:rPr lang="zh-CN">
                <a:latin typeface="Cambria Math" panose="02040503050406030204" charset="0"/>
                <a:cs typeface="Cambria Math" panose="02040503050406030204" charset="0"/>
                <a:sym typeface="+mn-ea"/>
              </a:rPr>
              <a:t>联结词和量词只能作用在公式上。</a:t>
            </a:r>
            <a:endParaRPr lang="zh-CN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例子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>
              <a:spcBef>
                <a:spcPts val="1800"/>
              </a:spcBef>
            </a:pPr>
            <a:r>
              <a:rPr lang="zh-CN" altLang="en-US" sz="2000" dirty="0">
                <a:sym typeface="+mn-ea"/>
              </a:rPr>
              <a:t>所有的牛都有角</a:t>
            </a:r>
            <a:r>
              <a:rPr lang="zh-CN" altLang="en-US" sz="2000">
                <a:sym typeface="+mn-ea"/>
              </a:rPr>
              <a:t>（前提）</a:t>
            </a:r>
            <a:endParaRPr lang="en-US" altLang="zh-CN" sz="2000" dirty="0"/>
          </a:p>
          <a:p>
            <a:pPr marL="0" indent="0">
              <a:spcBef>
                <a:spcPts val="300"/>
              </a:spcBef>
              <a:buNone/>
            </a:pPr>
            <a:r>
              <a:rPr lang="en-US" altLang="zh-CN" sz="2000" dirty="0">
                <a:sym typeface="+mn-ea"/>
              </a:rPr>
              <a:t>     </a:t>
            </a:r>
            <a:r>
              <a:rPr lang="zh-CN" altLang="en-US" sz="2000" dirty="0">
                <a:sym typeface="+mn-ea"/>
              </a:rPr>
              <a:t>有些动物是牛</a:t>
            </a:r>
            <a:r>
              <a:rPr lang="zh-CN" altLang="en-US" sz="2000">
                <a:sym typeface="+mn-ea"/>
              </a:rPr>
              <a:t>（前提）</a:t>
            </a:r>
            <a:endParaRPr lang="en-US" altLang="zh-CN" sz="2000" dirty="0"/>
          </a:p>
          <a:p>
            <a:pPr marL="0" indent="0">
              <a:spcBef>
                <a:spcPts val="300"/>
              </a:spcBef>
              <a:buNone/>
            </a:pPr>
            <a:r>
              <a:rPr lang="en-US" altLang="zh-CN" sz="2000" dirty="0">
                <a:sym typeface="+mn-ea"/>
              </a:rPr>
              <a:t>     </a:t>
            </a:r>
            <a:r>
              <a:rPr lang="zh-CN" altLang="en-US" sz="2000" dirty="0">
                <a:sym typeface="+mn-ea"/>
              </a:rPr>
              <a:t>因此，所有动物有角</a:t>
            </a:r>
            <a:r>
              <a:rPr lang="zh-CN" altLang="en-US" sz="2000">
                <a:sym typeface="+mn-ea"/>
              </a:rPr>
              <a:t>（结论）</a:t>
            </a:r>
            <a:endParaRPr lang="en-US" altLang="zh-CN" sz="2000" dirty="0">
              <a:latin typeface="Comic Sans MS" panose="030F0702030302020204" pitchFamily="66" charset="0"/>
              <a:sym typeface="+mn-ea"/>
            </a:endParaRPr>
          </a:p>
          <a:p>
            <a:r>
              <a:rPr lang="zh-CN" altLang="en-US" sz="2000">
                <a:sym typeface="+mn-ea"/>
              </a:rPr>
              <a:t>推理</a:t>
            </a:r>
            <a:r>
              <a:rPr lang="zh-CN" altLang="en-US" sz="2000">
                <a:sym typeface="+mn-ea"/>
              </a:rPr>
              <a:t>不正确</a:t>
            </a:r>
            <a:endParaRPr lang="zh-CN" altLang="en-US" sz="2000"/>
          </a:p>
          <a:p>
            <a:endParaRPr lang="zh-CN" altLang="en-US" sz="2000"/>
          </a:p>
          <a:p>
            <a:endParaRPr lang="zh-CN" altLang="en-US" sz="2000"/>
          </a:p>
          <a:p>
            <a:endParaRPr lang="zh-CN" altLang="en-US" sz="200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dirty="0" smtClean="0">
                <a:sym typeface="+mn-ea"/>
              </a:rPr>
              <a:t>公式（</a:t>
            </a:r>
            <a:r>
              <a:rPr lang="en-US" altLang="zh-CN" dirty="0" smtClean="0">
                <a:sym typeface="+mn-ea"/>
              </a:rPr>
              <a:t>formula</a:t>
            </a:r>
            <a:r>
              <a:rPr lang="zh-CN" altLang="en-US" dirty="0" smtClean="0">
                <a:sym typeface="+mn-ea"/>
              </a:rPr>
              <a:t>）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 b="1">
                    <a:sym typeface="+mn-ea"/>
                  </a:rPr>
                  <a:t>定义</a:t>
                </a:r>
                <a:r>
                  <a:rPr lang="en-US" altLang="zh-CN" b="1">
                    <a:sym typeface="+mn-ea"/>
                  </a:rPr>
                  <a:t>1</a:t>
                </a:r>
                <a:r>
                  <a:rPr lang="en-US" altLang="zh-CN" b="1">
                    <a:sym typeface="+mn-ea"/>
                  </a:rPr>
                  <a:t>.13</a:t>
                </a:r>
                <a:r>
                  <a:rPr lang="zh-CN" altLang="en-US" b="1">
                    <a:sym typeface="+mn-ea"/>
                  </a:rPr>
                  <a:t>（公式）</a:t>
                </a:r>
                <a:r>
                  <a:rPr lang="en-US" altLang="zh-CN" b="1">
                    <a:sym typeface="+mn-ea"/>
                  </a:rPr>
                  <a:t>.</a:t>
                </a:r>
                <a:r>
                  <a:rPr lang="zh-CN" altLang="en-US">
                    <a:sym typeface="+mn-ea"/>
                  </a:rPr>
                  <a:t> </a:t>
                </a:r>
                <a:r>
                  <a:rPr lang="en-US" altLang="zh-CN">
                    <a:sym typeface="+mn-ea"/>
                  </a:rPr>
                  <a:t> </a:t>
                </a:r>
                <a:r>
                  <a:rPr lang="zh-CN" altLang="en-US" b="1">
                    <a:solidFill>
                      <a:schemeClr val="accent5"/>
                    </a:solidFill>
                    <a:sym typeface="+mn-ea"/>
                  </a:rPr>
                  <a:t>公式</a:t>
                </a:r>
                <a:r>
                  <a:rPr lang="zh-CN" altLang="en-US">
                    <a:sym typeface="+mn-ea"/>
                  </a:rPr>
                  <a:t>由以下</a:t>
                </a:r>
                <a:r>
                  <a:rPr lang="en-US" altLang="zh-CN">
                    <a:sym typeface="+mn-ea"/>
                  </a:rPr>
                  <a:t>(i)~(v)</a:t>
                </a:r>
                <a:r>
                  <a:rPr lang="zh-CN" altLang="en-US">
                    <a:sym typeface="+mn-ea"/>
                  </a:rPr>
                  <a:t>（有限次）生成。</a:t>
                </a:r>
                <a:endParaRPr lang="zh-CN" altLang="en-US"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    </a:t>
                </a:r>
                <a:r>
                  <a:rPr lang="en-US" altLang="zh-CN">
                    <a:sym typeface="+mn-ea"/>
                  </a:rPr>
                  <a:t>(i) </a:t>
                </a:r>
                <a:r>
                  <a:rPr lang="zh-CN" altLang="en-US">
                    <a:sym typeface="+mn-ea"/>
                  </a:rPr>
                  <a:t>若</a:t>
                </a:r>
                <a:r>
                  <a:rPr lang="en-US" altLang="zh-CN"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𝑠</m:t>
                    </m:r>
                  </m:oMath>
                </a14:m>
                <a:r>
                  <a:rPr lang="en-US" altLang="zh-CN">
                    <a:sym typeface="+mn-ea"/>
                  </a:rPr>
                  <a:t> </a:t>
                </a:r>
                <a:r>
                  <a:rPr lang="zh-CN" altLang="en-US">
                    <a:sym typeface="+mn-ea"/>
                  </a:rPr>
                  <a:t>和</a:t>
                </a:r>
                <a:r>
                  <a:rPr lang="en-US" altLang="zh-CN"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𝑡</m:t>
                    </m:r>
                  </m:oMath>
                </a14:m>
                <a:r>
                  <a:rPr lang="en-US" altLang="zh-CN">
                    <a:sym typeface="+mn-ea"/>
                  </a:rPr>
                  <a:t> </a:t>
                </a:r>
                <a:r>
                  <a:rPr lang="zh-CN" altLang="en-US">
                    <a:sym typeface="+mn-ea"/>
                  </a:rPr>
                  <a:t>为项，则</a:t>
                </a:r>
                <a:r>
                  <a:rPr lang="en-US" altLang="zh-CN"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𝑠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≐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𝑡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en-US" altLang="zh-CN">
                    <a:sym typeface="+mn-ea"/>
                  </a:rPr>
                  <a:t> </a:t>
                </a:r>
                <a:r>
                  <a:rPr lang="zh-CN" altLang="en-US">
                    <a:sym typeface="+mn-ea"/>
                  </a:rPr>
                  <a:t>为公式。</a:t>
                </a:r>
                <a:endParaRPr lang="en-US" altLang="zh-CN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    (ii) </a:t>
                </a:r>
                <a:r>
                  <a:rPr lang="zh-CN" altLang="en-US">
                    <a:sym typeface="+mn-ea"/>
                  </a:rPr>
                  <a:t>若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𝑅</m:t>
                    </m:r>
                  </m:oMath>
                </a14:m>
                <a:r>
                  <a:rPr lang="zh-CN" altLang="en-US">
                    <a:sym typeface="+mn-ea"/>
                  </a:rPr>
                  <a:t>为</a:t>
                </a:r>
                <a:r>
                  <a:rPr lang="en-US" altLang="zh-CN">
                    <a:sym typeface="+mn-ea"/>
                  </a:rPr>
                  <a:t>n</a:t>
                </a:r>
                <a:r>
                  <a:rPr lang="zh-CN" altLang="en-US">
                    <a:sym typeface="+mn-ea"/>
                  </a:rPr>
                  <a:t>元谓词符，且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𝑡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,...,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𝑡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zh-CN" altLang="en-US">
                    <a:sym typeface="+mn-ea"/>
                  </a:rPr>
                  <a:t>为项，则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𝑅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𝑡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,...,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𝑡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𝑛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为</a:t>
                </a:r>
                <a:r>
                  <a:rPr lang="zh-CN" altLang="en-US">
                    <a:sym typeface="+mn-ea"/>
                  </a:rPr>
                  <a:t>公式。</a:t>
                </a:r>
                <a:endParaRPr lang="zh-CN" altLang="en-US"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    </a:t>
                </a:r>
                <a:r>
                  <a:rPr lang="en-US" altLang="zh-CN">
                    <a:sym typeface="+mn-ea"/>
                  </a:rPr>
                  <a:t>(iii) </a:t>
                </a:r>
                <a:r>
                  <a:rPr lang="zh-CN" altLang="en-US">
                    <a:sym typeface="+mn-ea"/>
                  </a:rPr>
                  <a:t>若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𝐴</m:t>
                    </m:r>
                  </m:oMath>
                </a14:m>
                <a:r>
                  <a:rPr lang="zh-CN" altLang="en-US">
                    <a:sym typeface="+mn-ea"/>
                  </a:rPr>
                  <a:t>为公式，则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为公式；</a:t>
                </a:r>
                <a:endParaRPr lang="en-US" altLang="zh-CN"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    </a:t>
                </a:r>
                <a:r>
                  <a:rPr lang="en-US" altLang="zh-CN">
                    <a:sym typeface="+mn-ea"/>
                  </a:rPr>
                  <a:t>(iv) </a:t>
                </a:r>
                <a:r>
                  <a:rPr lang="zh-CN" altLang="en-US">
                    <a:sym typeface="+mn-ea"/>
                  </a:rPr>
                  <a:t>若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𝐵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为公式，则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∗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为公式，其中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∗∈{∧,∨,→}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；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    (v) </a:t>
                </a:r>
                <a:r>
                  <a:rPr lang="zh-CN" altLang="en-US">
                    <a:sym typeface="+mn-ea"/>
                  </a:rPr>
                  <a:t>若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𝐵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为公式且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𝑥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为变元，则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∀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𝑥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.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∃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𝑥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.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为公式。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0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>
                    <a:sym typeface="+mn-ea"/>
                  </a:rPr>
                  <a:t>例，群论语言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𝔊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：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cs typeface="+mn-lt"/>
                    <a:sym typeface="+mn-ea"/>
                  </a:rPr>
                  <a:t>  </a:t>
                </a:r>
                <a:r>
                  <a:rPr lang="zh-CN" altLang="en-US">
                    <a:cs typeface="+mn-lt"/>
                    <a:sym typeface="+mn-ea"/>
                  </a:rPr>
                  <a:t>常元符集为</a:t>
                </a:r>
                <a:r>
                  <a:rPr lang="en-US" altLang="zh-CN">
                    <a:cs typeface="+mn-lt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{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𝑒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}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；</a:t>
                </a:r>
                <a:endParaRPr lang="zh-CN" altLang="en-US">
                  <a:cs typeface="+mn-lt"/>
                  <a:sym typeface="+mn-ea"/>
                </a:endParaRPr>
              </a:p>
              <a:p>
                <a:pPr marL="0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cs typeface="+mn-lt"/>
                    <a:sym typeface="+mn-ea"/>
                  </a:rPr>
                  <a:t>  </a:t>
                </a:r>
                <a:r>
                  <a:rPr lang="zh-CN" altLang="en-US">
                    <a:cs typeface="+mn-lt"/>
                    <a:sym typeface="+mn-ea"/>
                  </a:rPr>
                  <a:t>函数符集为</a:t>
                </a:r>
                <a:r>
                  <a:rPr lang="en-US" altLang="zh-CN">
                    <a:cs typeface="+mn-lt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{⋅（二元）,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 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−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p>
                    </m:sSup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（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一元）}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0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𝔊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的表达式：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∀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𝑥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.(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⋅(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𝑥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,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𝑒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)≐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𝑥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∧⋅(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𝑒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,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𝑥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)≐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𝑥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)</m:t>
                      </m:r>
                    </m:oMath>
                  </m:oMathPara>
                </a14:m>
                <a:endParaRPr lang="en-US" altLang="zh-CN" i="1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0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(∀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𝑥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.((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⋅(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𝑥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,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𝑒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)≐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𝑥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∧(⋅(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𝑒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,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𝑥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)≐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𝑥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))</m:t>
                      </m:r>
                    </m:oMath>
                  </m:oMathPara>
                </a14:m>
                <a:endParaRPr lang="zh-CN" altLang="en-US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  <p:sp>
        <p:nvSpPr>
          <p:cNvPr id="6" name="文本框 5"/>
          <p:cNvSpPr txBox="1"/>
          <p:nvPr/>
        </p:nvSpPr>
        <p:spPr>
          <a:xfrm>
            <a:off x="6781800" y="5181600"/>
            <a:ext cx="1506855" cy="398780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dash"/>
          </a:ln>
        </p:spPr>
        <p:txBody>
          <a:bodyPr wrap="square" rtlCol="0">
            <a:spAutoFit/>
          </a:bodyPr>
          <a:p>
            <a:pPr algn="ctr"/>
            <a:r>
              <a:rPr lang="zh-CN" altLang="en-US"/>
              <a:t>公式</a:t>
            </a:r>
            <a:r>
              <a:rPr lang="zh-CN" altLang="en-US">
                <a:solidFill>
                  <a:schemeClr val="accent6"/>
                </a:solidFill>
                <a:latin typeface="微软雅黑" panose="020B0503020204020204" charset="-122"/>
                <a:ea typeface="微软雅黑" panose="020B0503020204020204" charset="-122"/>
              </a:rPr>
              <a:t>✔</a:t>
            </a:r>
            <a:endParaRPr lang="zh-CN" altLang="en-US">
              <a:solidFill>
                <a:schemeClr val="accent6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0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>
                    <a:sym typeface="+mn-ea"/>
                  </a:rPr>
                  <a:t>例，群论语言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𝔊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：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cs typeface="+mn-lt"/>
                    <a:sym typeface="+mn-ea"/>
                  </a:rPr>
                  <a:t>  </a:t>
                </a:r>
                <a:r>
                  <a:rPr lang="zh-CN" altLang="en-US">
                    <a:cs typeface="+mn-lt"/>
                    <a:sym typeface="+mn-ea"/>
                  </a:rPr>
                  <a:t>常元符集为</a:t>
                </a:r>
                <a:r>
                  <a:rPr lang="en-US" altLang="zh-CN">
                    <a:cs typeface="+mn-lt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{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𝑒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}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；</a:t>
                </a:r>
                <a:endParaRPr lang="zh-CN" altLang="en-US">
                  <a:cs typeface="+mn-lt"/>
                  <a:sym typeface="+mn-ea"/>
                </a:endParaRPr>
              </a:p>
              <a:p>
                <a:pPr marL="0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cs typeface="+mn-lt"/>
                    <a:sym typeface="+mn-ea"/>
                  </a:rPr>
                  <a:t>  </a:t>
                </a:r>
                <a:r>
                  <a:rPr lang="zh-CN" altLang="en-US">
                    <a:cs typeface="+mn-lt"/>
                    <a:sym typeface="+mn-ea"/>
                  </a:rPr>
                  <a:t>函数符集为</a:t>
                </a:r>
                <a:r>
                  <a:rPr lang="en-US" altLang="zh-CN">
                    <a:cs typeface="+mn-lt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{⋅（二元）,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 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−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p>
                    </m:sSup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（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一元）}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0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(∀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𝑥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.((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⋅(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𝑥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,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𝑒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)≐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𝑥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)∧(⋅(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𝑒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,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𝑥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)≐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𝑥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))</m:t>
                      </m:r>
                    </m:oMath>
                  </m:oMathPara>
                </a14:m>
                <a:endParaRPr lang="en-US" altLang="zh-CN" i="1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0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为阅读方便，用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m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和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i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分别表示函数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⋅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和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 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−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(∀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𝑥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.((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𝑚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𝑥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,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𝑒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)≐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𝑥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)∧(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𝑚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𝑒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,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𝑥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)≐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𝑥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))</m:t>
                      </m:r>
                    </m:oMath>
                  </m:oMathPara>
                </a14:m>
                <a:endParaRPr lang="zh-CN" altLang="en-US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546100"/>
                <a:ext cx="8229600" cy="5549900"/>
              </a:xfrm>
            </p:spPr>
            <p:txBody>
              <a:bodyPr/>
              <a:p>
                <a:pPr marL="0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(∀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𝑥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.((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𝑚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𝑥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,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𝑒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)≐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𝑥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)∧(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𝑚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𝑒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,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𝑥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)≐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𝑥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))</m:t>
                      </m:r>
                    </m:oMath>
                  </m:oMathPara>
                </a14:m>
                <a:endParaRPr lang="en-US" altLang="zh-CN" i="1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0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altLang="zh-CN" i="1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0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((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𝑚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𝑥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,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𝑒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)≐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𝑥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)∧(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𝑚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𝑒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,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𝑥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)≐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𝑥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)</m:t>
                      </m:r>
                    </m:oMath>
                  </m:oMathPara>
                </a14:m>
                <a:endParaRPr lang="en-US" altLang="zh-CN" i="1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0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0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𝑚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𝑥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,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𝑒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)≐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𝑥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        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𝑚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𝑒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,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𝑥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)≐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𝑥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</m:t>
                      </m:r>
                    </m:oMath>
                  </m:oMathPara>
                </a14:m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altLang="zh-CN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0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𝑚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𝑥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,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𝑒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         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𝑥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          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𝑚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𝑒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,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𝑥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         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𝑥</m:t>
                      </m:r>
                    </m:oMath>
                  </m:oMathPara>
                </a14:m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altLang="zh-CN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0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由下向上生成。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546100"/>
                <a:ext cx="8229600" cy="5549900"/>
              </a:xfr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  <p:cxnSp>
        <p:nvCxnSpPr>
          <p:cNvPr id="2" name="直接连接符 1"/>
          <p:cNvCxnSpPr/>
          <p:nvPr/>
        </p:nvCxnSpPr>
        <p:spPr>
          <a:xfrm>
            <a:off x="2562860" y="1127125"/>
            <a:ext cx="1856740" cy="70167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 flipH="1">
            <a:off x="3810000" y="2209800"/>
            <a:ext cx="762000" cy="6096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4572000" y="2209800"/>
            <a:ext cx="1524000" cy="6858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H="1">
            <a:off x="2667000" y="3352800"/>
            <a:ext cx="762000" cy="762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3429000" y="3352800"/>
            <a:ext cx="685800" cy="6858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H="1">
            <a:off x="5105400" y="3352800"/>
            <a:ext cx="914400" cy="6858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6019800" y="3352800"/>
            <a:ext cx="457200" cy="6858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例子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>
                  <a:spcBef>
                    <a:spcPts val="1800"/>
                  </a:spcBef>
                </a:pPr>
                <a:r>
                  <a:rPr lang="zh-CN" altLang="en-US" sz="2000" dirty="0">
                    <a:solidFill>
                      <a:srgbClr val="FF0000"/>
                    </a:solidFill>
                    <a:sym typeface="+mn-ea"/>
                  </a:rPr>
                  <a:t>所有</a:t>
                </a:r>
                <a:r>
                  <a:rPr lang="zh-CN" altLang="en-US" sz="2000" dirty="0">
                    <a:sym typeface="+mn-ea"/>
                  </a:rPr>
                  <a:t>的牛都有角</a:t>
                </a:r>
                <a:r>
                  <a:rPr lang="zh-CN" altLang="en-US" sz="2000">
                    <a:sym typeface="+mn-ea"/>
                  </a:rPr>
                  <a:t>（前提）</a:t>
                </a:r>
                <a:endParaRPr lang="en-US" altLang="zh-CN" sz="2000" dirty="0"/>
              </a:p>
              <a:p>
                <a:pPr marL="0" indent="0">
                  <a:spcBef>
                    <a:spcPts val="300"/>
                  </a:spcBef>
                  <a:buNone/>
                </a:pPr>
                <a:r>
                  <a:rPr lang="en-US" altLang="zh-CN" sz="2000" dirty="0">
                    <a:sym typeface="+mn-ea"/>
                  </a:rPr>
                  <a:t>     </a:t>
                </a:r>
                <a:r>
                  <a:rPr lang="zh-CN" altLang="en-US" sz="2000" dirty="0">
                    <a:solidFill>
                      <a:srgbClr val="FF0000"/>
                    </a:solidFill>
                    <a:sym typeface="+mn-ea"/>
                  </a:rPr>
                  <a:t>有些</a:t>
                </a:r>
                <a:r>
                  <a:rPr lang="zh-CN" altLang="en-US" sz="2000" dirty="0">
                    <a:sym typeface="+mn-ea"/>
                  </a:rPr>
                  <a:t>动物是牛</a:t>
                </a:r>
                <a:r>
                  <a:rPr lang="zh-CN" altLang="en-US" sz="2000">
                    <a:sym typeface="+mn-ea"/>
                  </a:rPr>
                  <a:t>（前提）</a:t>
                </a:r>
                <a:endParaRPr lang="en-US" altLang="zh-CN" sz="2000" dirty="0"/>
              </a:p>
              <a:p>
                <a:pPr marL="0" indent="0">
                  <a:spcBef>
                    <a:spcPts val="300"/>
                  </a:spcBef>
                  <a:buNone/>
                </a:pPr>
                <a:r>
                  <a:rPr lang="en-US" altLang="zh-CN" sz="2000" dirty="0">
                    <a:sym typeface="+mn-ea"/>
                  </a:rPr>
                  <a:t>     </a:t>
                </a:r>
                <a:r>
                  <a:rPr lang="zh-CN" altLang="en-US" sz="2000" dirty="0">
                    <a:sym typeface="+mn-ea"/>
                  </a:rPr>
                  <a:t>因此，</a:t>
                </a:r>
                <a:r>
                  <a:rPr lang="zh-CN" altLang="en-US" sz="2000" dirty="0">
                    <a:solidFill>
                      <a:srgbClr val="FF0000"/>
                    </a:solidFill>
                    <a:sym typeface="+mn-ea"/>
                  </a:rPr>
                  <a:t>所有</a:t>
                </a:r>
                <a:r>
                  <a:rPr lang="zh-CN" altLang="en-US" sz="2000" dirty="0">
                    <a:sym typeface="+mn-ea"/>
                  </a:rPr>
                  <a:t>动物有角</a:t>
                </a:r>
                <a:r>
                  <a:rPr lang="zh-CN" altLang="en-US" sz="2000">
                    <a:sym typeface="+mn-ea"/>
                  </a:rPr>
                  <a:t>（结论）</a:t>
                </a:r>
                <a:endParaRPr lang="en-US" altLang="zh-CN" sz="2000" dirty="0">
                  <a:latin typeface="Comic Sans MS" panose="030F0702030302020204" pitchFamily="66" charset="0"/>
                  <a:sym typeface="+mn-ea"/>
                </a:endParaRPr>
              </a:p>
              <a:p>
                <a:endParaRPr lang="en-US" altLang="zh-CN" sz="2000"/>
              </a:p>
              <a:p>
                <a:r>
                  <a:rPr lang="zh-CN" altLang="en-US" sz="2000"/>
                  <a:t>对于所有</a:t>
                </a:r>
                <a:r>
                  <a:rPr lang="en-US" altLang="zh-CN" sz="2000"/>
                  <a:t>x</a:t>
                </a:r>
                <a:r>
                  <a:rPr lang="zh-CN" altLang="en-US" sz="2000"/>
                  <a:t>，如果</a:t>
                </a:r>
                <a:r>
                  <a:rPr lang="en-US" altLang="zh-CN" sz="2000"/>
                  <a:t>x</a:t>
                </a:r>
                <a:r>
                  <a:rPr lang="zh-CN" altLang="en-US" sz="2000"/>
                  <a:t>是牛，则</a:t>
                </a:r>
                <a:r>
                  <a:rPr lang="en-US" altLang="zh-CN" sz="2000"/>
                  <a:t>x</a:t>
                </a:r>
                <a:r>
                  <a:rPr lang="zh-CN" altLang="en-US" sz="2000"/>
                  <a:t>有角，</a:t>
                </a:r>
                <a:endParaRPr lang="zh-CN" altLang="en-US" sz="2000"/>
              </a:p>
              <a:p>
                <a:pPr marL="0" indent="0">
                  <a:buNone/>
                </a:pPr>
                <a:r>
                  <a:rPr lang="en-US" altLang="zh-CN" sz="2000"/>
                  <a:t>     </a:t>
                </a:r>
                <a:r>
                  <a:rPr lang="zh-CN" altLang="en-US" sz="2000"/>
                  <a:t>并且存在</a:t>
                </a:r>
                <a:r>
                  <a:rPr lang="en-US" altLang="zh-CN" sz="2000"/>
                  <a:t>y</a:t>
                </a:r>
                <a:r>
                  <a:rPr lang="zh-CN" altLang="en-US" sz="2000"/>
                  <a:t>，</a:t>
                </a:r>
                <a:r>
                  <a:rPr lang="en-US" altLang="zh-CN" sz="2000"/>
                  <a:t>y</a:t>
                </a:r>
                <a:r>
                  <a:rPr lang="zh-CN" altLang="en-US" sz="2000"/>
                  <a:t>是动物，且</a:t>
                </a:r>
                <a:r>
                  <a:rPr lang="en-US" altLang="zh-CN" sz="2000"/>
                  <a:t>y</a:t>
                </a:r>
                <a:r>
                  <a:rPr lang="zh-CN" altLang="en-US" sz="2000"/>
                  <a:t>是牛，</a:t>
                </a:r>
                <a:endParaRPr lang="zh-CN" altLang="en-US" sz="2000"/>
              </a:p>
              <a:p>
                <a:pPr marL="0" indent="0">
                  <a:buNone/>
                </a:pPr>
                <a:r>
                  <a:rPr lang="en-US" altLang="zh-CN" sz="2000"/>
                  <a:t>     </a:t>
                </a:r>
                <a:r>
                  <a:rPr lang="zh-CN" altLang="en-US" sz="2000"/>
                  <a:t>则对于所有</a:t>
                </a:r>
                <a:r>
                  <a:rPr lang="en-US" altLang="zh-CN" sz="2000"/>
                  <a:t>z</a:t>
                </a:r>
                <a:r>
                  <a:rPr lang="zh-CN" altLang="en-US" sz="2000"/>
                  <a:t>，如果</a:t>
                </a:r>
                <a:r>
                  <a:rPr lang="en-US" altLang="zh-CN" sz="2000"/>
                  <a:t>z</a:t>
                </a:r>
                <a:r>
                  <a:rPr lang="zh-CN" altLang="en-US" sz="2000"/>
                  <a:t>是动物，则</a:t>
                </a:r>
                <a:r>
                  <a:rPr lang="en-US" altLang="zh-CN" sz="2000"/>
                  <a:t>z</a:t>
                </a:r>
                <a:r>
                  <a:rPr lang="zh-CN" altLang="en-US" sz="2000"/>
                  <a:t>有角。</a:t>
                </a:r>
                <a:endParaRPr lang="zh-CN" altLang="en-US" sz="2000"/>
              </a:p>
              <a:p>
                <a:pPr marL="0" indent="0">
                  <a:buNone/>
                </a:pPr>
                <a:endParaRPr lang="zh-CN" altLang="en-US" sz="2000"/>
              </a:p>
              <a:p>
                <a:r>
                  <a:rPr lang="zh-CN" altLang="en-US" sz="2000"/>
                  <a:t>谓词：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𝑃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𝑥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</a:rPr>
                  <a:t>表示</a:t>
                </a:r>
                <a:r>
                  <a:rPr lang="en-US" altLang="zh-CN" sz="2000">
                    <a:latin typeface="Cambria Math" panose="02040503050406030204" charset="0"/>
                    <a:cs typeface="Cambria Math" panose="02040503050406030204" charset="0"/>
                  </a:rPr>
                  <a:t>x</a:t>
                </a:r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</a:rPr>
                  <a:t>是牛，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𝑄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𝑥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</a:rPr>
                  <a:t>表示</a:t>
                </a:r>
                <a:r>
                  <a:rPr lang="en-US" altLang="zh-CN" sz="2000">
                    <a:latin typeface="Cambria Math" panose="02040503050406030204" charset="0"/>
                    <a:cs typeface="Cambria Math" panose="02040503050406030204" charset="0"/>
                  </a:rPr>
                  <a:t>x</a:t>
                </a:r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</a:rPr>
                  <a:t>有角，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𝑅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𝑥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</a:rPr>
                  <a:t>表示</a:t>
                </a:r>
                <a:r>
                  <a:rPr lang="en-US" altLang="zh-CN" sz="2000">
                    <a:latin typeface="Cambria Math" panose="02040503050406030204" charset="0"/>
                    <a:cs typeface="Cambria Math" panose="02040503050406030204" charset="0"/>
                  </a:rPr>
                  <a:t>x</a:t>
                </a:r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</a:rPr>
                  <a:t>是动物。</a:t>
                </a:r>
                <a:endParaRPr lang="zh-CN" altLang="en-US" sz="200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((∀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𝑥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.(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𝑃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(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𝑥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)→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𝑄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(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𝑥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)))∧(∃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𝑦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.(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𝑅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(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𝑦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)∧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𝑃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(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𝑦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)))→(∀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𝑧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.(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𝑅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(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𝑧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)→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𝑄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(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𝑧</m:t>
                      </m:r>
                      <m:r>
                        <a:rPr lang="en-US" altLang="zh-CN" sz="2000" i="1">
                          <a:latin typeface="Cambria Math" panose="02040503050406030204" charset="0"/>
                          <a:ea typeface="MS Mincho" charset="0"/>
                          <a:cs typeface="Cambria Math" panose="02040503050406030204" charset="0"/>
                        </a:rPr>
                        <m:t>))))</m:t>
                      </m:r>
                    </m:oMath>
                  </m:oMathPara>
                </a14:m>
                <a:endParaRPr lang="en-US" altLang="zh-CN" sz="2000" i="1">
                  <a:latin typeface="Cambria Math" panose="02040503050406030204" charset="0"/>
                  <a:ea typeface="MS Mincho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endParaRPr lang="en-US" altLang="zh-CN" sz="2000" i="1">
                  <a:latin typeface="Cambria Math" panose="02040503050406030204" charset="0"/>
                  <a:ea typeface="MS Mincho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 b="-238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/>
          <a:p>
            <a:fld id="{C121441E-D649-40A1-8EB9-D2DA45108A4A}" type="datetime1">
              <a:rPr lang="zh-CN" altLang="en-US"/>
            </a:fld>
            <a:endParaRPr lang="en-US" altLang="zh-CN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E431D1EE-F8D4-4C8E-943E-51C6A46108D1}" type="slidenum">
              <a:rPr lang="en-US" altLang="zh-CN"/>
            </a:fld>
            <a:endParaRPr lang="en-US" altLang="zh-CN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33400" y="1828800"/>
            <a:ext cx="6792913" cy="1066800"/>
          </a:xfrm>
        </p:spPr>
        <p:txBody>
          <a:bodyPr/>
          <a:lstStyle/>
          <a:p>
            <a:pPr algn="ctr"/>
            <a:r>
              <a:rPr lang="zh-CN" altLang="en-US" sz="4600" dirty="0">
                <a:latin typeface="Comic Sans MS" panose="030F0702030302020204" pitchFamily="66" charset="0"/>
              </a:rPr>
              <a:t>一阶</a:t>
            </a:r>
            <a:r>
              <a:rPr lang="zh-CN" altLang="en-US" sz="4600" dirty="0">
                <a:latin typeface="Comic Sans MS" panose="030F0702030302020204" pitchFamily="66" charset="0"/>
              </a:rPr>
              <a:t>逻辑</a:t>
            </a:r>
            <a:endParaRPr lang="zh-CN" altLang="en-US" sz="4600" dirty="0">
              <a:latin typeface="Comic Sans MS" panose="030F0702030302020204" pitchFamily="66" charset="0"/>
            </a:endParaRPr>
          </a:p>
        </p:txBody>
      </p:sp>
      <p:sp>
        <p:nvSpPr>
          <p:cNvPr id="2" name="Rectangle 4"/>
          <p:cNvSpPr>
            <a:spLocks noGrp="1" noChangeArrowheads="1"/>
          </p:cNvSpPr>
          <p:nvPr/>
        </p:nvSpPr>
        <p:spPr>
          <a:xfrm>
            <a:off x="660400" y="2895600"/>
            <a:ext cx="6792913" cy="1066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sz="50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  <a:cs typeface="宋体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  <a:cs typeface="宋体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  <a:cs typeface="宋体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  <a:cs typeface="宋体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  <a:cs typeface="宋体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  <a:cs typeface="宋体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  <a:cs typeface="宋体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  <a:cs typeface="宋体" panose="02010600030101010101" pitchFamily="2" charset="-122"/>
              </a:defRPr>
            </a:lvl9pPr>
          </a:lstStyle>
          <a:p>
            <a:pPr algn="ctr"/>
            <a:r>
              <a:rPr lang="zh-CN" altLang="en-US" sz="3600" dirty="0">
                <a:latin typeface="Comic Sans MS" panose="030F0702030302020204" pitchFamily="66" charset="0"/>
              </a:rPr>
              <a:t>语义</a:t>
            </a:r>
            <a:endParaRPr lang="zh-CN" altLang="en-US" sz="3600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结构（</a:t>
            </a:r>
            <a:r>
              <a:rPr lang="en-US" altLang="zh-CN"/>
              <a:t>Structure</a:t>
            </a:r>
            <a:r>
              <a:rPr lang="zh-CN" altLang="en-US"/>
              <a:t>）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 b="1"/>
                  <a:t>定义（结构）</a:t>
                </a:r>
                <a:r>
                  <a:rPr lang="en-US" altLang="zh-CN" b="1"/>
                  <a:t>1</a:t>
                </a:r>
                <a:r>
                  <a:rPr lang="en-US" altLang="zh-CN" b="1"/>
                  <a:t>.14.</a:t>
                </a:r>
                <a:r>
                  <a:rPr lang="en-US" altLang="zh-CN"/>
                  <a:t>  </a:t>
                </a:r>
                <a:r>
                  <a:rPr lang="zh-CN" altLang="en-US"/>
                  <a:t>设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ℒ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为一阶语言，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ℒ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的一个结构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𝕄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为二元组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𝑀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𝐼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/>
                  <a:t>，这里</a:t>
                </a:r>
                <a:endParaRPr lang="zh-CN" altLang="en-US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/>
                  <a:t>  (1)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𝑀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为非空集，称为</a:t>
                </a:r>
                <a:r>
                  <a:rPr lang="zh-CN" altLang="en-US" b="1">
                    <a:solidFill>
                      <a:schemeClr val="accent5"/>
                    </a:solidFill>
                  </a:rPr>
                  <a:t>论域</a:t>
                </a:r>
                <a:r>
                  <a:rPr lang="zh-CN" altLang="en-US"/>
                  <a:t>；</a:t>
                </a:r>
                <a:endParaRPr lang="en-US" altLang="zh-CN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/>
                  <a:t>  (2)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𝐼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为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ℒ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的映射，称为</a:t>
                </a:r>
                <a:r>
                  <a:rPr lang="zh-CN" altLang="en-US" b="1">
                    <a:solidFill>
                      <a:schemeClr val="accent5"/>
                    </a:solidFill>
                  </a:rPr>
                  <a:t>定义域</a:t>
                </a:r>
                <a:r>
                  <a:rPr lang="zh-CN" altLang="en-US"/>
                  <a:t>，其满足：</a:t>
                </a:r>
                <a:endParaRPr lang="zh-CN" altLang="en-US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    (a) 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∀</m:t>
                    </m:r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𝑐</m:t>
                    </m:r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∈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ℒ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zh-CN" altLang="en-US">
                    <a:sym typeface="+mn-ea"/>
                  </a:rPr>
                  <a:t>，有</a:t>
                </a:r>
                <a:r>
                  <a:rPr lang="en-US" altLang="zh-CN"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𝐼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𝑐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)∈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𝑀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；</a:t>
                </a:r>
                <a:endParaRPr lang="en-US" altLang="zh-CN"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    (b) 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∀</m:t>
                    </m:r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𝑓</m:t>
                    </m:r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∈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ℒ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zh-CN" altLang="en-US">
                    <a:sym typeface="+mn-ea"/>
                  </a:rPr>
                  <a:t>且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𝜇</m:t>
                    </m:r>
                    <m:r>
                      <a:rPr lang="en-US" altLang="zh-CN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𝑓</m:t>
                    </m:r>
                    <m:r>
                      <a:rPr lang="en-US" altLang="zh-CN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)=</m:t>
                    </m:r>
                    <m:r>
                      <a:rPr lang="en-US" altLang="zh-CN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𝑛</m:t>
                    </m:r>
                    <m:r>
                      <a:rPr lang="en-US" altLang="zh-CN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&gt;</m:t>
                    </m:r>
                    <m:r>
                      <a:rPr lang="en-US" altLang="zh-CN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0</m:t>
                    </m:r>
                  </m:oMath>
                </a14:m>
                <a:r>
                  <a:rPr lang="zh-CN" altLang="en-US">
                    <a:sym typeface="+mn-ea"/>
                  </a:rPr>
                  <a:t>，有</a:t>
                </a:r>
                <a:r>
                  <a:rPr lang="en-US" altLang="zh-CN"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𝐼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𝑓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):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𝑀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𝑛</m:t>
                        </m:r>
                      </m:sup>
                    </m:sSup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→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𝑀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；</a:t>
                </a:r>
                <a:endParaRPr lang="en-US" altLang="zh-CN"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    (c) 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∀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𝑃</m:t>
                    </m:r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∈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ℒ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zh-CN" altLang="en-US">
                    <a:sym typeface="+mn-ea"/>
                  </a:rPr>
                  <a:t>且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𝜇</m:t>
                    </m:r>
                    <m:r>
                      <a:rPr lang="en-US" altLang="zh-CN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𝑃</m:t>
                    </m:r>
                    <m:r>
                      <a:rPr lang="en-US" altLang="zh-CN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)=</m:t>
                    </m:r>
                    <m:r>
                      <a:rPr lang="en-US" altLang="zh-CN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0</m:t>
                    </m:r>
                  </m:oMath>
                </a14:m>
                <a:r>
                  <a:rPr lang="zh-CN" altLang="en-US">
                    <a:sym typeface="+mn-ea"/>
                  </a:rPr>
                  <a:t>，有</a:t>
                </a:r>
                <a:r>
                  <a:rPr lang="en-US" altLang="zh-CN"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𝐼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𝑃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)∈</m:t>
                    </m:r>
                    <m:r>
                      <a:rPr lang="en-US" altLang="zh-CN" b="1">
                        <a:latin typeface="Cambria Math" panose="02040503050406030204" charset="0"/>
                        <a:cs typeface="Cambria Math" panose="02040503050406030204" charset="0"/>
                      </a:rPr>
                      <m:t>𝐁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={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T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F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}</m:t>
                    </m:r>
                  </m:oMath>
                </a14:m>
                <a:endParaRPr lang="en-US" altLang="zh-CN"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    (d) 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∀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𝑃</m:t>
                    </m:r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∈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ℒ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zh-CN" altLang="en-US">
                    <a:sym typeface="+mn-ea"/>
                  </a:rPr>
                  <a:t>且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𝜇</m:t>
                    </m:r>
                    <m:r>
                      <a:rPr lang="en-US" altLang="zh-CN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𝑃</m:t>
                    </m:r>
                    <m:r>
                      <a:rPr lang="en-US" altLang="zh-CN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)=</m:t>
                    </m:r>
                    <m:r>
                      <a:rPr lang="en-US" altLang="zh-CN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𝑛</m:t>
                    </m:r>
                    <m:r>
                      <a:rPr lang="en-US" altLang="zh-CN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&gt;</m:t>
                    </m:r>
                    <m:r>
                      <a:rPr lang="en-US" altLang="zh-CN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0</m:t>
                    </m:r>
                  </m:oMath>
                </a14:m>
                <a:r>
                  <a:rPr lang="zh-CN" altLang="en-US"/>
                  <a:t>，</a:t>
                </a:r>
                <a:r>
                  <a:rPr lang="zh-CN" altLang="en-US">
                    <a:sym typeface="+mn-ea"/>
                  </a:rPr>
                  <a:t>有</a:t>
                </a:r>
                <a:r>
                  <a:rPr lang="en-US" altLang="zh-CN"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𝐼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𝑃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)⊆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𝑀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结构（</a:t>
            </a:r>
            <a:r>
              <a:rPr lang="en-US" altLang="zh-CN"/>
              <a:t>Structure</a:t>
            </a:r>
            <a:r>
              <a:rPr lang="zh-CN" altLang="en-US"/>
              <a:t>）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 b="1">
                    <a:solidFill>
                      <a:schemeClr val="bg1">
                        <a:lumMod val="50000"/>
                      </a:schemeClr>
                    </a:solidFill>
                  </a:rPr>
                  <a:t>定义（结构）</a:t>
                </a:r>
                <a:r>
                  <a:rPr lang="en-US" altLang="zh-CN" b="1">
                    <a:solidFill>
                      <a:schemeClr val="bg1">
                        <a:lumMod val="50000"/>
                      </a:schemeClr>
                    </a:solidFill>
                  </a:rPr>
                  <a:t>1</a:t>
                </a:r>
                <a:r>
                  <a:rPr lang="en-US" altLang="zh-CN" b="1">
                    <a:solidFill>
                      <a:schemeClr val="bg1">
                        <a:lumMod val="50000"/>
                      </a:schemeClr>
                    </a:solidFill>
                  </a:rPr>
                  <a:t>.14.</a:t>
                </a:r>
                <a:r>
                  <a:rPr lang="en-US" altLang="zh-CN">
                    <a:solidFill>
                      <a:schemeClr val="bg1">
                        <a:lumMod val="50000"/>
                      </a:schemeClr>
                    </a:solidFill>
                  </a:rPr>
                  <a:t>  </a:t>
                </a:r>
                <a:r>
                  <a:rPr lang="zh-CN" altLang="en-US">
                    <a:solidFill>
                      <a:schemeClr val="bg1">
                        <a:lumMod val="50000"/>
                      </a:schemeClr>
                    </a:solidFill>
                  </a:rPr>
                  <a:t>设</a:t>
                </a:r>
                <a:r>
                  <a:rPr lang="en-US" altLang="zh-CN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ℒ</m:t>
                    </m:r>
                  </m:oMath>
                </a14:m>
                <a:r>
                  <a:rPr lang="en-US" altLang="zh-CN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zh-CN" altLang="en-US">
                    <a:solidFill>
                      <a:schemeClr val="bg1">
                        <a:lumMod val="50000"/>
                      </a:schemeClr>
                    </a:solidFill>
                  </a:rPr>
                  <a:t>为一阶语言，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ℒ</m:t>
                    </m:r>
                  </m:oMath>
                </a14:m>
                <a:r>
                  <a:rPr lang="en-US" altLang="zh-CN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zh-CN" altLang="en-US">
                    <a:solidFill>
                      <a:schemeClr val="bg1">
                        <a:lumMod val="50000"/>
                      </a:schemeClr>
                    </a:solidFill>
                  </a:rPr>
                  <a:t>的一个结构</a:t>
                </a:r>
                <a:r>
                  <a:rPr lang="en-US" altLang="zh-CN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𝕄</m:t>
                    </m:r>
                  </m:oMath>
                </a14:m>
                <a:r>
                  <a:rPr lang="en-US" altLang="zh-CN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zh-CN" altLang="en-US">
                    <a:solidFill>
                      <a:schemeClr val="bg1">
                        <a:lumMod val="50000"/>
                      </a:schemeClr>
                    </a:solidFill>
                  </a:rPr>
                  <a:t>为二元组</a:t>
                </a:r>
                <a:r>
                  <a:rPr lang="en-US" altLang="zh-CN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𝑀</m:t>
                    </m:r>
                    <m:r>
                      <a:rPr lang="en-US" altLang="zh-CN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𝐼</m:t>
                    </m:r>
                    <m:r>
                      <a:rPr lang="en-US" altLang="zh-CN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solidFill>
                      <a:schemeClr val="bg1">
                        <a:lumMod val="50000"/>
                      </a:schemeClr>
                    </a:solidFill>
                  </a:rPr>
                  <a:t>，这里</a:t>
                </a:r>
                <a:endParaRPr lang="zh-CN" altLang="en-US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olidFill>
                      <a:schemeClr val="bg1">
                        <a:lumMod val="50000"/>
                      </a:schemeClr>
                    </a:solidFill>
                  </a:rPr>
                  <a:t>  (1)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𝑀</m:t>
                    </m:r>
                  </m:oMath>
                </a14:m>
                <a:r>
                  <a:rPr lang="en-US" altLang="zh-CN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zh-CN" altLang="en-US">
                    <a:solidFill>
                      <a:schemeClr val="bg1">
                        <a:lumMod val="50000"/>
                      </a:schemeClr>
                    </a:solidFill>
                  </a:rPr>
                  <a:t>为非空集，称为</a:t>
                </a:r>
                <a:r>
                  <a:rPr lang="zh-CN" altLang="en-US" b="1">
                    <a:solidFill>
                      <a:schemeClr val="bg1">
                        <a:lumMod val="50000"/>
                      </a:schemeClr>
                    </a:solidFill>
                  </a:rPr>
                  <a:t>论域</a:t>
                </a:r>
                <a:r>
                  <a:rPr lang="zh-CN" altLang="en-US">
                    <a:solidFill>
                      <a:schemeClr val="bg1">
                        <a:lumMod val="50000"/>
                      </a:schemeClr>
                    </a:solidFill>
                  </a:rPr>
                  <a:t>；</a:t>
                </a:r>
                <a:endParaRPr lang="en-US" altLang="zh-CN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olidFill>
                      <a:schemeClr val="bg1">
                        <a:lumMod val="50000"/>
                      </a:schemeClr>
                    </a:solidFill>
                  </a:rPr>
                  <a:t>  (2)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𝐼</m:t>
                    </m:r>
                  </m:oMath>
                </a14:m>
                <a:r>
                  <a:rPr lang="en-US" altLang="zh-CN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zh-CN" altLang="en-US">
                    <a:solidFill>
                      <a:schemeClr val="bg1">
                        <a:lumMod val="50000"/>
                      </a:schemeClr>
                    </a:solidFill>
                  </a:rPr>
                  <a:t>为</a:t>
                </a:r>
                <a:r>
                  <a:rPr lang="en-US" altLang="zh-CN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ℒ</m:t>
                    </m:r>
                  </m:oMath>
                </a14:m>
                <a:r>
                  <a:rPr lang="en-US" altLang="zh-CN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zh-CN" altLang="en-US">
                    <a:solidFill>
                      <a:schemeClr val="bg1">
                        <a:lumMod val="50000"/>
                      </a:schemeClr>
                    </a:solidFill>
                  </a:rPr>
                  <a:t>的映射，称为</a:t>
                </a:r>
                <a:r>
                  <a:rPr lang="zh-CN" altLang="en-US" b="1">
                    <a:solidFill>
                      <a:schemeClr val="bg1">
                        <a:lumMod val="50000"/>
                      </a:schemeClr>
                    </a:solidFill>
                  </a:rPr>
                  <a:t>定义域</a:t>
                </a:r>
                <a:r>
                  <a:rPr lang="zh-CN" altLang="en-US">
                    <a:solidFill>
                      <a:schemeClr val="bg1">
                        <a:lumMod val="50000"/>
                      </a:schemeClr>
                    </a:solidFill>
                  </a:rPr>
                  <a:t>，其满足：</a:t>
                </a:r>
                <a:endParaRPr lang="zh-CN" altLang="en-US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olidFill>
                      <a:schemeClr val="bg1">
                        <a:lumMod val="50000"/>
                      </a:schemeClr>
                    </a:solidFill>
                    <a:sym typeface="+mn-ea"/>
                  </a:rPr>
                  <a:t>    (a) </a:t>
                </a:r>
                <a14:m>
                  <m:oMath xmlns:m="http://schemas.openxmlformats.org/officeDocument/2006/math">
                    <m:r>
                      <a:rPr lang="en-US" altLang="zh-CN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∀</m:t>
                    </m:r>
                    <m:r>
                      <a:rPr lang="en-US" altLang="zh-CN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𝑐</m:t>
                    </m:r>
                    <m:r>
                      <a:rPr lang="en-US" altLang="zh-CN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∈</m:t>
                    </m:r>
                    <m:sSub>
                      <m:sSubPr>
                        <m:ctrlPr>
                          <a:rPr lang="en-US" altLang="zh-CN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ℒ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zh-CN" altLang="en-US">
                    <a:solidFill>
                      <a:schemeClr val="bg1">
                        <a:lumMod val="50000"/>
                      </a:schemeClr>
                    </a:solidFill>
                    <a:sym typeface="+mn-ea"/>
                  </a:rPr>
                  <a:t>，有</a:t>
                </a:r>
                <a:r>
                  <a:rPr lang="en-US" altLang="zh-CN">
                    <a:solidFill>
                      <a:schemeClr val="bg1">
                        <a:lumMod val="50000"/>
                      </a:schemeClr>
                    </a:solidFill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𝐼</m:t>
                    </m:r>
                    <m:r>
                      <a:rPr lang="en-US" altLang="zh-CN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𝑐</m:t>
                    </m:r>
                    <m:r>
                      <a:rPr lang="en-US" altLang="zh-CN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)∈</m:t>
                    </m:r>
                    <m:r>
                      <a:rPr lang="en-US" altLang="zh-CN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𝑀</m:t>
                    </m:r>
                  </m:oMath>
                </a14:m>
                <a:r>
                  <a:rPr lang="zh-CN" altLang="en-US">
                    <a:solidFill>
                      <a:schemeClr val="bg1">
                        <a:lumMod val="50000"/>
                      </a:schemeClr>
                    </a:solidFill>
                    <a:latin typeface="Cambria Math" panose="02040503050406030204" charset="0"/>
                    <a:cs typeface="Cambria Math" panose="02040503050406030204" charset="0"/>
                  </a:rPr>
                  <a:t>；</a:t>
                </a:r>
                <a:endParaRPr lang="en-US" altLang="zh-CN">
                  <a:solidFill>
                    <a:schemeClr val="bg1">
                      <a:lumMod val="50000"/>
                    </a:schemeClr>
                  </a:solidFill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olidFill>
                      <a:schemeClr val="bg1">
                        <a:lumMod val="50000"/>
                      </a:schemeClr>
                    </a:solidFill>
                    <a:sym typeface="+mn-ea"/>
                  </a:rPr>
                  <a:t>    (b) </a:t>
                </a:r>
                <a14:m>
                  <m:oMath xmlns:m="http://schemas.openxmlformats.org/officeDocument/2006/math">
                    <m:r>
                      <a:rPr lang="en-US" altLang="zh-CN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∀</m:t>
                    </m:r>
                    <m:r>
                      <a:rPr lang="en-US" altLang="zh-CN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𝑓</m:t>
                    </m:r>
                    <m:r>
                      <a:rPr lang="en-US" altLang="zh-CN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∈</m:t>
                    </m:r>
                    <m:sSub>
                      <m:sSubPr>
                        <m:ctrlPr>
                          <a:rPr lang="en-US" altLang="zh-CN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ℒ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zh-CN" altLang="en-US">
                    <a:solidFill>
                      <a:schemeClr val="bg1">
                        <a:lumMod val="50000"/>
                      </a:schemeClr>
                    </a:solidFill>
                    <a:sym typeface="+mn-ea"/>
                  </a:rPr>
                  <a:t>且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𝜇</m:t>
                    </m:r>
                    <m:r>
                      <a:rPr lang="en-US" altLang="zh-CN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𝑓</m:t>
                    </m:r>
                    <m:r>
                      <a:rPr lang="en-US" altLang="zh-CN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)=</m:t>
                    </m:r>
                    <m:r>
                      <a:rPr lang="en-US" altLang="zh-CN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𝑛</m:t>
                    </m:r>
                    <m:r>
                      <a:rPr lang="en-US" altLang="zh-CN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&gt;</m:t>
                    </m:r>
                    <m:r>
                      <a:rPr lang="en-US" altLang="zh-CN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0</m:t>
                    </m:r>
                  </m:oMath>
                </a14:m>
                <a:r>
                  <a:rPr lang="zh-CN" altLang="en-US">
                    <a:solidFill>
                      <a:schemeClr val="bg1">
                        <a:lumMod val="50000"/>
                      </a:schemeClr>
                    </a:solidFill>
                    <a:sym typeface="+mn-ea"/>
                  </a:rPr>
                  <a:t>，有</a:t>
                </a:r>
                <a:r>
                  <a:rPr lang="en-US" altLang="zh-CN">
                    <a:solidFill>
                      <a:schemeClr val="bg1">
                        <a:lumMod val="50000"/>
                      </a:schemeClr>
                    </a:solidFill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𝐼</m:t>
                    </m:r>
                    <m:r>
                      <a:rPr lang="en-US" altLang="zh-CN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𝑓</m:t>
                    </m:r>
                    <m:r>
                      <a:rPr lang="en-US" altLang="zh-CN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):</m:t>
                    </m:r>
                    <m:sSup>
                      <m:sSupPr>
                        <m:ctrlPr>
                          <a:rPr lang="en-US" altLang="zh-CN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𝑀</m:t>
                        </m:r>
                      </m:e>
                      <m:sup>
                        <m:r>
                          <a:rPr lang="en-US" altLang="zh-CN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𝑛</m:t>
                        </m:r>
                      </m:sup>
                    </m:sSup>
                    <m:r>
                      <a:rPr lang="en-US" altLang="zh-CN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→</m:t>
                    </m:r>
                    <m:r>
                      <a:rPr lang="en-US" altLang="zh-CN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𝑀</m:t>
                    </m:r>
                  </m:oMath>
                </a14:m>
                <a:r>
                  <a:rPr lang="zh-CN" altLang="en-US">
                    <a:solidFill>
                      <a:schemeClr val="bg1">
                        <a:lumMod val="50000"/>
                      </a:schemeClr>
                    </a:solidFill>
                    <a:latin typeface="Cambria Math" panose="02040503050406030204" charset="0"/>
                    <a:cs typeface="Cambria Math" panose="02040503050406030204" charset="0"/>
                  </a:rPr>
                  <a:t>；</a:t>
                </a:r>
                <a:endParaRPr lang="en-US" altLang="zh-CN">
                  <a:solidFill>
                    <a:schemeClr val="bg1">
                      <a:lumMod val="50000"/>
                    </a:schemeClr>
                  </a:solidFill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olidFill>
                      <a:schemeClr val="bg1">
                        <a:lumMod val="50000"/>
                      </a:schemeClr>
                    </a:solidFill>
                    <a:sym typeface="+mn-ea"/>
                  </a:rPr>
                  <a:t>    (c) </a:t>
                </a:r>
                <a14:m>
                  <m:oMath xmlns:m="http://schemas.openxmlformats.org/officeDocument/2006/math">
                    <m:r>
                      <a:rPr lang="en-US" altLang="zh-CN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∀</m:t>
                    </m:r>
                    <m:r>
                      <a:rPr lang="en-US" altLang="zh-CN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𝑃</m:t>
                    </m:r>
                    <m:r>
                      <a:rPr lang="en-US" altLang="zh-CN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∈</m:t>
                    </m:r>
                    <m:sSub>
                      <m:sSubPr>
                        <m:ctrlPr>
                          <a:rPr lang="en-US" altLang="zh-CN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ℒ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zh-CN" altLang="en-US">
                    <a:solidFill>
                      <a:schemeClr val="bg1">
                        <a:lumMod val="50000"/>
                      </a:schemeClr>
                    </a:solidFill>
                    <a:sym typeface="+mn-ea"/>
                  </a:rPr>
                  <a:t>且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𝜇</m:t>
                    </m:r>
                    <m:r>
                      <a:rPr lang="en-US" altLang="zh-CN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𝑃</m:t>
                    </m:r>
                    <m:r>
                      <a:rPr lang="en-US" altLang="zh-CN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)=</m:t>
                    </m:r>
                    <m:r>
                      <a:rPr lang="en-US" altLang="zh-CN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0</m:t>
                    </m:r>
                  </m:oMath>
                </a14:m>
                <a:r>
                  <a:rPr lang="zh-CN" altLang="en-US">
                    <a:solidFill>
                      <a:schemeClr val="bg1">
                        <a:lumMod val="50000"/>
                      </a:schemeClr>
                    </a:solidFill>
                    <a:sym typeface="+mn-ea"/>
                  </a:rPr>
                  <a:t>，有</a:t>
                </a:r>
                <a:r>
                  <a:rPr lang="en-US" altLang="zh-CN">
                    <a:solidFill>
                      <a:schemeClr val="bg1">
                        <a:lumMod val="50000"/>
                      </a:schemeClr>
                    </a:solidFill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𝐼</m:t>
                    </m:r>
                    <m:r>
                      <a:rPr lang="en-US" altLang="zh-CN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𝑃</m:t>
                    </m:r>
                    <m:r>
                      <a:rPr lang="en-US" altLang="zh-CN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)∈</m:t>
                    </m:r>
                    <m:r>
                      <a:rPr lang="en-US" altLang="zh-CN" b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𝐁</m:t>
                    </m:r>
                    <m:r>
                      <a:rPr lang="en-US" altLang="zh-CN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={</m:t>
                    </m:r>
                    <m:r>
                      <m:rPr>
                        <m:sty m:val="p"/>
                      </m:rPr>
                      <a:rPr lang="en-US" altLang="zh-CN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T</m:t>
                    </m:r>
                    <m:r>
                      <a:rPr lang="en-US" altLang="zh-CN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altLang="zh-CN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F</m:t>
                    </m:r>
                    <m:r>
                      <a:rPr lang="en-US" altLang="zh-CN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}</m:t>
                    </m:r>
                  </m:oMath>
                </a14:m>
                <a:endParaRPr lang="en-US" altLang="zh-CN">
                  <a:solidFill>
                    <a:schemeClr val="bg1">
                      <a:lumMod val="50000"/>
                    </a:schemeClr>
                  </a:solidFill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olidFill>
                      <a:schemeClr val="bg1">
                        <a:lumMod val="50000"/>
                      </a:schemeClr>
                    </a:solidFill>
                    <a:sym typeface="+mn-ea"/>
                  </a:rPr>
                  <a:t>    (d) </a:t>
                </a:r>
                <a14:m>
                  <m:oMath xmlns:m="http://schemas.openxmlformats.org/officeDocument/2006/math">
                    <m:r>
                      <a:rPr lang="en-US" altLang="zh-CN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∀</m:t>
                    </m:r>
                    <m:r>
                      <a:rPr lang="en-US" altLang="zh-CN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𝑃</m:t>
                    </m:r>
                    <m:r>
                      <a:rPr lang="en-US" altLang="zh-CN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∈</m:t>
                    </m:r>
                    <m:sSub>
                      <m:sSubPr>
                        <m:ctrlPr>
                          <a:rPr lang="en-US" altLang="zh-CN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ℒ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zh-CN" altLang="en-US">
                    <a:solidFill>
                      <a:schemeClr val="bg1">
                        <a:lumMod val="50000"/>
                      </a:schemeClr>
                    </a:solidFill>
                    <a:sym typeface="+mn-ea"/>
                  </a:rPr>
                  <a:t>且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𝜇</m:t>
                    </m:r>
                    <m:r>
                      <a:rPr lang="en-US" altLang="zh-CN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𝑃</m:t>
                    </m:r>
                    <m:r>
                      <a:rPr lang="en-US" altLang="zh-CN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)=</m:t>
                    </m:r>
                    <m:r>
                      <a:rPr lang="en-US" altLang="zh-CN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𝑛</m:t>
                    </m:r>
                    <m:r>
                      <a:rPr lang="en-US" altLang="zh-CN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&gt;</m:t>
                    </m:r>
                    <m:r>
                      <a:rPr lang="en-US" altLang="zh-CN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0</m:t>
                    </m:r>
                  </m:oMath>
                </a14:m>
                <a:r>
                  <a:rPr lang="zh-CN" altLang="en-US">
                    <a:solidFill>
                      <a:schemeClr val="bg1">
                        <a:lumMod val="50000"/>
                      </a:schemeClr>
                    </a:solidFill>
                  </a:rPr>
                  <a:t>，</a:t>
                </a:r>
                <a:r>
                  <a:rPr lang="zh-CN" altLang="en-US">
                    <a:solidFill>
                      <a:schemeClr val="bg1">
                        <a:lumMod val="50000"/>
                      </a:schemeClr>
                    </a:solidFill>
                    <a:sym typeface="+mn-ea"/>
                  </a:rPr>
                  <a:t>有</a:t>
                </a:r>
                <a:r>
                  <a:rPr lang="en-US" altLang="zh-CN">
                    <a:solidFill>
                      <a:schemeClr val="bg1">
                        <a:lumMod val="50000"/>
                      </a:schemeClr>
                    </a:solidFill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𝐼</m:t>
                    </m:r>
                    <m:r>
                      <a:rPr lang="en-US" altLang="zh-CN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𝑃</m:t>
                    </m:r>
                    <m:r>
                      <a:rPr lang="en-US" altLang="zh-CN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)⊆</m:t>
                    </m:r>
                    <m:sSup>
                      <m:sSupPr>
                        <m:ctrlPr>
                          <a:rPr lang="en-US" altLang="zh-CN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𝑀</m:t>
                        </m:r>
                      </m:e>
                      <m:sup>
                        <m:r>
                          <a:rPr lang="en-US" altLang="zh-CN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zh-CN" altLang="en-US">
                    <a:solidFill>
                      <a:schemeClr val="bg1">
                        <a:lumMod val="50000"/>
                      </a:schemeClr>
                    </a:solidFill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endParaRPr lang="zh-CN" altLang="en-US">
                  <a:solidFill>
                    <a:schemeClr val="bg1">
                      <a:lumMod val="50000"/>
                    </a:schemeClr>
                  </a:solidFill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6172200" y="2057400"/>
                <a:ext cx="2958465" cy="1927225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prstDash val="dash"/>
              </a:ln>
            </p:spPr>
            <p:txBody>
              <a:bodyPr wrap="square" rtlCol="0">
                <a:noAutofit/>
              </a:bodyPr>
              <a:p>
                <a:pPr marL="0" indent="0" eaLnBrk="1" latinLnBrk="0" hangingPunct="1">
                  <a:lnSpc>
                    <a:spcPct val="150000"/>
                  </a:lnSpc>
                  <a:buNone/>
                </a:pPr>
                <a:r>
                  <a:rPr lang="zh-CN" altLang="en-US">
                    <a:sym typeface="+mn-ea"/>
                  </a:rPr>
                  <a:t>初等算术语言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𝒜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：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 eaLnBrk="1" latinLnBrk="0" hangingPunct="1">
                  <a:lnSpc>
                    <a:spcPct val="150000"/>
                  </a:lnSpc>
                  <a:buNone/>
                </a:pPr>
                <a:r>
                  <a:rPr lang="en-US" altLang="zh-CN">
                    <a:cs typeface="+mn-lt"/>
                    <a:sym typeface="+mn-ea"/>
                  </a:rPr>
                  <a:t>  </a:t>
                </a:r>
                <a:r>
                  <a:rPr lang="zh-CN" altLang="en-US">
                    <a:cs typeface="+mn-lt"/>
                    <a:sym typeface="+mn-ea"/>
                  </a:rPr>
                  <a:t>常元符集</a:t>
                </a:r>
                <a:r>
                  <a:rPr lang="en-US" altLang="zh-CN">
                    <a:cs typeface="+mn-lt"/>
                    <a:sym typeface="+mn-ea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ℒ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𝑐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{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0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}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；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 eaLnBrk="1" latinLnBrk="0" hangingPunct="1">
                  <a:lnSpc>
                    <a:spcPct val="150000"/>
                  </a:lnSpc>
                  <a:buNone/>
                </a:pPr>
                <a:r>
                  <a:rPr lang="en-US" altLang="zh-CN">
                    <a:cs typeface="+mn-lt"/>
                    <a:sym typeface="+mn-ea"/>
                  </a:rPr>
                  <a:t>  </a:t>
                </a:r>
                <a:r>
                  <a:rPr lang="zh-CN" altLang="en-US">
                    <a:cs typeface="+mn-lt"/>
                    <a:sym typeface="+mn-ea"/>
                  </a:rPr>
                  <a:t>函数符集</a:t>
                </a:r>
                <a:r>
                  <a:rPr lang="en-US" altLang="zh-CN">
                    <a:cs typeface="+mn-lt"/>
                    <a:sym typeface="+mn-ea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ℒ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𝑓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{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𝑆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,+,⋅}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；</a:t>
                </a:r>
                <a:endParaRPr lang="en-US" altLang="zh-CN">
                  <a:cs typeface="+mn-lt"/>
                  <a:sym typeface="+mn-ea"/>
                </a:endParaRPr>
              </a:p>
              <a:p>
                <a:pPr marL="0" indent="0" eaLnBrk="1" latinLnBrk="0" hangingPunct="1">
                  <a:lnSpc>
                    <a:spcPct val="150000"/>
                  </a:lnSpc>
                  <a:buNone/>
                </a:pPr>
                <a:r>
                  <a:rPr lang="en-US" altLang="zh-CN">
                    <a:cs typeface="+mn-lt"/>
                    <a:sym typeface="+mn-ea"/>
                  </a:rPr>
                  <a:t>  </a:t>
                </a:r>
                <a:r>
                  <a:rPr lang="zh-CN" altLang="en-US">
                    <a:cs typeface="+mn-lt"/>
                    <a:sym typeface="+mn-ea"/>
                  </a:rPr>
                  <a:t>谓词符集</a:t>
                </a:r>
                <a:r>
                  <a:rPr lang="en-US" altLang="zh-CN">
                    <a:cs typeface="+mn-lt"/>
                    <a:sym typeface="+mn-ea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ℒ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𝑃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{&lt;}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。</a:t>
                </a:r>
                <a:endParaRPr lang="zh-CN" altLang="en-US"/>
              </a:p>
            </p:txBody>
          </p:sp>
        </mc:Choice>
        <mc:Fallback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"/>
                </p:custDataLst>
              </p:nvPr>
            </p:nvSpPr>
            <p:spPr>
              <a:xfrm>
                <a:off x="6172200" y="2057400"/>
                <a:ext cx="2958465" cy="1927225"/>
              </a:xfrm>
              <a:prstGeom prst="rect">
                <a:avLst/>
              </a:prstGeom>
              <a:blipFill rotWithShape="1">
                <a:blip r:embed="rId4"/>
                <a:stretch>
                  <a:fillRect l="-322" t="-494" r="-2168" b="-494"/>
                </a:stretch>
              </a:blipFill>
              <a:ln w="19050">
                <a:solidFill>
                  <a:schemeClr val="accent1"/>
                </a:solidFill>
                <a:prstDash val="dash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结构（</a:t>
            </a:r>
            <a:r>
              <a:rPr lang="en-US" altLang="zh-CN"/>
              <a:t>Structure</a:t>
            </a:r>
            <a:r>
              <a:rPr lang="zh-CN" altLang="en-US"/>
              <a:t>）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 b="1">
                    <a:solidFill>
                      <a:schemeClr val="bg1">
                        <a:lumMod val="50000"/>
                      </a:schemeClr>
                    </a:solidFill>
                  </a:rPr>
                  <a:t>定义（结构）</a:t>
                </a:r>
                <a:r>
                  <a:rPr lang="en-US" altLang="zh-CN" b="1">
                    <a:solidFill>
                      <a:schemeClr val="bg1">
                        <a:lumMod val="50000"/>
                      </a:schemeClr>
                    </a:solidFill>
                  </a:rPr>
                  <a:t>1</a:t>
                </a:r>
                <a:r>
                  <a:rPr lang="en-US" altLang="zh-CN" b="1">
                    <a:solidFill>
                      <a:schemeClr val="bg1">
                        <a:lumMod val="50000"/>
                      </a:schemeClr>
                    </a:solidFill>
                  </a:rPr>
                  <a:t>.14.</a:t>
                </a:r>
                <a:r>
                  <a:rPr lang="en-US" altLang="zh-CN">
                    <a:solidFill>
                      <a:schemeClr val="bg1">
                        <a:lumMod val="50000"/>
                      </a:schemeClr>
                    </a:solidFill>
                  </a:rPr>
                  <a:t>  </a:t>
                </a:r>
                <a:r>
                  <a:rPr lang="zh-CN" altLang="en-US">
                    <a:solidFill>
                      <a:schemeClr val="bg1">
                        <a:lumMod val="50000"/>
                      </a:schemeClr>
                    </a:solidFill>
                  </a:rPr>
                  <a:t>设</a:t>
                </a:r>
                <a:r>
                  <a:rPr lang="en-US" altLang="zh-CN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ℒ</m:t>
                    </m:r>
                  </m:oMath>
                </a14:m>
                <a:r>
                  <a:rPr lang="en-US" altLang="zh-CN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zh-CN" altLang="en-US">
                    <a:solidFill>
                      <a:schemeClr val="bg1">
                        <a:lumMod val="50000"/>
                      </a:schemeClr>
                    </a:solidFill>
                  </a:rPr>
                  <a:t>为一阶语言，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ℒ</m:t>
                    </m:r>
                  </m:oMath>
                </a14:m>
                <a:r>
                  <a:rPr lang="en-US" altLang="zh-CN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zh-CN" altLang="en-US">
                    <a:solidFill>
                      <a:schemeClr val="bg1">
                        <a:lumMod val="50000"/>
                      </a:schemeClr>
                    </a:solidFill>
                  </a:rPr>
                  <a:t>的一个结构</a:t>
                </a:r>
                <a:r>
                  <a:rPr lang="en-US" altLang="zh-CN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𝕄</m:t>
                    </m:r>
                  </m:oMath>
                </a14:m>
                <a:r>
                  <a:rPr lang="en-US" altLang="zh-CN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zh-CN" altLang="en-US">
                    <a:solidFill>
                      <a:schemeClr val="bg1">
                        <a:lumMod val="50000"/>
                      </a:schemeClr>
                    </a:solidFill>
                  </a:rPr>
                  <a:t>为二元组</a:t>
                </a:r>
                <a:r>
                  <a:rPr lang="en-US" altLang="zh-CN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𝑀</m:t>
                    </m:r>
                    <m:r>
                      <a:rPr lang="en-US" altLang="zh-CN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𝐼</m:t>
                    </m:r>
                    <m:r>
                      <a:rPr lang="en-US" altLang="zh-CN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solidFill>
                      <a:schemeClr val="bg1">
                        <a:lumMod val="50000"/>
                      </a:schemeClr>
                    </a:solidFill>
                  </a:rPr>
                  <a:t>，这里</a:t>
                </a:r>
                <a:endParaRPr lang="zh-CN" altLang="en-US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olidFill>
                      <a:schemeClr val="bg1">
                        <a:lumMod val="50000"/>
                      </a:schemeClr>
                    </a:solidFill>
                  </a:rPr>
                  <a:t>  (1)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𝑀</m:t>
                    </m:r>
                  </m:oMath>
                </a14:m>
                <a:r>
                  <a:rPr lang="en-US" altLang="zh-CN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zh-CN" altLang="en-US">
                    <a:solidFill>
                      <a:schemeClr val="bg1">
                        <a:lumMod val="50000"/>
                      </a:schemeClr>
                    </a:solidFill>
                  </a:rPr>
                  <a:t>为非空集，称为</a:t>
                </a:r>
                <a:r>
                  <a:rPr lang="zh-CN" altLang="en-US" b="1">
                    <a:solidFill>
                      <a:schemeClr val="bg1">
                        <a:lumMod val="50000"/>
                      </a:schemeClr>
                    </a:solidFill>
                  </a:rPr>
                  <a:t>论域</a:t>
                </a:r>
                <a:r>
                  <a:rPr lang="zh-CN" altLang="en-US">
                    <a:solidFill>
                      <a:schemeClr val="bg1">
                        <a:lumMod val="50000"/>
                      </a:schemeClr>
                    </a:solidFill>
                  </a:rPr>
                  <a:t>；</a:t>
                </a:r>
                <a:endParaRPr lang="en-US" altLang="zh-CN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olidFill>
                      <a:schemeClr val="bg1">
                        <a:lumMod val="50000"/>
                      </a:schemeClr>
                    </a:solidFill>
                  </a:rPr>
                  <a:t>  (2)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𝐼</m:t>
                    </m:r>
                  </m:oMath>
                </a14:m>
                <a:r>
                  <a:rPr lang="en-US" altLang="zh-CN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zh-CN" altLang="en-US">
                    <a:solidFill>
                      <a:schemeClr val="bg1">
                        <a:lumMod val="50000"/>
                      </a:schemeClr>
                    </a:solidFill>
                  </a:rPr>
                  <a:t>为</a:t>
                </a:r>
                <a:r>
                  <a:rPr lang="en-US" altLang="zh-CN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ℒ</m:t>
                    </m:r>
                  </m:oMath>
                </a14:m>
                <a:r>
                  <a:rPr lang="en-US" altLang="zh-CN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zh-CN" altLang="en-US">
                    <a:solidFill>
                      <a:schemeClr val="bg1">
                        <a:lumMod val="50000"/>
                      </a:schemeClr>
                    </a:solidFill>
                  </a:rPr>
                  <a:t>的映射，称为</a:t>
                </a:r>
                <a:r>
                  <a:rPr lang="zh-CN" altLang="en-US" b="1">
                    <a:solidFill>
                      <a:schemeClr val="bg1">
                        <a:lumMod val="50000"/>
                      </a:schemeClr>
                    </a:solidFill>
                  </a:rPr>
                  <a:t>定义域</a:t>
                </a:r>
                <a:r>
                  <a:rPr lang="zh-CN" altLang="en-US">
                    <a:solidFill>
                      <a:schemeClr val="bg1">
                        <a:lumMod val="50000"/>
                      </a:schemeClr>
                    </a:solidFill>
                  </a:rPr>
                  <a:t>，其满足：</a:t>
                </a:r>
                <a:endParaRPr lang="zh-CN" altLang="en-US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olidFill>
                      <a:schemeClr val="bg1">
                        <a:lumMod val="50000"/>
                      </a:schemeClr>
                    </a:solidFill>
                    <a:sym typeface="+mn-ea"/>
                  </a:rPr>
                  <a:t>    (a) </a:t>
                </a:r>
                <a14:m>
                  <m:oMath xmlns:m="http://schemas.openxmlformats.org/officeDocument/2006/math">
                    <m:r>
                      <a:rPr lang="en-US" altLang="zh-CN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∀</m:t>
                    </m:r>
                    <m:r>
                      <a:rPr lang="en-US" altLang="zh-CN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𝑐</m:t>
                    </m:r>
                    <m:r>
                      <a:rPr lang="en-US" altLang="zh-CN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∈</m:t>
                    </m:r>
                    <m:sSub>
                      <m:sSubPr>
                        <m:ctrlPr>
                          <a:rPr lang="en-US" altLang="zh-CN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ℒ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zh-CN" altLang="en-US">
                    <a:solidFill>
                      <a:schemeClr val="bg1">
                        <a:lumMod val="50000"/>
                      </a:schemeClr>
                    </a:solidFill>
                    <a:sym typeface="+mn-ea"/>
                  </a:rPr>
                  <a:t>，有</a:t>
                </a:r>
                <a:r>
                  <a:rPr lang="en-US" altLang="zh-CN">
                    <a:solidFill>
                      <a:schemeClr val="bg1">
                        <a:lumMod val="50000"/>
                      </a:schemeClr>
                    </a:solidFill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𝐼</m:t>
                    </m:r>
                    <m:r>
                      <a:rPr lang="en-US" altLang="zh-CN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𝑐</m:t>
                    </m:r>
                    <m:r>
                      <a:rPr lang="en-US" altLang="zh-CN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)∈</m:t>
                    </m:r>
                    <m:r>
                      <a:rPr lang="en-US" altLang="zh-CN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𝑀</m:t>
                    </m:r>
                  </m:oMath>
                </a14:m>
                <a:r>
                  <a:rPr lang="zh-CN" altLang="en-US">
                    <a:solidFill>
                      <a:schemeClr val="bg1">
                        <a:lumMod val="50000"/>
                      </a:schemeClr>
                    </a:solidFill>
                    <a:latin typeface="Cambria Math" panose="02040503050406030204" charset="0"/>
                    <a:cs typeface="Cambria Math" panose="02040503050406030204" charset="0"/>
                  </a:rPr>
                  <a:t>；</a:t>
                </a:r>
                <a:endParaRPr lang="en-US" altLang="zh-CN">
                  <a:solidFill>
                    <a:schemeClr val="bg1">
                      <a:lumMod val="50000"/>
                    </a:schemeClr>
                  </a:solidFill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olidFill>
                      <a:schemeClr val="bg1">
                        <a:lumMod val="50000"/>
                      </a:schemeClr>
                    </a:solidFill>
                    <a:sym typeface="+mn-ea"/>
                  </a:rPr>
                  <a:t>    (b) </a:t>
                </a:r>
                <a14:m>
                  <m:oMath xmlns:m="http://schemas.openxmlformats.org/officeDocument/2006/math">
                    <m:r>
                      <a:rPr lang="en-US" altLang="zh-CN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∀</m:t>
                    </m:r>
                    <m:r>
                      <a:rPr lang="en-US" altLang="zh-CN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𝑓</m:t>
                    </m:r>
                    <m:r>
                      <a:rPr lang="en-US" altLang="zh-CN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∈</m:t>
                    </m:r>
                    <m:sSub>
                      <m:sSubPr>
                        <m:ctrlPr>
                          <a:rPr lang="en-US" altLang="zh-CN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ℒ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zh-CN" altLang="en-US">
                    <a:solidFill>
                      <a:schemeClr val="bg1">
                        <a:lumMod val="50000"/>
                      </a:schemeClr>
                    </a:solidFill>
                    <a:sym typeface="+mn-ea"/>
                  </a:rPr>
                  <a:t>且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𝜇</m:t>
                    </m:r>
                    <m:r>
                      <a:rPr lang="en-US" altLang="zh-CN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𝑓</m:t>
                    </m:r>
                    <m:r>
                      <a:rPr lang="en-US" altLang="zh-CN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)=</m:t>
                    </m:r>
                    <m:r>
                      <a:rPr lang="en-US" altLang="zh-CN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𝑛</m:t>
                    </m:r>
                    <m:r>
                      <a:rPr lang="en-US" altLang="zh-CN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&gt;</m:t>
                    </m:r>
                    <m:r>
                      <a:rPr lang="en-US" altLang="zh-CN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0</m:t>
                    </m:r>
                  </m:oMath>
                </a14:m>
                <a:r>
                  <a:rPr lang="zh-CN" altLang="en-US">
                    <a:solidFill>
                      <a:schemeClr val="bg1">
                        <a:lumMod val="50000"/>
                      </a:schemeClr>
                    </a:solidFill>
                    <a:sym typeface="+mn-ea"/>
                  </a:rPr>
                  <a:t>，有</a:t>
                </a:r>
                <a:r>
                  <a:rPr lang="en-US" altLang="zh-CN">
                    <a:solidFill>
                      <a:schemeClr val="bg1">
                        <a:lumMod val="50000"/>
                      </a:schemeClr>
                    </a:solidFill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𝐼</m:t>
                    </m:r>
                    <m:r>
                      <a:rPr lang="en-US" altLang="zh-CN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𝑓</m:t>
                    </m:r>
                    <m:r>
                      <a:rPr lang="en-US" altLang="zh-CN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):</m:t>
                    </m:r>
                    <m:sSup>
                      <m:sSupPr>
                        <m:ctrlPr>
                          <a:rPr lang="en-US" altLang="zh-CN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𝑀</m:t>
                        </m:r>
                      </m:e>
                      <m:sup>
                        <m:r>
                          <a:rPr lang="en-US" altLang="zh-CN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𝑛</m:t>
                        </m:r>
                      </m:sup>
                    </m:sSup>
                    <m:r>
                      <a:rPr lang="en-US" altLang="zh-CN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→</m:t>
                    </m:r>
                    <m:r>
                      <a:rPr lang="en-US" altLang="zh-CN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𝑀</m:t>
                    </m:r>
                  </m:oMath>
                </a14:m>
                <a:r>
                  <a:rPr lang="zh-CN" altLang="en-US">
                    <a:solidFill>
                      <a:schemeClr val="bg1">
                        <a:lumMod val="50000"/>
                      </a:schemeClr>
                    </a:solidFill>
                    <a:latin typeface="Cambria Math" panose="02040503050406030204" charset="0"/>
                    <a:cs typeface="Cambria Math" panose="02040503050406030204" charset="0"/>
                  </a:rPr>
                  <a:t>；</a:t>
                </a:r>
                <a:endParaRPr lang="en-US" altLang="zh-CN">
                  <a:solidFill>
                    <a:schemeClr val="bg1">
                      <a:lumMod val="50000"/>
                    </a:schemeClr>
                  </a:solidFill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olidFill>
                      <a:schemeClr val="bg1">
                        <a:lumMod val="50000"/>
                      </a:schemeClr>
                    </a:solidFill>
                    <a:sym typeface="+mn-ea"/>
                  </a:rPr>
                  <a:t>    (c) </a:t>
                </a:r>
                <a14:m>
                  <m:oMath xmlns:m="http://schemas.openxmlformats.org/officeDocument/2006/math">
                    <m:r>
                      <a:rPr lang="en-US" altLang="zh-CN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∀</m:t>
                    </m:r>
                    <m:r>
                      <a:rPr lang="en-US" altLang="zh-CN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𝑃</m:t>
                    </m:r>
                    <m:r>
                      <a:rPr lang="en-US" altLang="zh-CN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∈</m:t>
                    </m:r>
                    <m:sSub>
                      <m:sSubPr>
                        <m:ctrlPr>
                          <a:rPr lang="en-US" altLang="zh-CN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ℒ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zh-CN" altLang="en-US">
                    <a:solidFill>
                      <a:schemeClr val="bg1">
                        <a:lumMod val="50000"/>
                      </a:schemeClr>
                    </a:solidFill>
                    <a:sym typeface="+mn-ea"/>
                  </a:rPr>
                  <a:t>且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𝜇</m:t>
                    </m:r>
                    <m:r>
                      <a:rPr lang="en-US" altLang="zh-CN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𝑃</m:t>
                    </m:r>
                    <m:r>
                      <a:rPr lang="en-US" altLang="zh-CN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)=</m:t>
                    </m:r>
                    <m:r>
                      <a:rPr lang="en-US" altLang="zh-CN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0</m:t>
                    </m:r>
                  </m:oMath>
                </a14:m>
                <a:r>
                  <a:rPr lang="zh-CN" altLang="en-US">
                    <a:solidFill>
                      <a:schemeClr val="bg1">
                        <a:lumMod val="50000"/>
                      </a:schemeClr>
                    </a:solidFill>
                    <a:sym typeface="+mn-ea"/>
                  </a:rPr>
                  <a:t>，有</a:t>
                </a:r>
                <a:r>
                  <a:rPr lang="en-US" altLang="zh-CN">
                    <a:solidFill>
                      <a:schemeClr val="bg1">
                        <a:lumMod val="50000"/>
                      </a:schemeClr>
                    </a:solidFill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𝐼</m:t>
                    </m:r>
                    <m:r>
                      <a:rPr lang="en-US" altLang="zh-CN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𝑃</m:t>
                    </m:r>
                    <m:r>
                      <a:rPr lang="en-US" altLang="zh-CN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)∈</m:t>
                    </m:r>
                    <m:r>
                      <a:rPr lang="en-US" altLang="zh-CN" b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𝐁</m:t>
                    </m:r>
                    <m:r>
                      <a:rPr lang="en-US" altLang="zh-CN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={</m:t>
                    </m:r>
                    <m:r>
                      <m:rPr>
                        <m:sty m:val="p"/>
                      </m:rPr>
                      <a:rPr lang="en-US" altLang="zh-CN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T</m:t>
                    </m:r>
                    <m:r>
                      <a:rPr lang="en-US" altLang="zh-CN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altLang="zh-CN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F</m:t>
                    </m:r>
                    <m:r>
                      <a:rPr lang="en-US" altLang="zh-CN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}</m:t>
                    </m:r>
                  </m:oMath>
                </a14:m>
                <a:endParaRPr lang="en-US" altLang="zh-CN">
                  <a:solidFill>
                    <a:schemeClr val="bg1">
                      <a:lumMod val="50000"/>
                    </a:schemeClr>
                  </a:solidFill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olidFill>
                      <a:schemeClr val="bg1">
                        <a:lumMod val="50000"/>
                      </a:schemeClr>
                    </a:solidFill>
                    <a:sym typeface="+mn-ea"/>
                  </a:rPr>
                  <a:t>    (d) </a:t>
                </a:r>
                <a14:m>
                  <m:oMath xmlns:m="http://schemas.openxmlformats.org/officeDocument/2006/math">
                    <m:r>
                      <a:rPr lang="en-US" altLang="zh-CN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∀</m:t>
                    </m:r>
                    <m:r>
                      <a:rPr lang="en-US" altLang="zh-CN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𝑃</m:t>
                    </m:r>
                    <m:r>
                      <a:rPr lang="en-US" altLang="zh-CN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∈</m:t>
                    </m:r>
                    <m:sSub>
                      <m:sSubPr>
                        <m:ctrlPr>
                          <a:rPr lang="en-US" altLang="zh-CN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ℒ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zh-CN" altLang="en-US">
                    <a:solidFill>
                      <a:schemeClr val="bg1">
                        <a:lumMod val="50000"/>
                      </a:schemeClr>
                    </a:solidFill>
                    <a:sym typeface="+mn-ea"/>
                  </a:rPr>
                  <a:t>且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𝜇</m:t>
                    </m:r>
                    <m:r>
                      <a:rPr lang="en-US" altLang="zh-CN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𝑃</m:t>
                    </m:r>
                    <m:r>
                      <a:rPr lang="en-US" altLang="zh-CN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)=</m:t>
                    </m:r>
                    <m:r>
                      <a:rPr lang="en-US" altLang="zh-CN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𝑛</m:t>
                    </m:r>
                    <m:r>
                      <a:rPr lang="en-US" altLang="zh-CN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&gt;</m:t>
                    </m:r>
                    <m:r>
                      <a:rPr lang="en-US" altLang="zh-CN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0</m:t>
                    </m:r>
                  </m:oMath>
                </a14:m>
                <a:r>
                  <a:rPr lang="zh-CN" altLang="en-US">
                    <a:solidFill>
                      <a:schemeClr val="bg1">
                        <a:lumMod val="50000"/>
                      </a:schemeClr>
                    </a:solidFill>
                  </a:rPr>
                  <a:t>，</a:t>
                </a:r>
                <a:r>
                  <a:rPr lang="zh-CN" altLang="en-US">
                    <a:solidFill>
                      <a:schemeClr val="bg1">
                        <a:lumMod val="50000"/>
                      </a:schemeClr>
                    </a:solidFill>
                    <a:sym typeface="+mn-ea"/>
                  </a:rPr>
                  <a:t>有</a:t>
                </a:r>
                <a:r>
                  <a:rPr lang="en-US" altLang="zh-CN">
                    <a:solidFill>
                      <a:schemeClr val="bg1">
                        <a:lumMod val="50000"/>
                      </a:schemeClr>
                    </a:solidFill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𝐼</m:t>
                    </m:r>
                    <m:r>
                      <a:rPr lang="en-US" altLang="zh-CN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𝑃</m:t>
                    </m:r>
                    <m:r>
                      <a:rPr lang="en-US" altLang="zh-CN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)⊆</m:t>
                    </m:r>
                    <m:sSup>
                      <m:sSupPr>
                        <m:ctrlPr>
                          <a:rPr lang="en-US" altLang="zh-CN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𝑀</m:t>
                        </m:r>
                      </m:e>
                      <m:sup>
                        <m:r>
                          <a:rPr lang="en-US" altLang="zh-CN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zh-CN" altLang="en-US">
                    <a:solidFill>
                      <a:schemeClr val="bg1">
                        <a:lumMod val="50000"/>
                      </a:schemeClr>
                    </a:solidFill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endParaRPr lang="zh-CN" altLang="en-US">
                  <a:solidFill>
                    <a:schemeClr val="bg1">
                      <a:lumMod val="50000"/>
                    </a:schemeClr>
                  </a:solidFill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6172200" y="2057400"/>
                <a:ext cx="2958465" cy="1927225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prstDash val="dash"/>
              </a:ln>
            </p:spPr>
            <p:txBody>
              <a:bodyPr wrap="square" rtlCol="0">
                <a:noAutofit/>
              </a:bodyPr>
              <a:p>
                <a:pPr marL="0" indent="0" eaLnBrk="1" latinLnBrk="0" hangingPunct="1">
                  <a:lnSpc>
                    <a:spcPct val="150000"/>
                  </a:lnSpc>
                  <a:buNone/>
                </a:pPr>
                <a:r>
                  <a:rPr lang="zh-CN" altLang="en-US">
                    <a:sym typeface="+mn-ea"/>
                  </a:rPr>
                  <a:t>初等算术语言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𝒜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：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 eaLnBrk="1" latinLnBrk="0" hangingPunct="1">
                  <a:lnSpc>
                    <a:spcPct val="150000"/>
                  </a:lnSpc>
                  <a:buNone/>
                </a:pPr>
                <a:r>
                  <a:rPr lang="en-US" altLang="zh-CN">
                    <a:cs typeface="+mn-lt"/>
                    <a:sym typeface="+mn-ea"/>
                  </a:rPr>
                  <a:t>  </a:t>
                </a:r>
                <a:r>
                  <a:rPr lang="zh-CN" altLang="en-US">
                    <a:cs typeface="+mn-lt"/>
                    <a:sym typeface="+mn-ea"/>
                  </a:rPr>
                  <a:t>常元符集</a:t>
                </a:r>
                <a:r>
                  <a:rPr lang="en-US" altLang="zh-CN">
                    <a:cs typeface="+mn-lt"/>
                    <a:sym typeface="+mn-ea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ℒ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𝑐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{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0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}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；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 eaLnBrk="1" latinLnBrk="0" hangingPunct="1">
                  <a:lnSpc>
                    <a:spcPct val="150000"/>
                  </a:lnSpc>
                  <a:buNone/>
                </a:pPr>
                <a:r>
                  <a:rPr lang="en-US" altLang="zh-CN">
                    <a:cs typeface="+mn-lt"/>
                    <a:sym typeface="+mn-ea"/>
                  </a:rPr>
                  <a:t>  </a:t>
                </a:r>
                <a:r>
                  <a:rPr lang="zh-CN" altLang="en-US">
                    <a:cs typeface="+mn-lt"/>
                    <a:sym typeface="+mn-ea"/>
                  </a:rPr>
                  <a:t>函数符集</a:t>
                </a:r>
                <a:r>
                  <a:rPr lang="en-US" altLang="zh-CN">
                    <a:cs typeface="+mn-lt"/>
                    <a:sym typeface="+mn-ea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ℒ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𝑓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{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𝑆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,+,⋅}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；</a:t>
                </a:r>
                <a:endParaRPr lang="en-US" altLang="zh-CN">
                  <a:cs typeface="+mn-lt"/>
                  <a:sym typeface="+mn-ea"/>
                </a:endParaRPr>
              </a:p>
              <a:p>
                <a:pPr marL="0" indent="0" eaLnBrk="1" latinLnBrk="0" hangingPunct="1">
                  <a:lnSpc>
                    <a:spcPct val="150000"/>
                  </a:lnSpc>
                  <a:buNone/>
                </a:pPr>
                <a:r>
                  <a:rPr lang="en-US" altLang="zh-CN">
                    <a:cs typeface="+mn-lt"/>
                    <a:sym typeface="+mn-ea"/>
                  </a:rPr>
                  <a:t>  </a:t>
                </a:r>
                <a:r>
                  <a:rPr lang="zh-CN" altLang="en-US">
                    <a:cs typeface="+mn-lt"/>
                    <a:sym typeface="+mn-ea"/>
                  </a:rPr>
                  <a:t>谓词符集</a:t>
                </a:r>
                <a:r>
                  <a:rPr lang="en-US" altLang="zh-CN">
                    <a:cs typeface="+mn-lt"/>
                    <a:sym typeface="+mn-ea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ℒ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𝑃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{&lt;}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。</a:t>
                </a:r>
                <a:endParaRPr lang="zh-CN" altLang="en-US"/>
              </a:p>
            </p:txBody>
          </p:sp>
        </mc:Choice>
        <mc:Fallback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"/>
                </p:custDataLst>
              </p:nvPr>
            </p:nvSpPr>
            <p:spPr>
              <a:xfrm>
                <a:off x="6172200" y="2057400"/>
                <a:ext cx="2958465" cy="1927225"/>
              </a:xfrm>
              <a:prstGeom prst="rect">
                <a:avLst/>
              </a:prstGeom>
              <a:blipFill rotWithShape="1">
                <a:blip r:embed="rId4"/>
                <a:stretch>
                  <a:fillRect l="-322" t="-494" r="-2168" b="-494"/>
                </a:stretch>
              </a:blipFill>
              <a:ln w="19050">
                <a:solidFill>
                  <a:schemeClr val="accent1"/>
                </a:solidFill>
                <a:prstDash val="dash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/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1158875" y="5715000"/>
                <a:ext cx="7172325" cy="1068705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prstDash val="dash"/>
              </a:ln>
            </p:spPr>
            <p:txBody>
              <a:bodyPr wrap="square" rtlCol="0">
                <a:noAutofit/>
              </a:bodyPr>
              <a:p>
                <a:pPr marL="0" indent="0" eaLnBrk="1" latinLnBrk="0" hangingPunct="1">
                  <a:lnSpc>
                    <a:spcPct val="150000"/>
                  </a:lnSpc>
                  <a:buNone/>
                </a:pPr>
                <a:r>
                  <a:rPr lang="zh-CN" altLang="en-US"/>
                  <a:t>令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ℕ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𝑁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𝐼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，其满足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𝑁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={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0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1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2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,...}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𝐼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0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)=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0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𝐼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𝑆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)=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𝑠𝑢𝑐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𝐼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(+)=+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𝐼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(⋅)=×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𝐼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(&lt;)=&lt;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，称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ℕ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为</a:t>
                </a:r>
                <a:r>
                  <a:rPr lang="zh-CN" altLang="en-US" b="1">
                    <a:latin typeface="Cambria Math" panose="02040503050406030204" charset="0"/>
                    <a:cs typeface="Cambria Math" panose="02040503050406030204" charset="0"/>
                  </a:rPr>
                  <a:t>初等算术的标准模型</a:t>
                </a:r>
                <a:endParaRPr lang="zh-CN" altLang="en-US" b="1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6"/>
                </p:custDataLst>
              </p:nvPr>
            </p:nvSpPr>
            <p:spPr>
              <a:xfrm>
                <a:off x="1158875" y="5715000"/>
                <a:ext cx="7172325" cy="1068705"/>
              </a:xfrm>
              <a:prstGeom prst="rect">
                <a:avLst/>
              </a:prstGeom>
              <a:blipFill rotWithShape="1">
                <a:blip r:embed="rId7"/>
                <a:stretch>
                  <a:fillRect l="-133" t="-891" r="-133" b="-891"/>
                </a:stretch>
              </a:blipFill>
              <a:ln w="19050">
                <a:solidFill>
                  <a:schemeClr val="accent1"/>
                </a:solidFill>
                <a:prstDash val="dash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结构（</a:t>
            </a:r>
            <a:r>
              <a:rPr lang="en-US" altLang="zh-CN"/>
              <a:t>Structure</a:t>
            </a:r>
            <a:r>
              <a:rPr lang="zh-CN" altLang="en-US"/>
              <a:t>）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 b="1"/>
                  <a:t>定义（结构）</a:t>
                </a:r>
                <a:r>
                  <a:rPr lang="en-US" altLang="zh-CN" b="1"/>
                  <a:t>1</a:t>
                </a:r>
                <a:r>
                  <a:rPr lang="en-US" altLang="zh-CN" b="1"/>
                  <a:t>.14.</a:t>
                </a:r>
                <a:r>
                  <a:rPr lang="en-US" altLang="zh-CN"/>
                  <a:t>  </a:t>
                </a:r>
                <a:r>
                  <a:rPr lang="zh-CN" altLang="en-US"/>
                  <a:t>设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ℒ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为一阶语言，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ℒ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的一个结构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𝕄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为二元组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𝑀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𝐼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/>
                  <a:t>，这里</a:t>
                </a:r>
                <a:endParaRPr lang="zh-CN" altLang="en-US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/>
                  <a:t>  (1)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𝑀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为非空集，称为</a:t>
                </a:r>
                <a:r>
                  <a:rPr lang="zh-CN" altLang="en-US" b="1">
                    <a:solidFill>
                      <a:schemeClr val="accent5"/>
                    </a:solidFill>
                  </a:rPr>
                  <a:t>论域</a:t>
                </a:r>
                <a:r>
                  <a:rPr lang="zh-CN" altLang="en-US"/>
                  <a:t>；</a:t>
                </a:r>
                <a:endParaRPr lang="en-US" altLang="zh-CN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/>
                  <a:t>  (2)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𝐼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为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ℒ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的映射，称为</a:t>
                </a:r>
                <a:r>
                  <a:rPr lang="zh-CN" altLang="en-US" b="1">
                    <a:solidFill>
                      <a:schemeClr val="accent5"/>
                    </a:solidFill>
                  </a:rPr>
                  <a:t>定义域</a:t>
                </a:r>
                <a:r>
                  <a:rPr lang="zh-CN" altLang="en-US"/>
                  <a:t>，其满足：</a:t>
                </a:r>
                <a:endParaRPr lang="zh-CN" altLang="en-US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    (a) 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∀</m:t>
                    </m:r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𝑐</m:t>
                    </m:r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∈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ℒ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zh-CN" altLang="en-US">
                    <a:sym typeface="+mn-ea"/>
                  </a:rPr>
                  <a:t>，有</a:t>
                </a:r>
                <a:r>
                  <a:rPr lang="en-US" altLang="zh-CN"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𝐼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𝑐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)∈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𝑀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；</a:t>
                </a:r>
                <a:endParaRPr lang="en-US" altLang="zh-CN"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    (b) 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∀</m:t>
                    </m:r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𝑓</m:t>
                    </m:r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∈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ℒ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zh-CN" altLang="en-US">
                    <a:sym typeface="+mn-ea"/>
                  </a:rPr>
                  <a:t>且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𝜇</m:t>
                    </m:r>
                    <m:r>
                      <a:rPr lang="en-US" altLang="zh-CN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𝑓</m:t>
                    </m:r>
                    <m:r>
                      <a:rPr lang="en-US" altLang="zh-CN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)=</m:t>
                    </m:r>
                    <m:r>
                      <a:rPr lang="en-US" altLang="zh-CN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𝑛</m:t>
                    </m:r>
                    <m:r>
                      <a:rPr lang="en-US" altLang="zh-CN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&gt;</m:t>
                    </m:r>
                    <m:r>
                      <a:rPr lang="en-US" altLang="zh-CN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0</m:t>
                    </m:r>
                  </m:oMath>
                </a14:m>
                <a:r>
                  <a:rPr lang="zh-CN" altLang="en-US">
                    <a:sym typeface="+mn-ea"/>
                  </a:rPr>
                  <a:t>，有</a:t>
                </a:r>
                <a:r>
                  <a:rPr lang="en-US" altLang="zh-CN"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𝐼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𝑓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):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𝑀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𝑛</m:t>
                        </m:r>
                      </m:sup>
                    </m:sSup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→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𝑀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；</a:t>
                </a:r>
                <a:endParaRPr lang="en-US" altLang="zh-CN"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    (c) 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∀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𝑃</m:t>
                    </m:r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∈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ℒ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zh-CN" altLang="en-US">
                    <a:sym typeface="+mn-ea"/>
                  </a:rPr>
                  <a:t>且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𝜇</m:t>
                    </m:r>
                    <m:r>
                      <a:rPr lang="en-US" altLang="zh-CN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𝑃</m:t>
                    </m:r>
                    <m:r>
                      <a:rPr lang="en-US" altLang="zh-CN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)=</m:t>
                    </m:r>
                    <m:r>
                      <a:rPr lang="en-US" altLang="zh-CN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0</m:t>
                    </m:r>
                  </m:oMath>
                </a14:m>
                <a:r>
                  <a:rPr lang="zh-CN" altLang="en-US">
                    <a:sym typeface="+mn-ea"/>
                  </a:rPr>
                  <a:t>，有</a:t>
                </a:r>
                <a:r>
                  <a:rPr lang="en-US" altLang="zh-CN"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𝐼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𝑃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)∈</m:t>
                    </m:r>
                    <m:r>
                      <a:rPr lang="en-US" altLang="zh-CN" b="1">
                        <a:latin typeface="Cambria Math" panose="02040503050406030204" charset="0"/>
                        <a:cs typeface="Cambria Math" panose="02040503050406030204" charset="0"/>
                      </a:rPr>
                      <m:t>𝐁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={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T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F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}</m:t>
                    </m:r>
                  </m:oMath>
                </a14:m>
                <a:endParaRPr lang="en-US" altLang="zh-CN"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    (d) 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∀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𝑃</m:t>
                    </m:r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∈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ℒ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zh-CN" altLang="en-US">
                    <a:sym typeface="+mn-ea"/>
                  </a:rPr>
                  <a:t>且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𝜇</m:t>
                    </m:r>
                    <m:r>
                      <a:rPr lang="en-US" altLang="zh-CN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𝑃</m:t>
                    </m:r>
                    <m:r>
                      <a:rPr lang="en-US" altLang="zh-CN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)=</m:t>
                    </m:r>
                    <m:r>
                      <a:rPr lang="en-US" altLang="zh-CN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𝑛</m:t>
                    </m:r>
                    <m:r>
                      <a:rPr lang="en-US" altLang="zh-CN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&gt;</m:t>
                    </m:r>
                    <m:r>
                      <a:rPr lang="en-US" altLang="zh-CN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0</m:t>
                    </m:r>
                  </m:oMath>
                </a14:m>
                <a:r>
                  <a:rPr lang="zh-CN" altLang="en-US"/>
                  <a:t>，</a:t>
                </a:r>
                <a:r>
                  <a:rPr lang="zh-CN" altLang="en-US">
                    <a:sym typeface="+mn-ea"/>
                  </a:rPr>
                  <a:t>有</a:t>
                </a:r>
                <a:r>
                  <a:rPr lang="en-US" altLang="zh-CN"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𝐼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𝑃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)⊆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𝑀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/>
              <p:cNvSpPr txBox="1"/>
              <p:nvPr/>
            </p:nvSpPr>
            <p:spPr>
              <a:xfrm>
                <a:off x="6591300" y="2505710"/>
                <a:ext cx="2095500" cy="398780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prstDash val="dash"/>
              </a:ln>
            </p:spPr>
            <p:txBody>
              <a:bodyPr wrap="square" rtlCol="0">
                <a:spAutoFit/>
              </a:bodyPr>
              <a:p>
                <a:pPr algn="ctr"/>
                <a:r>
                  <a:rPr lang="en-US" altLang="zh-CN" i="1"/>
                  <a:t>I</a:t>
                </a:r>
                <a:r>
                  <a:rPr lang="en-US" altLang="zh-CN"/>
                  <a:t>: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ℒ</m:t>
                    </m:r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→?</m:t>
                    </m:r>
                  </m:oMath>
                </a14:m>
                <a:endParaRPr lang="en-US" altLang="zh-CN"/>
              </a:p>
            </p:txBody>
          </p:sp>
        </mc:Choice>
        <mc:Fallback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1300" y="2505710"/>
                <a:ext cx="2095500" cy="398780"/>
              </a:xfrm>
              <a:prstGeom prst="rect">
                <a:avLst/>
              </a:prstGeom>
              <a:blipFill rotWithShape="1">
                <a:blip r:embed="rId2"/>
                <a:stretch>
                  <a:fillRect l="-455" t="-2389" r="-455" b="-2389"/>
                </a:stretch>
              </a:blipFill>
              <a:ln w="19050">
                <a:solidFill>
                  <a:schemeClr val="accent1"/>
                </a:solidFill>
                <a:prstDash val="dash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直接连接符 6"/>
          <p:cNvCxnSpPr>
            <a:stCxn id="6" idx="1"/>
          </p:cNvCxnSpPr>
          <p:nvPr/>
        </p:nvCxnSpPr>
        <p:spPr>
          <a:xfrm flipH="1">
            <a:off x="4648200" y="2705100"/>
            <a:ext cx="1943100" cy="4953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例子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>
                  <a:spcBef>
                    <a:spcPts val="1800"/>
                  </a:spcBef>
                </a:pPr>
                <a:r>
                  <a:rPr lang="zh-CN" altLang="en-US" sz="2000" dirty="0">
                    <a:solidFill>
                      <a:srgbClr val="FF0000"/>
                    </a:solidFill>
                    <a:sym typeface="+mn-ea"/>
                  </a:rPr>
                  <a:t>所有</a:t>
                </a:r>
                <a:r>
                  <a:rPr lang="zh-CN" altLang="en-US" sz="2000" dirty="0">
                    <a:sym typeface="+mn-ea"/>
                  </a:rPr>
                  <a:t>的牛都有角</a:t>
                </a:r>
                <a:r>
                  <a:rPr lang="zh-CN" altLang="en-US" sz="2000">
                    <a:sym typeface="+mn-ea"/>
                  </a:rPr>
                  <a:t>（前提）</a:t>
                </a:r>
                <a:endParaRPr lang="en-US" altLang="zh-CN" sz="2000" dirty="0"/>
              </a:p>
              <a:p>
                <a:pPr marL="0" indent="0">
                  <a:spcBef>
                    <a:spcPts val="300"/>
                  </a:spcBef>
                  <a:buNone/>
                </a:pPr>
                <a:r>
                  <a:rPr lang="en-US" altLang="zh-CN" sz="2000" dirty="0">
                    <a:sym typeface="+mn-ea"/>
                  </a:rPr>
                  <a:t>     </a:t>
                </a:r>
                <a:r>
                  <a:rPr lang="zh-CN" altLang="en-US" sz="2000" dirty="0">
                    <a:solidFill>
                      <a:srgbClr val="FF0000"/>
                    </a:solidFill>
                    <a:sym typeface="+mn-ea"/>
                  </a:rPr>
                  <a:t>有些</a:t>
                </a:r>
                <a:r>
                  <a:rPr lang="zh-CN" altLang="en-US" sz="2000" dirty="0">
                    <a:sym typeface="+mn-ea"/>
                  </a:rPr>
                  <a:t>动物是牛</a:t>
                </a:r>
                <a:r>
                  <a:rPr lang="zh-CN" altLang="en-US" sz="2000">
                    <a:sym typeface="+mn-ea"/>
                  </a:rPr>
                  <a:t>（前提）</a:t>
                </a:r>
                <a:endParaRPr lang="en-US" altLang="zh-CN" sz="2000" dirty="0"/>
              </a:p>
              <a:p>
                <a:pPr marL="0" indent="0">
                  <a:spcBef>
                    <a:spcPts val="300"/>
                  </a:spcBef>
                  <a:buNone/>
                </a:pPr>
                <a:r>
                  <a:rPr lang="en-US" altLang="zh-CN" sz="2000" dirty="0">
                    <a:sym typeface="+mn-ea"/>
                  </a:rPr>
                  <a:t>     </a:t>
                </a:r>
                <a:r>
                  <a:rPr lang="zh-CN" altLang="en-US" sz="2000" dirty="0">
                    <a:sym typeface="+mn-ea"/>
                  </a:rPr>
                  <a:t>因此，</a:t>
                </a:r>
                <a:r>
                  <a:rPr lang="zh-CN" altLang="en-US" sz="2000" dirty="0">
                    <a:solidFill>
                      <a:srgbClr val="FF0000"/>
                    </a:solidFill>
                    <a:sym typeface="+mn-ea"/>
                  </a:rPr>
                  <a:t>所有</a:t>
                </a:r>
                <a:r>
                  <a:rPr lang="zh-CN" altLang="en-US" sz="2000" dirty="0">
                    <a:sym typeface="+mn-ea"/>
                  </a:rPr>
                  <a:t>动物有角</a:t>
                </a:r>
                <a:r>
                  <a:rPr lang="zh-CN" altLang="en-US" sz="2000">
                    <a:sym typeface="+mn-ea"/>
                  </a:rPr>
                  <a:t>（结论）</a:t>
                </a:r>
                <a:endParaRPr lang="en-US" altLang="zh-CN" sz="2000" dirty="0">
                  <a:latin typeface="Comic Sans MS" panose="030F0702030302020204" pitchFamily="66" charset="0"/>
                  <a:sym typeface="+mn-ea"/>
                </a:endParaRPr>
              </a:p>
              <a:p>
                <a:r>
                  <a:rPr lang="zh-CN" altLang="en-US" sz="2000">
                    <a:sym typeface="+mn-ea"/>
                  </a:rPr>
                  <a:t>推理</a:t>
                </a:r>
                <a:r>
                  <a:rPr lang="zh-CN" altLang="en-US" sz="2000">
                    <a:sym typeface="+mn-ea"/>
                  </a:rPr>
                  <a:t>不正确</a:t>
                </a:r>
                <a:endParaRPr lang="zh-CN" altLang="en-US" sz="2000"/>
              </a:p>
              <a:p>
                <a:endParaRPr lang="zh-CN" altLang="en-US" sz="2000"/>
              </a:p>
              <a:p>
                <a:r>
                  <a:rPr lang="zh-CN" altLang="en-US" sz="2000"/>
                  <a:t>量词</a:t>
                </a:r>
                <a:endParaRPr lang="zh-CN" altLang="en-US" sz="2000"/>
              </a:p>
              <a:p>
                <a:pPr lvl="1"/>
                <a:r>
                  <a:rPr lang="zh-CN" altLang="en-US" sz="1665"/>
                  <a:t>超出命题逻辑语言的表达能力</a:t>
                </a:r>
                <a:endParaRPr lang="zh-CN" altLang="en-US" sz="1665"/>
              </a:p>
              <a:p>
                <a:pPr lvl="1"/>
                <a:r>
                  <a:rPr lang="en-US" altLang="zh-CN" sz="1665"/>
                  <a:t>p</a:t>
                </a:r>
                <a:r>
                  <a:rPr lang="zh-CN" altLang="en-US" sz="1665"/>
                  <a:t>为</a:t>
                </a:r>
                <a:r>
                  <a:rPr lang="en-US" altLang="zh-CN" sz="1665"/>
                  <a:t>“</a:t>
                </a:r>
                <a:r>
                  <a:rPr lang="zh-CN" altLang="en-US" sz="1665"/>
                  <a:t>所有的牛都有角</a:t>
                </a:r>
                <a:r>
                  <a:rPr lang="en-US" altLang="zh-CN" sz="1665"/>
                  <a:t>”</a:t>
                </a:r>
                <a:r>
                  <a:rPr lang="zh-CN" altLang="en-US" sz="1665"/>
                  <a:t>，</a:t>
                </a:r>
                <a:r>
                  <a:rPr lang="en-US" altLang="zh-CN" sz="1665"/>
                  <a:t>q</a:t>
                </a:r>
                <a:r>
                  <a:rPr lang="zh-CN" altLang="en-US" sz="1665"/>
                  <a:t>为</a:t>
                </a:r>
                <a:r>
                  <a:rPr lang="en-US" altLang="zh-CN" sz="1665"/>
                  <a:t>“</a:t>
                </a:r>
                <a:r>
                  <a:rPr lang="zh-CN" altLang="en-US" sz="1665"/>
                  <a:t>有些动物是牛</a:t>
                </a:r>
                <a:r>
                  <a:rPr lang="en-US" altLang="zh-CN" sz="1665"/>
                  <a:t>”</a:t>
                </a:r>
                <a:r>
                  <a:rPr lang="zh-CN" altLang="en-US" sz="1665"/>
                  <a:t>，</a:t>
                </a:r>
                <a:r>
                  <a:rPr lang="en-US" altLang="zh-CN" sz="1665"/>
                  <a:t>r</a:t>
                </a:r>
                <a:r>
                  <a:rPr lang="zh-CN" altLang="en-US" sz="1665"/>
                  <a:t>为</a:t>
                </a:r>
                <a:r>
                  <a:rPr lang="en-US" altLang="zh-CN" sz="1665"/>
                  <a:t>“</a:t>
                </a:r>
                <a:r>
                  <a:rPr lang="zh-CN" altLang="en-US" sz="1665"/>
                  <a:t>所有动物有角</a:t>
                </a:r>
                <a:r>
                  <a:rPr lang="en-US" altLang="zh-CN" sz="1665"/>
                  <a:t>”</a:t>
                </a:r>
                <a:endParaRPr lang="en-US" altLang="zh-CN" sz="1665"/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sz="1665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sz="1665" i="1">
                        <a:latin typeface="Cambria Math" panose="02040503050406030204" charset="0"/>
                        <a:cs typeface="Cambria Math" panose="02040503050406030204" charset="0"/>
                      </a:rPr>
                      <m:t>𝑝</m:t>
                    </m:r>
                    <m:r>
                      <a:rPr lang="en-US" altLang="zh-CN" sz="1665" i="1">
                        <a:latin typeface="Cambria Math" panose="02040503050406030204" charset="0"/>
                        <a:cs typeface="Cambria Math" panose="02040503050406030204" charset="0"/>
                      </a:rPr>
                      <m:t>∧</m:t>
                    </m:r>
                    <m:r>
                      <a:rPr lang="en-US" altLang="zh-CN" sz="1665" i="1">
                        <a:latin typeface="Cambria Math" panose="02040503050406030204" charset="0"/>
                        <a:cs typeface="Cambria Math" panose="02040503050406030204" charset="0"/>
                      </a:rPr>
                      <m:t>𝑞</m:t>
                    </m:r>
                    <m:r>
                      <a:rPr lang="en-US" altLang="zh-CN" sz="1665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  <m:r>
                      <a:rPr lang="en-US" altLang="zh-CN" sz="1665" i="1">
                        <a:latin typeface="Cambria Math" panose="02040503050406030204" charset="0"/>
                        <a:cs typeface="Cambria Math" panose="02040503050406030204" charset="0"/>
                      </a:rPr>
                      <m:t>→</m:t>
                    </m:r>
                    <m:r>
                      <a:rPr lang="en-US" altLang="zh-CN" sz="1665" i="1">
                        <a:latin typeface="Cambria Math" panose="02040503050406030204" charset="0"/>
                        <a:cs typeface="Cambria Math" panose="02040503050406030204" charset="0"/>
                      </a:rPr>
                      <m:t>𝑟</m:t>
                    </m:r>
                  </m:oMath>
                </a14:m>
                <a:r>
                  <a:rPr lang="zh-CN" altLang="en-US" sz="1665">
                    <a:latin typeface="Cambria Math" panose="02040503050406030204" charset="0"/>
                    <a:cs typeface="Cambria Math" panose="02040503050406030204" charset="0"/>
                  </a:rPr>
                  <a:t>，无法判断推理的正确性</a:t>
                </a:r>
                <a:endParaRPr lang="zh-CN" altLang="en-US" sz="1665"/>
              </a:p>
              <a:p>
                <a:r>
                  <a:rPr lang="zh-CN" altLang="en-US" sz="2000"/>
                  <a:t>谓词</a:t>
                </a:r>
                <a:endParaRPr lang="zh-CN" altLang="en-US" sz="2000"/>
              </a:p>
              <a:p>
                <a:pPr lvl="1"/>
                <a:r>
                  <a:rPr lang="en-US" altLang="zh-CN" sz="1665"/>
                  <a:t>“xx</a:t>
                </a:r>
                <a:r>
                  <a:rPr lang="zh-CN" altLang="en-US" sz="1665"/>
                  <a:t>有角</a:t>
                </a:r>
                <a:r>
                  <a:rPr lang="en-US" altLang="zh-CN" sz="1665"/>
                  <a:t>”</a:t>
                </a:r>
                <a:r>
                  <a:rPr lang="zh-CN" altLang="en-US" sz="1665"/>
                  <a:t>，</a:t>
                </a:r>
                <a:r>
                  <a:rPr lang="en-US" altLang="zh-CN" sz="1665"/>
                  <a:t>“xx</a:t>
                </a:r>
                <a:r>
                  <a:rPr lang="zh-CN" altLang="en-US" sz="1665"/>
                  <a:t>是牛</a:t>
                </a:r>
                <a:r>
                  <a:rPr lang="en-US" altLang="zh-CN" sz="1665"/>
                  <a:t>”</a:t>
                </a:r>
                <a:endParaRPr lang="en-US" altLang="zh-CN" sz="1665"/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结构（</a:t>
            </a:r>
            <a:r>
              <a:rPr lang="en-US" altLang="zh-CN"/>
              <a:t>Structure</a:t>
            </a:r>
            <a:r>
              <a:rPr lang="zh-CN" altLang="en-US"/>
              <a:t>）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 b="1"/>
                  <a:t>定义（结构）</a:t>
                </a:r>
                <a:r>
                  <a:rPr lang="en-US" altLang="zh-CN" b="1"/>
                  <a:t>1</a:t>
                </a:r>
                <a:r>
                  <a:rPr lang="en-US" altLang="zh-CN" b="1"/>
                  <a:t>.14.</a:t>
                </a:r>
                <a:r>
                  <a:rPr lang="en-US" altLang="zh-CN"/>
                  <a:t>  </a:t>
                </a:r>
                <a:r>
                  <a:rPr lang="zh-CN" altLang="en-US"/>
                  <a:t>设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ℒ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为一阶语言，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ℒ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的一个结构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𝕄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为二元组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𝑀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𝐼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/>
                  <a:t>，这里</a:t>
                </a:r>
                <a:endParaRPr lang="zh-CN" altLang="en-US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/>
                  <a:t>  (1)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𝑀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为非空集，称为</a:t>
                </a:r>
                <a:r>
                  <a:rPr lang="zh-CN" altLang="en-US" b="1">
                    <a:solidFill>
                      <a:schemeClr val="accent5"/>
                    </a:solidFill>
                  </a:rPr>
                  <a:t>论域</a:t>
                </a:r>
                <a:r>
                  <a:rPr lang="zh-CN" altLang="en-US"/>
                  <a:t>；</a:t>
                </a:r>
                <a:endParaRPr lang="en-US" altLang="zh-CN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/>
                  <a:t>  (2)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𝐼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为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ℒ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的映射，称为</a:t>
                </a:r>
                <a:r>
                  <a:rPr lang="zh-CN" altLang="en-US" b="1">
                    <a:solidFill>
                      <a:schemeClr val="accent5"/>
                    </a:solidFill>
                  </a:rPr>
                  <a:t>定义域</a:t>
                </a:r>
                <a:r>
                  <a:rPr lang="zh-CN" altLang="en-US"/>
                  <a:t>，其满足：</a:t>
                </a:r>
                <a:endParaRPr lang="zh-CN" altLang="en-US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    (a) 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∀</m:t>
                    </m:r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𝑐</m:t>
                    </m:r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∈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ℒ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zh-CN" altLang="en-US">
                    <a:sym typeface="+mn-ea"/>
                  </a:rPr>
                  <a:t>，有</a:t>
                </a:r>
                <a:r>
                  <a:rPr lang="en-US" altLang="zh-CN"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𝐼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𝑐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)∈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𝑀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；</a:t>
                </a:r>
                <a:endParaRPr lang="en-US" altLang="zh-CN"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    (b) 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∀</m:t>
                    </m:r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𝑓</m:t>
                    </m:r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∈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ℒ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zh-CN" altLang="en-US">
                    <a:sym typeface="+mn-ea"/>
                  </a:rPr>
                  <a:t>且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𝜇</m:t>
                    </m:r>
                    <m:r>
                      <a:rPr lang="en-US" altLang="zh-CN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𝑓</m:t>
                    </m:r>
                    <m:r>
                      <a:rPr lang="en-US" altLang="zh-CN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)=</m:t>
                    </m:r>
                    <m:r>
                      <a:rPr lang="en-US" altLang="zh-CN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𝑛</m:t>
                    </m:r>
                    <m:r>
                      <a:rPr lang="en-US" altLang="zh-CN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&gt;</m:t>
                    </m:r>
                    <m:r>
                      <a:rPr lang="en-US" altLang="zh-CN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0</m:t>
                    </m:r>
                  </m:oMath>
                </a14:m>
                <a:r>
                  <a:rPr lang="zh-CN" altLang="en-US">
                    <a:sym typeface="+mn-ea"/>
                  </a:rPr>
                  <a:t>，有</a:t>
                </a:r>
                <a:r>
                  <a:rPr lang="en-US" altLang="zh-CN"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𝐼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𝑓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):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𝑀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𝑛</m:t>
                        </m:r>
                      </m:sup>
                    </m:sSup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→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𝑀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；</a:t>
                </a:r>
                <a:endParaRPr lang="en-US" altLang="zh-CN"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    (c) 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∀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𝑃</m:t>
                    </m:r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∈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ℒ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zh-CN" altLang="en-US">
                    <a:sym typeface="+mn-ea"/>
                  </a:rPr>
                  <a:t>且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𝜇</m:t>
                    </m:r>
                    <m:r>
                      <a:rPr lang="en-US" altLang="zh-CN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𝑃</m:t>
                    </m:r>
                    <m:r>
                      <a:rPr lang="en-US" altLang="zh-CN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)=</m:t>
                    </m:r>
                    <m:r>
                      <a:rPr lang="en-US" altLang="zh-CN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0</m:t>
                    </m:r>
                  </m:oMath>
                </a14:m>
                <a:r>
                  <a:rPr lang="zh-CN" altLang="en-US">
                    <a:sym typeface="+mn-ea"/>
                  </a:rPr>
                  <a:t>，有</a:t>
                </a:r>
                <a:r>
                  <a:rPr lang="en-US" altLang="zh-CN"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𝐼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𝑃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)∈</m:t>
                    </m:r>
                    <m:r>
                      <a:rPr lang="en-US" altLang="zh-CN" b="1">
                        <a:latin typeface="Cambria Math" panose="02040503050406030204" charset="0"/>
                        <a:cs typeface="Cambria Math" panose="02040503050406030204" charset="0"/>
                      </a:rPr>
                      <m:t>𝐁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={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T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F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}</m:t>
                    </m:r>
                  </m:oMath>
                </a14:m>
                <a:endParaRPr lang="en-US" altLang="zh-CN"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    (d) 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∀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𝑃</m:t>
                    </m:r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∈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ℒ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zh-CN" altLang="en-US">
                    <a:sym typeface="+mn-ea"/>
                  </a:rPr>
                  <a:t>且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𝜇</m:t>
                    </m:r>
                    <m:r>
                      <a:rPr lang="en-US" altLang="zh-CN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𝑃</m:t>
                    </m:r>
                    <m:r>
                      <a:rPr lang="en-US" altLang="zh-CN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)=</m:t>
                    </m:r>
                    <m:r>
                      <a:rPr lang="en-US" altLang="zh-CN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𝑛</m:t>
                    </m:r>
                    <m:r>
                      <a:rPr lang="en-US" altLang="zh-CN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&gt;</m:t>
                    </m:r>
                    <m:r>
                      <a:rPr lang="en-US" altLang="zh-CN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0</m:t>
                    </m:r>
                  </m:oMath>
                </a14:m>
                <a:r>
                  <a:rPr lang="zh-CN" altLang="en-US"/>
                  <a:t>，</a:t>
                </a:r>
                <a:r>
                  <a:rPr lang="zh-CN" altLang="en-US">
                    <a:sym typeface="+mn-ea"/>
                  </a:rPr>
                  <a:t>有</a:t>
                </a:r>
                <a:r>
                  <a:rPr lang="en-US" altLang="zh-CN"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𝐼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𝑃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)⊆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𝑀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/>
              <p:cNvSpPr txBox="1"/>
              <p:nvPr/>
            </p:nvSpPr>
            <p:spPr>
              <a:xfrm>
                <a:off x="6591300" y="2505710"/>
                <a:ext cx="2095500" cy="398780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prstDash val="dash"/>
              </a:ln>
            </p:spPr>
            <p:txBody>
              <a:bodyPr wrap="square" rtlCol="0">
                <a:spAutoFit/>
              </a:bodyPr>
              <a:p>
                <a:pPr algn="ctr"/>
                <a:r>
                  <a:rPr lang="en-US" altLang="zh-CN" i="1"/>
                  <a:t>I</a:t>
                </a:r>
                <a:r>
                  <a:rPr lang="en-US" altLang="zh-CN"/>
                  <a:t>: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ℒ</m:t>
                    </m:r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→?</m:t>
                    </m:r>
                  </m:oMath>
                </a14:m>
                <a:endParaRPr lang="en-US" altLang="zh-CN"/>
              </a:p>
            </p:txBody>
          </p:sp>
        </mc:Choice>
        <mc:Fallback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1300" y="2505710"/>
                <a:ext cx="2095500" cy="398780"/>
              </a:xfrm>
              <a:prstGeom prst="rect">
                <a:avLst/>
              </a:prstGeom>
              <a:blipFill rotWithShape="1">
                <a:blip r:embed="rId2"/>
                <a:stretch>
                  <a:fillRect l="-455" t="-2389" r="-455" b="-2389"/>
                </a:stretch>
              </a:blipFill>
              <a:ln w="19050">
                <a:solidFill>
                  <a:schemeClr val="accent1"/>
                </a:solidFill>
                <a:prstDash val="dash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直接连接符 6"/>
          <p:cNvCxnSpPr>
            <a:stCxn id="6" idx="1"/>
          </p:cNvCxnSpPr>
          <p:nvPr/>
        </p:nvCxnSpPr>
        <p:spPr>
          <a:xfrm flipH="1">
            <a:off x="4648200" y="2705100"/>
            <a:ext cx="1943100" cy="4953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1276985" y="3581400"/>
            <a:ext cx="1139190" cy="2133600"/>
          </a:xfrm>
          <a:prstGeom prst="rect">
            <a:avLst/>
          </a:prstGeom>
          <a:noFill/>
          <a:ln w="254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1676400" y="6096000"/>
            <a:ext cx="1095375" cy="398780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dash"/>
          </a:ln>
        </p:spPr>
        <p:txBody>
          <a:bodyPr wrap="square" rtlCol="0">
            <a:spAutoFit/>
          </a:bodyPr>
          <a:p>
            <a:pPr algn="ctr"/>
            <a:r>
              <a:rPr lang="zh-CN" altLang="en-US"/>
              <a:t>符号</a:t>
            </a:r>
            <a:endParaRPr lang="zh-CN" altLang="en-US"/>
          </a:p>
        </p:txBody>
      </p:sp>
      <p:cxnSp>
        <p:nvCxnSpPr>
          <p:cNvPr id="10" name="直接连接符 9"/>
          <p:cNvCxnSpPr>
            <a:stCxn id="9" idx="0"/>
            <a:endCxn id="8" idx="2"/>
          </p:cNvCxnSpPr>
          <p:nvPr/>
        </p:nvCxnSpPr>
        <p:spPr>
          <a:xfrm flipH="1" flipV="1">
            <a:off x="1846580" y="5715000"/>
            <a:ext cx="377825" cy="381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结构（</a:t>
            </a:r>
            <a:r>
              <a:rPr lang="en-US" altLang="zh-CN"/>
              <a:t>Structure</a:t>
            </a:r>
            <a:r>
              <a:rPr lang="zh-CN" altLang="en-US"/>
              <a:t>）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 b="1"/>
                  <a:t>定义（结构）</a:t>
                </a:r>
                <a:r>
                  <a:rPr lang="en-US" altLang="zh-CN" b="1"/>
                  <a:t>1</a:t>
                </a:r>
                <a:r>
                  <a:rPr lang="en-US" altLang="zh-CN" b="1"/>
                  <a:t>.14.</a:t>
                </a:r>
                <a:r>
                  <a:rPr lang="en-US" altLang="zh-CN"/>
                  <a:t>  </a:t>
                </a:r>
                <a:r>
                  <a:rPr lang="zh-CN" altLang="en-US"/>
                  <a:t>设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ℒ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为一阶语言，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ℒ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的一个结构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𝕄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为二元组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𝑀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𝐼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/>
                  <a:t>，这里</a:t>
                </a:r>
                <a:endParaRPr lang="zh-CN" altLang="en-US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/>
                  <a:t>  (1)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𝑀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为非空集，称为</a:t>
                </a:r>
                <a:r>
                  <a:rPr lang="zh-CN" altLang="en-US" b="1">
                    <a:solidFill>
                      <a:schemeClr val="accent5"/>
                    </a:solidFill>
                  </a:rPr>
                  <a:t>论域</a:t>
                </a:r>
                <a:r>
                  <a:rPr lang="zh-CN" altLang="en-US"/>
                  <a:t>；</a:t>
                </a:r>
                <a:endParaRPr lang="en-US" altLang="zh-CN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/>
                  <a:t>  (2)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𝐼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为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ℒ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的映射，称为</a:t>
                </a:r>
                <a:r>
                  <a:rPr lang="zh-CN" altLang="en-US" b="1">
                    <a:solidFill>
                      <a:schemeClr val="accent5"/>
                    </a:solidFill>
                  </a:rPr>
                  <a:t>定义域</a:t>
                </a:r>
                <a:r>
                  <a:rPr lang="zh-CN" altLang="en-US"/>
                  <a:t>，其满足：</a:t>
                </a:r>
                <a:endParaRPr lang="zh-CN" altLang="en-US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    (a) 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∀</m:t>
                    </m:r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𝑐</m:t>
                    </m:r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∈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ℒ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zh-CN" altLang="en-US">
                    <a:sym typeface="+mn-ea"/>
                  </a:rPr>
                  <a:t>，有</a:t>
                </a:r>
                <a:r>
                  <a:rPr lang="en-US" altLang="zh-CN"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𝐼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𝑐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)∈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𝑀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；</a:t>
                </a:r>
                <a:endParaRPr lang="en-US" altLang="zh-CN"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    (b) 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∀</m:t>
                    </m:r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𝑓</m:t>
                    </m:r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∈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ℒ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zh-CN" altLang="en-US">
                    <a:sym typeface="+mn-ea"/>
                  </a:rPr>
                  <a:t>且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𝜇</m:t>
                    </m:r>
                    <m:r>
                      <a:rPr lang="en-US" altLang="zh-CN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𝑓</m:t>
                    </m:r>
                    <m:r>
                      <a:rPr lang="en-US" altLang="zh-CN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)=</m:t>
                    </m:r>
                    <m:r>
                      <a:rPr lang="en-US" altLang="zh-CN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𝑛</m:t>
                    </m:r>
                    <m:r>
                      <a:rPr lang="en-US" altLang="zh-CN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&gt;</m:t>
                    </m:r>
                    <m:r>
                      <a:rPr lang="en-US" altLang="zh-CN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0</m:t>
                    </m:r>
                  </m:oMath>
                </a14:m>
                <a:r>
                  <a:rPr lang="zh-CN" altLang="en-US">
                    <a:sym typeface="+mn-ea"/>
                  </a:rPr>
                  <a:t>，有</a:t>
                </a:r>
                <a:r>
                  <a:rPr lang="en-US" altLang="zh-CN"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𝐼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𝑓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):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𝑀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𝑛</m:t>
                        </m:r>
                      </m:sup>
                    </m:sSup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→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𝑀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；</a:t>
                </a:r>
                <a:endParaRPr lang="en-US" altLang="zh-CN"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    (c) 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∀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𝑃</m:t>
                    </m:r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∈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ℒ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zh-CN" altLang="en-US">
                    <a:sym typeface="+mn-ea"/>
                  </a:rPr>
                  <a:t>且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𝜇</m:t>
                    </m:r>
                    <m:r>
                      <a:rPr lang="en-US" altLang="zh-CN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𝑃</m:t>
                    </m:r>
                    <m:r>
                      <a:rPr lang="en-US" altLang="zh-CN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)=</m:t>
                    </m:r>
                    <m:r>
                      <a:rPr lang="en-US" altLang="zh-CN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0</m:t>
                    </m:r>
                  </m:oMath>
                </a14:m>
                <a:r>
                  <a:rPr lang="zh-CN" altLang="en-US">
                    <a:sym typeface="+mn-ea"/>
                  </a:rPr>
                  <a:t>，有</a:t>
                </a:r>
                <a:r>
                  <a:rPr lang="en-US" altLang="zh-CN"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𝐼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𝑃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)∈</m:t>
                    </m:r>
                    <m:r>
                      <a:rPr lang="en-US" altLang="zh-CN" b="1">
                        <a:latin typeface="Cambria Math" panose="02040503050406030204" charset="0"/>
                        <a:cs typeface="Cambria Math" panose="02040503050406030204" charset="0"/>
                      </a:rPr>
                      <m:t>𝐁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={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T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F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}</m:t>
                    </m:r>
                  </m:oMath>
                </a14:m>
                <a:endParaRPr lang="en-US" altLang="zh-CN"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    (d) 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∀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𝑃</m:t>
                    </m:r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∈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ℒ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zh-CN" altLang="en-US">
                    <a:sym typeface="+mn-ea"/>
                  </a:rPr>
                  <a:t>且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𝜇</m:t>
                    </m:r>
                    <m:r>
                      <a:rPr lang="en-US" altLang="zh-CN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𝑃</m:t>
                    </m:r>
                    <m:r>
                      <a:rPr lang="en-US" altLang="zh-CN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)=</m:t>
                    </m:r>
                    <m:r>
                      <a:rPr lang="en-US" altLang="zh-CN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𝑛</m:t>
                    </m:r>
                    <m:r>
                      <a:rPr lang="en-US" altLang="zh-CN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&gt;</m:t>
                    </m:r>
                    <m:r>
                      <a:rPr lang="en-US" altLang="zh-CN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0</m:t>
                    </m:r>
                  </m:oMath>
                </a14:m>
                <a:r>
                  <a:rPr lang="zh-CN" altLang="en-US"/>
                  <a:t>，</a:t>
                </a:r>
                <a:r>
                  <a:rPr lang="zh-CN" altLang="en-US">
                    <a:sym typeface="+mn-ea"/>
                  </a:rPr>
                  <a:t>有</a:t>
                </a:r>
                <a:r>
                  <a:rPr lang="en-US" altLang="zh-CN"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𝐼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𝑃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)⊆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𝑀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/>
              <p:cNvSpPr txBox="1"/>
              <p:nvPr/>
            </p:nvSpPr>
            <p:spPr>
              <a:xfrm>
                <a:off x="6591300" y="2505710"/>
                <a:ext cx="2095500" cy="398780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prstDash val="dash"/>
              </a:ln>
            </p:spPr>
            <p:txBody>
              <a:bodyPr wrap="square" rtlCol="0">
                <a:spAutoFit/>
              </a:bodyPr>
              <a:p>
                <a:pPr algn="ctr"/>
                <a:r>
                  <a:rPr lang="en-US" altLang="zh-CN" i="1"/>
                  <a:t>I</a:t>
                </a:r>
                <a:r>
                  <a:rPr lang="en-US" altLang="zh-CN"/>
                  <a:t>: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ℒ</m:t>
                    </m:r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→?</m:t>
                    </m:r>
                  </m:oMath>
                </a14:m>
                <a:endParaRPr lang="en-US" altLang="zh-CN"/>
              </a:p>
            </p:txBody>
          </p:sp>
        </mc:Choice>
        <mc:Fallback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1300" y="2505710"/>
                <a:ext cx="2095500" cy="398780"/>
              </a:xfrm>
              <a:prstGeom prst="rect">
                <a:avLst/>
              </a:prstGeom>
              <a:blipFill rotWithShape="1">
                <a:blip r:embed="rId2"/>
                <a:stretch>
                  <a:fillRect l="-455" t="-2389" r="-455" b="-2389"/>
                </a:stretch>
              </a:blipFill>
              <a:ln w="19050">
                <a:solidFill>
                  <a:schemeClr val="accent1"/>
                </a:solidFill>
                <a:prstDash val="dash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直接连接符 6"/>
          <p:cNvCxnSpPr>
            <a:stCxn id="6" idx="1"/>
          </p:cNvCxnSpPr>
          <p:nvPr/>
        </p:nvCxnSpPr>
        <p:spPr>
          <a:xfrm flipH="1">
            <a:off x="4648200" y="2705100"/>
            <a:ext cx="1943100" cy="4953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/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6172200" y="3581400"/>
                <a:ext cx="1594485" cy="398780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prstDash val="dash"/>
              </a:ln>
            </p:spPr>
            <p:txBody>
              <a:bodyPr wrap="square" rtlCol="0">
                <a:spAutoFit/>
              </a:bodyPr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ea typeface="MS Mincho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ea typeface="MS Mincho" charset="0"/>
                              <a:cs typeface="Cambria Math" panose="02040503050406030204" charset="0"/>
                            </a:rPr>
                            <m:t>ℒ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ea typeface="MS Mincho" charset="0"/>
                              <a:cs typeface="Cambria Math" panose="02040503050406030204" charset="0"/>
                            </a:rPr>
                            <m:t>𝑐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ea typeface="MS Mincho" charset="0"/>
                          <a:cs typeface="Cambria Math" panose="02040503050406030204" charset="0"/>
                        </a:rPr>
                        <m:t>→</m:t>
                      </m:r>
                      <m:r>
                        <a:rPr lang="en-US" altLang="zh-CN" i="1">
                          <a:latin typeface="Cambria Math" panose="02040503050406030204" charset="0"/>
                          <a:ea typeface="MS Mincho" charset="0"/>
                          <a:cs typeface="Cambria Math" panose="02040503050406030204" charset="0"/>
                        </a:rPr>
                        <m:t>𝑀</m:t>
                      </m:r>
                    </m:oMath>
                  </m:oMathPara>
                </a14:m>
                <a:endParaRPr lang="en-US" altLang="zh-CN"/>
              </a:p>
            </p:txBody>
          </p:sp>
        </mc:Choice>
        <mc:Fallback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"/>
                </p:custDataLst>
              </p:nvPr>
            </p:nvSpPr>
            <p:spPr>
              <a:xfrm>
                <a:off x="6172200" y="3581400"/>
                <a:ext cx="1594485" cy="398780"/>
              </a:xfrm>
              <a:prstGeom prst="rect">
                <a:avLst/>
              </a:prstGeom>
              <a:blipFill rotWithShape="1">
                <a:blip r:embed="rId5"/>
                <a:stretch>
                  <a:fillRect l="-597" t="-2389" r="-597" b="-2389"/>
                </a:stretch>
              </a:blipFill>
              <a:ln w="19050">
                <a:solidFill>
                  <a:schemeClr val="accent1"/>
                </a:solidFill>
                <a:prstDash val="dash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直接连接符 9"/>
          <p:cNvCxnSpPr>
            <a:stCxn id="8" idx="1"/>
          </p:cNvCxnSpPr>
          <p:nvPr/>
        </p:nvCxnSpPr>
        <p:spPr>
          <a:xfrm flipH="1">
            <a:off x="4274185" y="3780790"/>
            <a:ext cx="1898015" cy="2921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>
            <p:custDataLst>
              <p:tags r:id="rId6"/>
            </p:custDataLst>
          </p:nvPr>
        </p:nvSpPr>
        <p:spPr>
          <a:xfrm>
            <a:off x="1276985" y="3581400"/>
            <a:ext cx="1139190" cy="2133600"/>
          </a:xfrm>
          <a:prstGeom prst="rect">
            <a:avLst/>
          </a:prstGeom>
          <a:noFill/>
          <a:ln w="254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>
            <p:custDataLst>
              <p:tags r:id="rId7"/>
            </p:custDataLst>
          </p:nvPr>
        </p:nvSpPr>
        <p:spPr>
          <a:xfrm>
            <a:off x="1676400" y="6096000"/>
            <a:ext cx="1095375" cy="398780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dash"/>
          </a:ln>
        </p:spPr>
        <p:txBody>
          <a:bodyPr wrap="square" rtlCol="0">
            <a:spAutoFit/>
          </a:bodyPr>
          <a:p>
            <a:pPr algn="ctr"/>
            <a:r>
              <a:rPr lang="zh-CN" altLang="en-US"/>
              <a:t>符号</a:t>
            </a:r>
            <a:endParaRPr lang="zh-CN" altLang="en-US"/>
          </a:p>
        </p:txBody>
      </p:sp>
      <p:cxnSp>
        <p:nvCxnSpPr>
          <p:cNvPr id="13" name="直接连接符 12"/>
          <p:cNvCxnSpPr>
            <a:stCxn id="12" idx="0"/>
            <a:endCxn id="11" idx="2"/>
          </p:cNvCxnSpPr>
          <p:nvPr>
            <p:custDataLst>
              <p:tags r:id="rId8"/>
            </p:custDataLst>
          </p:nvPr>
        </p:nvCxnSpPr>
        <p:spPr>
          <a:xfrm flipH="1" flipV="1">
            <a:off x="1846580" y="5715000"/>
            <a:ext cx="377825" cy="381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结构（</a:t>
            </a:r>
            <a:r>
              <a:rPr lang="en-US" altLang="zh-CN"/>
              <a:t>Structure</a:t>
            </a:r>
            <a:r>
              <a:rPr lang="zh-CN" altLang="en-US"/>
              <a:t>）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 b="1"/>
                  <a:t>定义（结构）</a:t>
                </a:r>
                <a:r>
                  <a:rPr lang="en-US" altLang="zh-CN" b="1"/>
                  <a:t>1</a:t>
                </a:r>
                <a:r>
                  <a:rPr lang="en-US" altLang="zh-CN" b="1"/>
                  <a:t>.14.</a:t>
                </a:r>
                <a:r>
                  <a:rPr lang="en-US" altLang="zh-CN"/>
                  <a:t>  </a:t>
                </a:r>
                <a:r>
                  <a:rPr lang="zh-CN" altLang="en-US"/>
                  <a:t>设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ℒ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为一阶语言，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ℒ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的一个结构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𝕄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为二元组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𝑀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𝐼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/>
                  <a:t>，这里</a:t>
                </a:r>
                <a:endParaRPr lang="zh-CN" altLang="en-US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/>
                  <a:t>  (1)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𝑀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为非空集，称为</a:t>
                </a:r>
                <a:r>
                  <a:rPr lang="zh-CN" altLang="en-US" b="1">
                    <a:solidFill>
                      <a:schemeClr val="accent5"/>
                    </a:solidFill>
                  </a:rPr>
                  <a:t>论域</a:t>
                </a:r>
                <a:r>
                  <a:rPr lang="zh-CN" altLang="en-US"/>
                  <a:t>；</a:t>
                </a:r>
                <a:endParaRPr lang="en-US" altLang="zh-CN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/>
                  <a:t>  (2)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𝐼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为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ℒ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的映射，称为</a:t>
                </a:r>
                <a:r>
                  <a:rPr lang="zh-CN" altLang="en-US" b="1">
                    <a:solidFill>
                      <a:schemeClr val="accent5"/>
                    </a:solidFill>
                  </a:rPr>
                  <a:t>定义域</a:t>
                </a:r>
                <a:r>
                  <a:rPr lang="zh-CN" altLang="en-US"/>
                  <a:t>，其满足：</a:t>
                </a:r>
                <a:endParaRPr lang="zh-CN" altLang="en-US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    (a) 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∀</m:t>
                    </m:r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𝑐</m:t>
                    </m:r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∈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ℒ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zh-CN" altLang="en-US">
                    <a:sym typeface="+mn-ea"/>
                  </a:rPr>
                  <a:t>，有</a:t>
                </a:r>
                <a:r>
                  <a:rPr lang="en-US" altLang="zh-CN"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𝐼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𝑐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)∈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𝑀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；</a:t>
                </a:r>
                <a:endParaRPr lang="en-US" altLang="zh-CN"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    (b) 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∀</m:t>
                    </m:r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𝑓</m:t>
                    </m:r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∈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ℒ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zh-CN" altLang="en-US">
                    <a:sym typeface="+mn-ea"/>
                  </a:rPr>
                  <a:t>且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𝜇</m:t>
                    </m:r>
                    <m:r>
                      <a:rPr lang="en-US" altLang="zh-CN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𝑓</m:t>
                    </m:r>
                    <m:r>
                      <a:rPr lang="en-US" altLang="zh-CN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)=</m:t>
                    </m:r>
                    <m:r>
                      <a:rPr lang="en-US" altLang="zh-CN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𝑛</m:t>
                    </m:r>
                    <m:r>
                      <a:rPr lang="en-US" altLang="zh-CN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&gt;</m:t>
                    </m:r>
                    <m:r>
                      <a:rPr lang="en-US" altLang="zh-CN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0</m:t>
                    </m:r>
                  </m:oMath>
                </a14:m>
                <a:r>
                  <a:rPr lang="zh-CN" altLang="en-US">
                    <a:sym typeface="+mn-ea"/>
                  </a:rPr>
                  <a:t>，有</a:t>
                </a:r>
                <a:r>
                  <a:rPr lang="en-US" altLang="zh-CN"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𝐼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𝑓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):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𝑀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𝑛</m:t>
                        </m:r>
                      </m:sup>
                    </m:sSup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→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𝑀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；</a:t>
                </a:r>
                <a:endParaRPr lang="en-US" altLang="zh-CN"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    (c) 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∀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𝑃</m:t>
                    </m:r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∈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ℒ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zh-CN" altLang="en-US">
                    <a:sym typeface="+mn-ea"/>
                  </a:rPr>
                  <a:t>且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𝜇</m:t>
                    </m:r>
                    <m:r>
                      <a:rPr lang="en-US" altLang="zh-CN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𝑃</m:t>
                    </m:r>
                    <m:r>
                      <a:rPr lang="en-US" altLang="zh-CN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)=</m:t>
                    </m:r>
                    <m:r>
                      <a:rPr lang="en-US" altLang="zh-CN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0</m:t>
                    </m:r>
                  </m:oMath>
                </a14:m>
                <a:r>
                  <a:rPr lang="zh-CN" altLang="en-US">
                    <a:sym typeface="+mn-ea"/>
                  </a:rPr>
                  <a:t>，有</a:t>
                </a:r>
                <a:r>
                  <a:rPr lang="en-US" altLang="zh-CN"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𝐼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𝑃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)∈</m:t>
                    </m:r>
                    <m:r>
                      <a:rPr lang="en-US" altLang="zh-CN" b="1">
                        <a:latin typeface="Cambria Math" panose="02040503050406030204" charset="0"/>
                        <a:cs typeface="Cambria Math" panose="02040503050406030204" charset="0"/>
                      </a:rPr>
                      <m:t>𝐁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={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T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F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}</m:t>
                    </m:r>
                  </m:oMath>
                </a14:m>
                <a:endParaRPr lang="en-US" altLang="zh-CN"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    (d) 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∀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𝑃</m:t>
                    </m:r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∈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ℒ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zh-CN" altLang="en-US">
                    <a:sym typeface="+mn-ea"/>
                  </a:rPr>
                  <a:t>且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𝜇</m:t>
                    </m:r>
                    <m:r>
                      <a:rPr lang="en-US" altLang="zh-CN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𝑃</m:t>
                    </m:r>
                    <m:r>
                      <a:rPr lang="en-US" altLang="zh-CN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)=</m:t>
                    </m:r>
                    <m:r>
                      <a:rPr lang="en-US" altLang="zh-CN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𝑛</m:t>
                    </m:r>
                    <m:r>
                      <a:rPr lang="en-US" altLang="zh-CN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&gt;</m:t>
                    </m:r>
                    <m:r>
                      <a:rPr lang="en-US" altLang="zh-CN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0</m:t>
                    </m:r>
                  </m:oMath>
                </a14:m>
                <a:r>
                  <a:rPr lang="zh-CN" altLang="en-US"/>
                  <a:t>，</a:t>
                </a:r>
                <a:r>
                  <a:rPr lang="zh-CN" altLang="en-US">
                    <a:sym typeface="+mn-ea"/>
                  </a:rPr>
                  <a:t>有</a:t>
                </a:r>
                <a:r>
                  <a:rPr lang="en-US" altLang="zh-CN"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𝐼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𝑃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)⊆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𝑀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/>
              <p:cNvSpPr txBox="1"/>
              <p:nvPr/>
            </p:nvSpPr>
            <p:spPr>
              <a:xfrm>
                <a:off x="6591300" y="2505710"/>
                <a:ext cx="2095500" cy="398780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prstDash val="dash"/>
              </a:ln>
            </p:spPr>
            <p:txBody>
              <a:bodyPr wrap="square" rtlCol="0">
                <a:spAutoFit/>
              </a:bodyPr>
              <a:p>
                <a:pPr algn="ctr"/>
                <a:r>
                  <a:rPr lang="en-US" altLang="zh-CN" i="1"/>
                  <a:t>I</a:t>
                </a:r>
                <a:r>
                  <a:rPr lang="en-US" altLang="zh-CN"/>
                  <a:t>: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ℒ</m:t>
                    </m:r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→?</m:t>
                    </m:r>
                  </m:oMath>
                </a14:m>
                <a:endParaRPr lang="en-US" altLang="zh-CN"/>
              </a:p>
            </p:txBody>
          </p:sp>
        </mc:Choice>
        <mc:Fallback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1300" y="2505710"/>
                <a:ext cx="2095500" cy="398780"/>
              </a:xfrm>
              <a:prstGeom prst="rect">
                <a:avLst/>
              </a:prstGeom>
              <a:blipFill rotWithShape="1">
                <a:blip r:embed="rId2"/>
                <a:stretch>
                  <a:fillRect l="-455" t="-2389" r="-455" b="-2389"/>
                </a:stretch>
              </a:blipFill>
              <a:ln w="19050">
                <a:solidFill>
                  <a:schemeClr val="accent1"/>
                </a:solidFill>
                <a:prstDash val="dash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直接连接符 6"/>
          <p:cNvCxnSpPr>
            <a:stCxn id="6" idx="1"/>
          </p:cNvCxnSpPr>
          <p:nvPr/>
        </p:nvCxnSpPr>
        <p:spPr>
          <a:xfrm flipH="1">
            <a:off x="4648200" y="2705100"/>
            <a:ext cx="1943100" cy="4953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/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6172200" y="3581400"/>
                <a:ext cx="1594485" cy="398780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prstDash val="dash"/>
              </a:ln>
            </p:spPr>
            <p:txBody>
              <a:bodyPr wrap="square" rtlCol="0">
                <a:spAutoFit/>
              </a:bodyPr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ea typeface="MS Mincho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ea typeface="MS Mincho" charset="0"/>
                              <a:cs typeface="Cambria Math" panose="02040503050406030204" charset="0"/>
                            </a:rPr>
                            <m:t>ℒ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ea typeface="MS Mincho" charset="0"/>
                              <a:cs typeface="Cambria Math" panose="02040503050406030204" charset="0"/>
                            </a:rPr>
                            <m:t>𝑐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ea typeface="MS Mincho" charset="0"/>
                          <a:cs typeface="Cambria Math" panose="02040503050406030204" charset="0"/>
                        </a:rPr>
                        <m:t>→</m:t>
                      </m:r>
                      <m:r>
                        <a:rPr lang="en-US" altLang="zh-CN" i="1">
                          <a:latin typeface="Cambria Math" panose="02040503050406030204" charset="0"/>
                          <a:ea typeface="MS Mincho" charset="0"/>
                          <a:cs typeface="Cambria Math" panose="02040503050406030204" charset="0"/>
                        </a:rPr>
                        <m:t>𝑀</m:t>
                      </m:r>
                    </m:oMath>
                  </m:oMathPara>
                </a14:m>
                <a:endParaRPr lang="en-US" altLang="zh-CN"/>
              </a:p>
            </p:txBody>
          </p:sp>
        </mc:Choice>
        <mc:Fallback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"/>
                </p:custDataLst>
              </p:nvPr>
            </p:nvSpPr>
            <p:spPr>
              <a:xfrm>
                <a:off x="6172200" y="3581400"/>
                <a:ext cx="1594485" cy="398780"/>
              </a:xfrm>
              <a:prstGeom prst="rect">
                <a:avLst/>
              </a:prstGeom>
              <a:blipFill rotWithShape="1">
                <a:blip r:embed="rId5"/>
                <a:stretch>
                  <a:fillRect l="-597" t="-2389" r="-597" b="-2389"/>
                </a:stretch>
              </a:blipFill>
              <a:ln w="19050">
                <a:solidFill>
                  <a:schemeClr val="accent1"/>
                </a:solidFill>
                <a:prstDash val="dash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直接连接符 9"/>
          <p:cNvCxnSpPr>
            <a:stCxn id="8" idx="1"/>
          </p:cNvCxnSpPr>
          <p:nvPr/>
        </p:nvCxnSpPr>
        <p:spPr>
          <a:xfrm flipH="1">
            <a:off x="4274185" y="3780790"/>
            <a:ext cx="1898015" cy="2921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本框 8"/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7299960" y="4114800"/>
                <a:ext cx="1631315" cy="384810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prstDash val="dash"/>
              </a:ln>
            </p:spPr>
            <p:txBody>
              <a:bodyPr wrap="square" rtlCol="0">
                <a:spAutoFit/>
              </a:bodyPr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ea typeface="MS Mincho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ea typeface="MS Mincho" charset="0"/>
                              <a:cs typeface="Cambria Math" panose="02040503050406030204" charset="0"/>
                            </a:rPr>
                            <m:t>ℒ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ea typeface="MS Mincho" charset="0"/>
                              <a:cs typeface="Cambria Math" panose="02040503050406030204" charset="0"/>
                            </a:rPr>
                            <m:t>𝑓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ea typeface="MS Mincho" charset="0"/>
                          <a:cs typeface="Cambria Math" panose="02040503050406030204" charset="0"/>
                        </a:rPr>
                        <m:t>→</m:t>
                      </m:r>
                      <m:r>
                        <a:rPr lang="en-US" altLang="zh-CN" i="1">
                          <a:latin typeface="Cambria Math" panose="02040503050406030204" charset="0"/>
                          <a:ea typeface="MS Mincho" charset="0"/>
                          <a:cs typeface="Cambria Math" panose="02040503050406030204" charset="0"/>
                        </a:rPr>
                        <m:t>𝐹</m:t>
                      </m:r>
                    </m:oMath>
                  </m:oMathPara>
                </a14:m>
                <a:endParaRPr lang="en-US" altLang="zh-CN"/>
              </a:p>
            </p:txBody>
          </p:sp>
        </mc:Choice>
        <mc:Fallback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7"/>
                </p:custDataLst>
              </p:nvPr>
            </p:nvSpPr>
            <p:spPr>
              <a:xfrm>
                <a:off x="7299960" y="4114800"/>
                <a:ext cx="1631315" cy="384810"/>
              </a:xfrm>
              <a:prstGeom prst="rect">
                <a:avLst/>
              </a:prstGeom>
              <a:blipFill rotWithShape="1">
                <a:blip r:embed="rId8"/>
                <a:stretch>
                  <a:fillRect l="-584" t="-2475" r="-584" b="-2475"/>
                </a:stretch>
              </a:blipFill>
              <a:ln w="19050">
                <a:solidFill>
                  <a:schemeClr val="accent1"/>
                </a:solidFill>
                <a:prstDash val="dash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矩形 10"/>
          <p:cNvSpPr/>
          <p:nvPr>
            <p:custDataLst>
              <p:tags r:id="rId9"/>
            </p:custDataLst>
          </p:nvPr>
        </p:nvSpPr>
        <p:spPr>
          <a:xfrm>
            <a:off x="1276985" y="3581400"/>
            <a:ext cx="1139190" cy="2133600"/>
          </a:xfrm>
          <a:prstGeom prst="rect">
            <a:avLst/>
          </a:prstGeom>
          <a:noFill/>
          <a:ln w="254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>
            <p:custDataLst>
              <p:tags r:id="rId10"/>
            </p:custDataLst>
          </p:nvPr>
        </p:nvSpPr>
        <p:spPr>
          <a:xfrm>
            <a:off x="1676400" y="6096000"/>
            <a:ext cx="1095375" cy="398780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dash"/>
          </a:ln>
        </p:spPr>
        <p:txBody>
          <a:bodyPr wrap="square" rtlCol="0">
            <a:spAutoFit/>
          </a:bodyPr>
          <a:p>
            <a:pPr algn="ctr"/>
            <a:r>
              <a:rPr lang="zh-CN" altLang="en-US"/>
              <a:t>符号</a:t>
            </a:r>
            <a:endParaRPr lang="zh-CN" altLang="en-US"/>
          </a:p>
        </p:txBody>
      </p:sp>
      <p:cxnSp>
        <p:nvCxnSpPr>
          <p:cNvPr id="13" name="直接连接符 12"/>
          <p:cNvCxnSpPr>
            <a:stCxn id="12" idx="0"/>
            <a:endCxn id="11" idx="2"/>
          </p:cNvCxnSpPr>
          <p:nvPr>
            <p:custDataLst>
              <p:tags r:id="rId11"/>
            </p:custDataLst>
          </p:nvPr>
        </p:nvCxnSpPr>
        <p:spPr>
          <a:xfrm flipH="1" flipV="1">
            <a:off x="1846580" y="5715000"/>
            <a:ext cx="377825" cy="381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结构（</a:t>
            </a:r>
            <a:r>
              <a:rPr lang="en-US" altLang="zh-CN"/>
              <a:t>Structure</a:t>
            </a:r>
            <a:r>
              <a:rPr lang="zh-CN" altLang="en-US"/>
              <a:t>）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 b="1"/>
                  <a:t>定义（结构）</a:t>
                </a:r>
                <a:r>
                  <a:rPr lang="en-US" altLang="zh-CN" b="1"/>
                  <a:t>1</a:t>
                </a:r>
                <a:r>
                  <a:rPr lang="en-US" altLang="zh-CN" b="1"/>
                  <a:t>.14.</a:t>
                </a:r>
                <a:r>
                  <a:rPr lang="en-US" altLang="zh-CN"/>
                  <a:t>  </a:t>
                </a:r>
                <a:r>
                  <a:rPr lang="zh-CN" altLang="en-US"/>
                  <a:t>设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ℒ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为一阶语言，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ℒ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的一个结构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𝕄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为二元组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𝑀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𝐼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/>
                  <a:t>，这里</a:t>
                </a:r>
                <a:endParaRPr lang="zh-CN" altLang="en-US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/>
                  <a:t>  (1)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𝑀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为非空集，称为</a:t>
                </a:r>
                <a:r>
                  <a:rPr lang="zh-CN" altLang="en-US" b="1">
                    <a:solidFill>
                      <a:schemeClr val="accent5"/>
                    </a:solidFill>
                  </a:rPr>
                  <a:t>论域</a:t>
                </a:r>
                <a:r>
                  <a:rPr lang="zh-CN" altLang="en-US"/>
                  <a:t>；</a:t>
                </a:r>
                <a:endParaRPr lang="en-US" altLang="zh-CN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/>
                  <a:t>  (2)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𝐼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为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ℒ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的映射，称为</a:t>
                </a:r>
                <a:r>
                  <a:rPr lang="zh-CN" altLang="en-US" b="1">
                    <a:solidFill>
                      <a:schemeClr val="accent5"/>
                    </a:solidFill>
                  </a:rPr>
                  <a:t>定义域</a:t>
                </a:r>
                <a:r>
                  <a:rPr lang="zh-CN" altLang="en-US"/>
                  <a:t>，其满足：</a:t>
                </a:r>
                <a:endParaRPr lang="zh-CN" altLang="en-US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    (a) 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∀</m:t>
                    </m:r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𝑐</m:t>
                    </m:r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∈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ℒ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zh-CN" altLang="en-US">
                    <a:sym typeface="+mn-ea"/>
                  </a:rPr>
                  <a:t>，有</a:t>
                </a:r>
                <a:r>
                  <a:rPr lang="en-US" altLang="zh-CN"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𝐼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𝑐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)∈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𝑀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；</a:t>
                </a:r>
                <a:endParaRPr lang="en-US" altLang="zh-CN"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    (b) 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∀</m:t>
                    </m:r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𝑓</m:t>
                    </m:r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∈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ℒ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zh-CN" altLang="en-US">
                    <a:sym typeface="+mn-ea"/>
                  </a:rPr>
                  <a:t>且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𝜇</m:t>
                    </m:r>
                    <m:r>
                      <a:rPr lang="en-US" altLang="zh-CN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𝑓</m:t>
                    </m:r>
                    <m:r>
                      <a:rPr lang="en-US" altLang="zh-CN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)=</m:t>
                    </m:r>
                    <m:r>
                      <a:rPr lang="en-US" altLang="zh-CN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𝑛</m:t>
                    </m:r>
                    <m:r>
                      <a:rPr lang="en-US" altLang="zh-CN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&gt;</m:t>
                    </m:r>
                    <m:r>
                      <a:rPr lang="en-US" altLang="zh-CN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0</m:t>
                    </m:r>
                  </m:oMath>
                </a14:m>
                <a:r>
                  <a:rPr lang="zh-CN" altLang="en-US">
                    <a:sym typeface="+mn-ea"/>
                  </a:rPr>
                  <a:t>，有</a:t>
                </a:r>
                <a:r>
                  <a:rPr lang="en-US" altLang="zh-CN"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𝐼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𝑓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):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𝑀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𝑛</m:t>
                        </m:r>
                      </m:sup>
                    </m:sSup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→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𝑀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；</a:t>
                </a:r>
                <a:endParaRPr lang="en-US" altLang="zh-CN"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    (c) 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∀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𝑃</m:t>
                    </m:r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∈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ℒ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zh-CN" altLang="en-US">
                    <a:sym typeface="+mn-ea"/>
                  </a:rPr>
                  <a:t>且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𝜇</m:t>
                    </m:r>
                    <m:r>
                      <a:rPr lang="en-US" altLang="zh-CN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𝑃</m:t>
                    </m:r>
                    <m:r>
                      <a:rPr lang="en-US" altLang="zh-CN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)=</m:t>
                    </m:r>
                    <m:r>
                      <a:rPr lang="en-US" altLang="zh-CN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0</m:t>
                    </m:r>
                  </m:oMath>
                </a14:m>
                <a:r>
                  <a:rPr lang="zh-CN" altLang="en-US">
                    <a:sym typeface="+mn-ea"/>
                  </a:rPr>
                  <a:t>，有</a:t>
                </a:r>
                <a:r>
                  <a:rPr lang="en-US" altLang="zh-CN"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𝐼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𝑃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)∈</m:t>
                    </m:r>
                    <m:r>
                      <a:rPr lang="en-US" altLang="zh-CN" b="1">
                        <a:latin typeface="Cambria Math" panose="02040503050406030204" charset="0"/>
                        <a:cs typeface="Cambria Math" panose="02040503050406030204" charset="0"/>
                      </a:rPr>
                      <m:t>𝐁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={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T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F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}</m:t>
                    </m:r>
                  </m:oMath>
                </a14:m>
                <a:endParaRPr lang="en-US" altLang="zh-CN"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    (d) 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∀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𝑃</m:t>
                    </m:r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∈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ℒ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zh-CN" altLang="en-US">
                    <a:sym typeface="+mn-ea"/>
                  </a:rPr>
                  <a:t>且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𝜇</m:t>
                    </m:r>
                    <m:r>
                      <a:rPr lang="en-US" altLang="zh-CN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𝑃</m:t>
                    </m:r>
                    <m:r>
                      <a:rPr lang="en-US" altLang="zh-CN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)=</m:t>
                    </m:r>
                    <m:r>
                      <a:rPr lang="en-US" altLang="zh-CN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𝑛</m:t>
                    </m:r>
                    <m:r>
                      <a:rPr lang="en-US" altLang="zh-CN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&gt;</m:t>
                    </m:r>
                    <m:r>
                      <a:rPr lang="en-US" altLang="zh-CN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0</m:t>
                    </m:r>
                  </m:oMath>
                </a14:m>
                <a:r>
                  <a:rPr lang="zh-CN" altLang="en-US"/>
                  <a:t>，</a:t>
                </a:r>
                <a:r>
                  <a:rPr lang="zh-CN" altLang="en-US">
                    <a:sym typeface="+mn-ea"/>
                  </a:rPr>
                  <a:t>有</a:t>
                </a:r>
                <a:r>
                  <a:rPr lang="en-US" altLang="zh-CN"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𝐼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𝑃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)⊆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𝑀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/>
              <p:cNvSpPr txBox="1"/>
              <p:nvPr/>
            </p:nvSpPr>
            <p:spPr>
              <a:xfrm>
                <a:off x="6591300" y="2505710"/>
                <a:ext cx="2095500" cy="398780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prstDash val="dash"/>
              </a:ln>
            </p:spPr>
            <p:txBody>
              <a:bodyPr wrap="square" rtlCol="0">
                <a:spAutoFit/>
              </a:bodyPr>
              <a:p>
                <a:pPr algn="ctr"/>
                <a:r>
                  <a:rPr lang="en-US" altLang="zh-CN" i="1"/>
                  <a:t>I</a:t>
                </a:r>
                <a:r>
                  <a:rPr lang="en-US" altLang="zh-CN"/>
                  <a:t>: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ℒ</m:t>
                    </m:r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→?</m:t>
                    </m:r>
                  </m:oMath>
                </a14:m>
                <a:endParaRPr lang="en-US" altLang="zh-CN"/>
              </a:p>
            </p:txBody>
          </p:sp>
        </mc:Choice>
        <mc:Fallback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1300" y="2505710"/>
                <a:ext cx="2095500" cy="398780"/>
              </a:xfrm>
              <a:prstGeom prst="rect">
                <a:avLst/>
              </a:prstGeom>
              <a:blipFill rotWithShape="1">
                <a:blip r:embed="rId2"/>
                <a:stretch>
                  <a:fillRect l="-455" t="-2389" r="-455" b="-2389"/>
                </a:stretch>
              </a:blipFill>
              <a:ln w="19050">
                <a:solidFill>
                  <a:schemeClr val="accent1"/>
                </a:solidFill>
                <a:prstDash val="dash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直接连接符 6"/>
          <p:cNvCxnSpPr>
            <a:stCxn id="6" idx="1"/>
          </p:cNvCxnSpPr>
          <p:nvPr/>
        </p:nvCxnSpPr>
        <p:spPr>
          <a:xfrm flipH="1">
            <a:off x="4648200" y="2705100"/>
            <a:ext cx="1943100" cy="4953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/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6172200" y="3581400"/>
                <a:ext cx="1594485" cy="398780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prstDash val="dash"/>
              </a:ln>
            </p:spPr>
            <p:txBody>
              <a:bodyPr wrap="square" rtlCol="0">
                <a:spAutoFit/>
              </a:bodyPr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ea typeface="MS Mincho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ea typeface="MS Mincho" charset="0"/>
                              <a:cs typeface="Cambria Math" panose="02040503050406030204" charset="0"/>
                            </a:rPr>
                            <m:t>ℒ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ea typeface="MS Mincho" charset="0"/>
                              <a:cs typeface="Cambria Math" panose="02040503050406030204" charset="0"/>
                            </a:rPr>
                            <m:t>𝑐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ea typeface="MS Mincho" charset="0"/>
                          <a:cs typeface="Cambria Math" panose="02040503050406030204" charset="0"/>
                        </a:rPr>
                        <m:t>→</m:t>
                      </m:r>
                      <m:r>
                        <a:rPr lang="en-US" altLang="zh-CN" i="1">
                          <a:latin typeface="Cambria Math" panose="02040503050406030204" charset="0"/>
                          <a:ea typeface="MS Mincho" charset="0"/>
                          <a:cs typeface="Cambria Math" panose="02040503050406030204" charset="0"/>
                        </a:rPr>
                        <m:t>𝑀</m:t>
                      </m:r>
                    </m:oMath>
                  </m:oMathPara>
                </a14:m>
                <a:endParaRPr lang="en-US" altLang="zh-CN"/>
              </a:p>
            </p:txBody>
          </p:sp>
        </mc:Choice>
        <mc:Fallback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"/>
                </p:custDataLst>
              </p:nvPr>
            </p:nvSpPr>
            <p:spPr>
              <a:xfrm>
                <a:off x="6172200" y="3581400"/>
                <a:ext cx="1594485" cy="398780"/>
              </a:xfrm>
              <a:prstGeom prst="rect">
                <a:avLst/>
              </a:prstGeom>
              <a:blipFill rotWithShape="1">
                <a:blip r:embed="rId5"/>
                <a:stretch>
                  <a:fillRect l="-597" t="-2389" r="-597" b="-2389"/>
                </a:stretch>
              </a:blipFill>
              <a:ln w="19050">
                <a:solidFill>
                  <a:schemeClr val="accent1"/>
                </a:solidFill>
                <a:prstDash val="dash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直接连接符 9"/>
          <p:cNvCxnSpPr>
            <a:stCxn id="8" idx="1"/>
          </p:cNvCxnSpPr>
          <p:nvPr/>
        </p:nvCxnSpPr>
        <p:spPr>
          <a:xfrm flipH="1">
            <a:off x="4274185" y="3780790"/>
            <a:ext cx="1898015" cy="2921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本框 8"/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7299960" y="4114800"/>
                <a:ext cx="1631315" cy="384810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prstDash val="dash"/>
              </a:ln>
            </p:spPr>
            <p:txBody>
              <a:bodyPr wrap="square" rtlCol="0">
                <a:spAutoFit/>
              </a:bodyPr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ea typeface="MS Mincho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ea typeface="MS Mincho" charset="0"/>
                              <a:cs typeface="Cambria Math" panose="02040503050406030204" charset="0"/>
                            </a:rPr>
                            <m:t>ℒ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ea typeface="MS Mincho" charset="0"/>
                              <a:cs typeface="Cambria Math" panose="02040503050406030204" charset="0"/>
                            </a:rPr>
                            <m:t>𝑓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ea typeface="MS Mincho" charset="0"/>
                          <a:cs typeface="Cambria Math" panose="02040503050406030204" charset="0"/>
                        </a:rPr>
                        <m:t>→</m:t>
                      </m:r>
                      <m:r>
                        <a:rPr lang="en-US" altLang="zh-CN" i="1">
                          <a:latin typeface="Cambria Math" panose="02040503050406030204" charset="0"/>
                          <a:ea typeface="MS Mincho" charset="0"/>
                          <a:cs typeface="Cambria Math" panose="02040503050406030204" charset="0"/>
                        </a:rPr>
                        <m:t>𝐹</m:t>
                      </m:r>
                    </m:oMath>
                  </m:oMathPara>
                </a14:m>
                <a:endParaRPr lang="en-US" altLang="zh-CN"/>
              </a:p>
            </p:txBody>
          </p:sp>
        </mc:Choice>
        <mc:Fallback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7"/>
                </p:custDataLst>
              </p:nvPr>
            </p:nvSpPr>
            <p:spPr>
              <a:xfrm>
                <a:off x="7299960" y="4114800"/>
                <a:ext cx="1631315" cy="384810"/>
              </a:xfrm>
              <a:prstGeom prst="rect">
                <a:avLst/>
              </a:prstGeom>
              <a:blipFill rotWithShape="1">
                <a:blip r:embed="rId8"/>
                <a:stretch>
                  <a:fillRect l="-584" t="-2475" r="-584" b="-2475"/>
                </a:stretch>
              </a:blipFill>
              <a:ln w="19050">
                <a:solidFill>
                  <a:schemeClr val="accent1"/>
                </a:solidFill>
                <a:prstDash val="dash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矩形 10"/>
          <p:cNvSpPr/>
          <p:nvPr>
            <p:custDataLst>
              <p:tags r:id="rId9"/>
            </p:custDataLst>
          </p:nvPr>
        </p:nvSpPr>
        <p:spPr>
          <a:xfrm>
            <a:off x="1276985" y="3581400"/>
            <a:ext cx="1139190" cy="2133600"/>
          </a:xfrm>
          <a:prstGeom prst="rect">
            <a:avLst/>
          </a:prstGeom>
          <a:noFill/>
          <a:ln w="254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>
            <p:custDataLst>
              <p:tags r:id="rId10"/>
            </p:custDataLst>
          </p:nvPr>
        </p:nvSpPr>
        <p:spPr>
          <a:xfrm>
            <a:off x="1676400" y="6096000"/>
            <a:ext cx="1095375" cy="398780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dash"/>
          </a:ln>
        </p:spPr>
        <p:txBody>
          <a:bodyPr wrap="square" rtlCol="0">
            <a:spAutoFit/>
          </a:bodyPr>
          <a:p>
            <a:pPr algn="ctr"/>
            <a:r>
              <a:rPr lang="zh-CN" altLang="en-US"/>
              <a:t>符号</a:t>
            </a:r>
            <a:endParaRPr lang="zh-CN" altLang="en-US"/>
          </a:p>
        </p:txBody>
      </p:sp>
      <p:cxnSp>
        <p:nvCxnSpPr>
          <p:cNvPr id="13" name="直接连接符 12"/>
          <p:cNvCxnSpPr>
            <a:stCxn id="12" idx="0"/>
            <a:endCxn id="11" idx="2"/>
          </p:cNvCxnSpPr>
          <p:nvPr>
            <p:custDataLst>
              <p:tags r:id="rId11"/>
            </p:custDataLst>
          </p:nvPr>
        </p:nvCxnSpPr>
        <p:spPr>
          <a:xfrm flipH="1" flipV="1">
            <a:off x="1846580" y="5715000"/>
            <a:ext cx="377825" cy="381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文本框 14"/>
              <p:cNvSpPr txBox="1"/>
              <p:nvPr>
                <p:custDataLst>
                  <p:tags r:id="rId12"/>
                </p:custDataLst>
              </p:nvPr>
            </p:nvSpPr>
            <p:spPr>
              <a:xfrm>
                <a:off x="7010400" y="5105400"/>
                <a:ext cx="1864360" cy="398780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prstDash val="dash"/>
              </a:ln>
            </p:spPr>
            <p:txBody>
              <a:bodyPr wrap="square" rtlCol="0">
                <a:spAutoFit/>
              </a:bodyPr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ea typeface="MS Mincho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ea typeface="MS Mincho" charset="0"/>
                              <a:cs typeface="Cambria Math" panose="02040503050406030204" charset="0"/>
                            </a:rPr>
                            <m:t>ℒ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𝑃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ea typeface="MS Mincho" charset="0"/>
                          <a:cs typeface="Cambria Math" panose="02040503050406030204" charset="0"/>
                        </a:rPr>
                        <m:t>→</m:t>
                      </m:r>
                      <m:r>
                        <a:rPr lang="en-US" altLang="zh-CN" b="1">
                          <a:latin typeface="Cambria Math" panose="02040503050406030204" charset="0"/>
                          <a:cs typeface="Cambria Math" panose="02040503050406030204" charset="0"/>
                        </a:rPr>
                        <m:t>𝐁</m:t>
                      </m:r>
                      <m:r>
                        <a:rPr lang="en-US" altLang="zh-CN" b="1">
                          <a:latin typeface="Cambria Math" panose="02040503050406030204" charset="0"/>
                          <a:cs typeface="Cambria Math" panose="02040503050406030204" charset="0"/>
                        </a:rPr>
                        <m:t>∪</m:t>
                      </m:r>
                      <m:sSup>
                        <m:sSup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𝑀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altLang="zh-CN"/>
              </a:p>
            </p:txBody>
          </p:sp>
        </mc:Choice>
        <mc:Fallback>
          <p:sp>
            <p:nvSpPr>
              <p:cNvPr id="15" name="文本框 14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3"/>
                </p:custDataLst>
              </p:nvPr>
            </p:nvSpPr>
            <p:spPr>
              <a:xfrm>
                <a:off x="7010400" y="5105400"/>
                <a:ext cx="1864360" cy="398780"/>
              </a:xfrm>
              <a:prstGeom prst="rect">
                <a:avLst/>
              </a:prstGeom>
              <a:blipFill rotWithShape="1">
                <a:blip r:embed="rId14"/>
                <a:stretch>
                  <a:fillRect l="-511" t="-2389" r="-511" b="-2389"/>
                </a:stretch>
              </a:blipFill>
              <a:ln w="19050">
                <a:solidFill>
                  <a:schemeClr val="accent1"/>
                </a:solidFill>
                <a:prstDash val="dash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结构（</a:t>
            </a:r>
            <a:r>
              <a:rPr lang="en-US" altLang="zh-CN"/>
              <a:t>Structure</a:t>
            </a:r>
            <a:r>
              <a:rPr lang="zh-CN" altLang="en-US"/>
              <a:t>）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 b="1"/>
                  <a:t>定义（结构）</a:t>
                </a:r>
                <a:r>
                  <a:rPr lang="en-US" altLang="zh-CN" b="1"/>
                  <a:t>1</a:t>
                </a:r>
                <a:r>
                  <a:rPr lang="en-US" altLang="zh-CN" b="1"/>
                  <a:t>.14.</a:t>
                </a:r>
                <a:r>
                  <a:rPr lang="en-US" altLang="zh-CN"/>
                  <a:t>  </a:t>
                </a:r>
                <a:r>
                  <a:rPr lang="zh-CN" altLang="en-US"/>
                  <a:t>设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ℒ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为一阶语言，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ℒ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的一个结构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𝕄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为二元组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𝑀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𝐼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/>
                  <a:t>，这里</a:t>
                </a:r>
                <a:endParaRPr lang="zh-CN" altLang="en-US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/>
                  <a:t>  (1)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𝑀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为非空集，称为</a:t>
                </a:r>
                <a:r>
                  <a:rPr lang="zh-CN" altLang="en-US" b="1">
                    <a:solidFill>
                      <a:schemeClr val="accent5"/>
                    </a:solidFill>
                  </a:rPr>
                  <a:t>论域</a:t>
                </a:r>
                <a:r>
                  <a:rPr lang="zh-CN" altLang="en-US"/>
                  <a:t>；</a:t>
                </a:r>
                <a:endParaRPr lang="en-US" altLang="zh-CN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/>
                  <a:t>  (2)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𝐼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为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ℒ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的映射，称为</a:t>
                </a:r>
                <a:r>
                  <a:rPr lang="zh-CN" altLang="en-US" b="1">
                    <a:solidFill>
                      <a:schemeClr val="accent5"/>
                    </a:solidFill>
                  </a:rPr>
                  <a:t>定义域</a:t>
                </a:r>
                <a:r>
                  <a:rPr lang="zh-CN" altLang="en-US"/>
                  <a:t>，其满足：</a:t>
                </a:r>
                <a:endParaRPr lang="zh-CN" altLang="en-US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    (a) 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∀</m:t>
                    </m:r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𝑐</m:t>
                    </m:r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∈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ℒ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zh-CN" altLang="en-US">
                    <a:sym typeface="+mn-ea"/>
                  </a:rPr>
                  <a:t>，有</a:t>
                </a:r>
                <a:r>
                  <a:rPr lang="en-US" altLang="zh-CN"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𝐼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𝑐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)∈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𝑀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；</a:t>
                </a:r>
                <a:endParaRPr lang="en-US" altLang="zh-CN"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    (b) 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∀</m:t>
                    </m:r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𝑓</m:t>
                    </m:r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∈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ℒ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zh-CN" altLang="en-US">
                    <a:sym typeface="+mn-ea"/>
                  </a:rPr>
                  <a:t>且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𝜇</m:t>
                    </m:r>
                    <m:r>
                      <a:rPr lang="en-US" altLang="zh-CN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𝑓</m:t>
                    </m:r>
                    <m:r>
                      <a:rPr lang="en-US" altLang="zh-CN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)=</m:t>
                    </m:r>
                    <m:r>
                      <a:rPr lang="en-US" altLang="zh-CN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𝑛</m:t>
                    </m:r>
                    <m:r>
                      <a:rPr lang="en-US" altLang="zh-CN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&gt;</m:t>
                    </m:r>
                    <m:r>
                      <a:rPr lang="en-US" altLang="zh-CN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0</m:t>
                    </m:r>
                  </m:oMath>
                </a14:m>
                <a:r>
                  <a:rPr lang="zh-CN" altLang="en-US">
                    <a:sym typeface="+mn-ea"/>
                  </a:rPr>
                  <a:t>，有</a:t>
                </a:r>
                <a:r>
                  <a:rPr lang="en-US" altLang="zh-CN"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𝐼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𝑓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):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𝑀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𝑛</m:t>
                        </m:r>
                      </m:sup>
                    </m:sSup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→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𝑀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；</a:t>
                </a:r>
                <a:endParaRPr lang="en-US" altLang="zh-CN"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    (c) 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∀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𝑃</m:t>
                    </m:r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∈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ℒ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zh-CN" altLang="en-US">
                    <a:sym typeface="+mn-ea"/>
                  </a:rPr>
                  <a:t>且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𝜇</m:t>
                    </m:r>
                    <m:r>
                      <a:rPr lang="en-US" altLang="zh-CN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𝑃</m:t>
                    </m:r>
                    <m:r>
                      <a:rPr lang="en-US" altLang="zh-CN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)=</m:t>
                    </m:r>
                    <m:r>
                      <a:rPr lang="en-US" altLang="zh-CN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0</m:t>
                    </m:r>
                  </m:oMath>
                </a14:m>
                <a:r>
                  <a:rPr lang="zh-CN" altLang="en-US">
                    <a:sym typeface="+mn-ea"/>
                  </a:rPr>
                  <a:t>，有</a:t>
                </a:r>
                <a:r>
                  <a:rPr lang="en-US" altLang="zh-CN"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𝐼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𝑃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)∈</m:t>
                    </m:r>
                    <m:r>
                      <a:rPr lang="en-US" altLang="zh-CN" b="1">
                        <a:latin typeface="Cambria Math" panose="02040503050406030204" charset="0"/>
                        <a:cs typeface="Cambria Math" panose="02040503050406030204" charset="0"/>
                      </a:rPr>
                      <m:t>𝐁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={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T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F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}</m:t>
                    </m:r>
                  </m:oMath>
                </a14:m>
                <a:endParaRPr lang="en-US" altLang="zh-CN"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    (d) 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∀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𝑃</m:t>
                    </m:r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∈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ℒ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zh-CN" altLang="en-US">
                    <a:sym typeface="+mn-ea"/>
                  </a:rPr>
                  <a:t>且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𝜇</m:t>
                    </m:r>
                    <m:r>
                      <a:rPr lang="en-US" altLang="zh-CN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𝑃</m:t>
                    </m:r>
                    <m:r>
                      <a:rPr lang="en-US" altLang="zh-CN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)=</m:t>
                    </m:r>
                    <m:r>
                      <a:rPr lang="en-US" altLang="zh-CN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𝑛</m:t>
                    </m:r>
                    <m:r>
                      <a:rPr lang="en-US" altLang="zh-CN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&gt;</m:t>
                    </m:r>
                    <m:r>
                      <a:rPr lang="en-US" altLang="zh-CN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0</m:t>
                    </m:r>
                  </m:oMath>
                </a14:m>
                <a:r>
                  <a:rPr lang="zh-CN" altLang="en-US"/>
                  <a:t>，</a:t>
                </a:r>
                <a:r>
                  <a:rPr lang="zh-CN" altLang="en-US">
                    <a:sym typeface="+mn-ea"/>
                  </a:rPr>
                  <a:t>有</a:t>
                </a:r>
                <a:r>
                  <a:rPr lang="en-US" altLang="zh-CN"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𝐼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𝑃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)⊆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𝑀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/>
              <p:cNvSpPr txBox="1"/>
              <p:nvPr/>
            </p:nvSpPr>
            <p:spPr>
              <a:xfrm>
                <a:off x="6591300" y="2505710"/>
                <a:ext cx="2095500" cy="398780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prstDash val="dash"/>
              </a:ln>
            </p:spPr>
            <p:txBody>
              <a:bodyPr wrap="square" rtlCol="0">
                <a:spAutoFit/>
              </a:bodyPr>
              <a:p>
                <a:pPr algn="ctr"/>
                <a:r>
                  <a:rPr lang="en-US" altLang="zh-CN" i="1"/>
                  <a:t>I</a:t>
                </a:r>
                <a:r>
                  <a:rPr lang="en-US" altLang="zh-CN"/>
                  <a:t>: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ℒ</m:t>
                    </m:r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→?</m:t>
                    </m:r>
                  </m:oMath>
                </a14:m>
                <a:endParaRPr lang="en-US" altLang="zh-CN"/>
              </a:p>
            </p:txBody>
          </p:sp>
        </mc:Choice>
        <mc:Fallback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1300" y="2505710"/>
                <a:ext cx="2095500" cy="398780"/>
              </a:xfrm>
              <a:prstGeom prst="rect">
                <a:avLst/>
              </a:prstGeom>
              <a:blipFill rotWithShape="1">
                <a:blip r:embed="rId2"/>
                <a:stretch>
                  <a:fillRect l="-455" t="-2389" r="-455" b="-2389"/>
                </a:stretch>
              </a:blipFill>
              <a:ln w="19050">
                <a:solidFill>
                  <a:schemeClr val="accent1"/>
                </a:solidFill>
                <a:prstDash val="dash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直接连接符 6"/>
          <p:cNvCxnSpPr>
            <a:stCxn id="6" idx="1"/>
          </p:cNvCxnSpPr>
          <p:nvPr/>
        </p:nvCxnSpPr>
        <p:spPr>
          <a:xfrm flipH="1">
            <a:off x="4648200" y="2705100"/>
            <a:ext cx="1943100" cy="4953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/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6172200" y="3581400"/>
                <a:ext cx="1594485" cy="398780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prstDash val="dash"/>
              </a:ln>
            </p:spPr>
            <p:txBody>
              <a:bodyPr wrap="square" rtlCol="0">
                <a:spAutoFit/>
              </a:bodyPr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ea typeface="MS Mincho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ea typeface="MS Mincho" charset="0"/>
                              <a:cs typeface="Cambria Math" panose="02040503050406030204" charset="0"/>
                            </a:rPr>
                            <m:t>ℒ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ea typeface="MS Mincho" charset="0"/>
                              <a:cs typeface="Cambria Math" panose="02040503050406030204" charset="0"/>
                            </a:rPr>
                            <m:t>𝑐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ea typeface="MS Mincho" charset="0"/>
                          <a:cs typeface="Cambria Math" panose="02040503050406030204" charset="0"/>
                        </a:rPr>
                        <m:t>→</m:t>
                      </m:r>
                      <m:r>
                        <a:rPr lang="en-US" altLang="zh-CN" i="1">
                          <a:latin typeface="Cambria Math" panose="02040503050406030204" charset="0"/>
                          <a:ea typeface="MS Mincho" charset="0"/>
                          <a:cs typeface="Cambria Math" panose="02040503050406030204" charset="0"/>
                        </a:rPr>
                        <m:t>𝑀</m:t>
                      </m:r>
                    </m:oMath>
                  </m:oMathPara>
                </a14:m>
                <a:endParaRPr lang="en-US" altLang="zh-CN"/>
              </a:p>
            </p:txBody>
          </p:sp>
        </mc:Choice>
        <mc:Fallback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"/>
                </p:custDataLst>
              </p:nvPr>
            </p:nvSpPr>
            <p:spPr>
              <a:xfrm>
                <a:off x="6172200" y="3581400"/>
                <a:ext cx="1594485" cy="398780"/>
              </a:xfrm>
              <a:prstGeom prst="rect">
                <a:avLst/>
              </a:prstGeom>
              <a:blipFill rotWithShape="1">
                <a:blip r:embed="rId5"/>
                <a:stretch>
                  <a:fillRect l="-597" t="-2389" r="-597" b="-2389"/>
                </a:stretch>
              </a:blipFill>
              <a:ln w="19050">
                <a:solidFill>
                  <a:schemeClr val="accent1"/>
                </a:solidFill>
                <a:prstDash val="dash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直接连接符 9"/>
          <p:cNvCxnSpPr>
            <a:stCxn id="8" idx="1"/>
          </p:cNvCxnSpPr>
          <p:nvPr/>
        </p:nvCxnSpPr>
        <p:spPr>
          <a:xfrm flipH="1">
            <a:off x="4274185" y="3780790"/>
            <a:ext cx="1898015" cy="2921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本框 8"/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7299960" y="4114800"/>
                <a:ext cx="1631315" cy="384810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prstDash val="dash"/>
              </a:ln>
            </p:spPr>
            <p:txBody>
              <a:bodyPr wrap="square" rtlCol="0">
                <a:spAutoFit/>
              </a:bodyPr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ea typeface="MS Mincho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ea typeface="MS Mincho" charset="0"/>
                              <a:cs typeface="Cambria Math" panose="02040503050406030204" charset="0"/>
                            </a:rPr>
                            <m:t>ℒ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ea typeface="MS Mincho" charset="0"/>
                              <a:cs typeface="Cambria Math" panose="02040503050406030204" charset="0"/>
                            </a:rPr>
                            <m:t>𝑓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ea typeface="MS Mincho" charset="0"/>
                          <a:cs typeface="Cambria Math" panose="02040503050406030204" charset="0"/>
                        </a:rPr>
                        <m:t>→</m:t>
                      </m:r>
                      <m:r>
                        <a:rPr lang="en-US" altLang="zh-CN" i="1">
                          <a:latin typeface="Cambria Math" panose="02040503050406030204" charset="0"/>
                          <a:ea typeface="MS Mincho" charset="0"/>
                          <a:cs typeface="Cambria Math" panose="02040503050406030204" charset="0"/>
                        </a:rPr>
                        <m:t>𝐹</m:t>
                      </m:r>
                    </m:oMath>
                  </m:oMathPara>
                </a14:m>
                <a:endParaRPr lang="en-US" altLang="zh-CN"/>
              </a:p>
            </p:txBody>
          </p:sp>
        </mc:Choice>
        <mc:Fallback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7"/>
                </p:custDataLst>
              </p:nvPr>
            </p:nvSpPr>
            <p:spPr>
              <a:xfrm>
                <a:off x="7299960" y="4114800"/>
                <a:ext cx="1631315" cy="384810"/>
              </a:xfrm>
              <a:prstGeom prst="rect">
                <a:avLst/>
              </a:prstGeom>
              <a:blipFill rotWithShape="1">
                <a:blip r:embed="rId8"/>
                <a:stretch>
                  <a:fillRect l="-584" t="-2475" r="-584" b="-2475"/>
                </a:stretch>
              </a:blipFill>
              <a:ln w="19050">
                <a:solidFill>
                  <a:schemeClr val="accent1"/>
                </a:solidFill>
                <a:prstDash val="dash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矩形 10"/>
          <p:cNvSpPr/>
          <p:nvPr>
            <p:custDataLst>
              <p:tags r:id="rId9"/>
            </p:custDataLst>
          </p:nvPr>
        </p:nvSpPr>
        <p:spPr>
          <a:xfrm>
            <a:off x="1276985" y="3581400"/>
            <a:ext cx="1139190" cy="2133600"/>
          </a:xfrm>
          <a:prstGeom prst="rect">
            <a:avLst/>
          </a:prstGeom>
          <a:noFill/>
          <a:ln w="254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>
            <p:custDataLst>
              <p:tags r:id="rId10"/>
            </p:custDataLst>
          </p:nvPr>
        </p:nvSpPr>
        <p:spPr>
          <a:xfrm>
            <a:off x="1676400" y="6096000"/>
            <a:ext cx="1095375" cy="398780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dash"/>
          </a:ln>
        </p:spPr>
        <p:txBody>
          <a:bodyPr wrap="square" rtlCol="0">
            <a:spAutoFit/>
          </a:bodyPr>
          <a:p>
            <a:pPr algn="ctr"/>
            <a:r>
              <a:rPr lang="zh-CN" altLang="en-US"/>
              <a:t>符号</a:t>
            </a:r>
            <a:endParaRPr lang="zh-CN" altLang="en-US"/>
          </a:p>
        </p:txBody>
      </p:sp>
      <p:cxnSp>
        <p:nvCxnSpPr>
          <p:cNvPr id="13" name="直接连接符 12"/>
          <p:cNvCxnSpPr>
            <a:stCxn id="12" idx="0"/>
            <a:endCxn id="11" idx="2"/>
          </p:cNvCxnSpPr>
          <p:nvPr>
            <p:custDataLst>
              <p:tags r:id="rId11"/>
            </p:custDataLst>
          </p:nvPr>
        </p:nvCxnSpPr>
        <p:spPr>
          <a:xfrm flipH="1" flipV="1">
            <a:off x="1846580" y="5715000"/>
            <a:ext cx="377825" cy="381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文本框 13"/>
              <p:cNvSpPr txBox="1"/>
              <p:nvPr/>
            </p:nvSpPr>
            <p:spPr>
              <a:xfrm>
                <a:off x="3570605" y="5715000"/>
                <a:ext cx="4798060" cy="706755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prstDash val="dash"/>
              </a:ln>
            </p:spPr>
            <p:txBody>
              <a:bodyPr wrap="square" rtlCol="0">
                <a:spAutoFit/>
              </a:bodyPr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𝐼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𝑃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)=</m:t>
                      </m:r>
                      <m:d>
                        <m:dPr>
                          <m:begChr m:val="〈"/>
                          <m:endChr m:val="〉"/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,...,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∈</m:t>
                      </m:r>
                      <m:r>
                        <a:rPr lang="en-US" altLang="zh-CN" b="1">
                          <a:latin typeface="Cambria Math" panose="02040503050406030204" charset="0"/>
                          <a:cs typeface="Cambria Math" panose="02040503050406030204" charset="0"/>
                        </a:rPr>
                        <m:t>ℳ</m:t>
                      </m:r>
                    </m:oMath>
                  </m:oMathPara>
                </a14:m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algn="ctr"/>
                <a:r>
                  <a:rPr lang="zh-CN" altLang="en-US"/>
                  <a:t>例如，</a:t>
                </a:r>
                <a:r>
                  <a:rPr lang="en-US" altLang="zh-CN"/>
                  <a:t>“&lt;”</a:t>
                </a:r>
                <a:r>
                  <a:rPr lang="zh-CN" altLang="en-US"/>
                  <a:t>可由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{</m:t>
                    </m:r>
                    <m:d>
                      <m:dPr>
                        <m:begChr m:val="〈"/>
                        <m:endChr m:val="〉"/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0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,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e>
                    </m:d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d>
                      <m:dPr>
                        <m:begChr m:val="〈"/>
                        <m:endChr m:val="〉"/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0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,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</m:e>
                    </m:d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d>
                      <m:dPr>
                        <m:begChr m:val="〈"/>
                        <m:endChr m:val="〉"/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,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</m:e>
                    </m:d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,...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}</m:t>
                    </m:r>
                  </m:oMath>
                </a14:m>
                <a:r>
                  <a:rPr lang="zh-CN" altLang="en-US"/>
                  <a:t>表示</a:t>
                </a:r>
                <a:endParaRPr lang="zh-CN" altLang="en-US"/>
              </a:p>
            </p:txBody>
          </p:sp>
        </mc:Choice>
        <mc:Fallback>
          <p:sp>
            <p:nvSpPr>
              <p:cNvPr id="14" name="文本框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0605" y="5715000"/>
                <a:ext cx="4798060" cy="706755"/>
              </a:xfrm>
              <a:prstGeom prst="rect">
                <a:avLst/>
              </a:prstGeom>
              <a:blipFill rotWithShape="1">
                <a:blip r:embed="rId12"/>
                <a:stretch>
                  <a:fillRect l="-199" t="-1348" r="-199" b="-1348"/>
                </a:stretch>
              </a:blipFill>
              <a:ln w="19050">
                <a:solidFill>
                  <a:schemeClr val="accent1"/>
                </a:solidFill>
                <a:prstDash val="dash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文本框 14"/>
              <p:cNvSpPr txBox="1"/>
              <p:nvPr>
                <p:custDataLst>
                  <p:tags r:id="rId13"/>
                </p:custDataLst>
              </p:nvPr>
            </p:nvSpPr>
            <p:spPr>
              <a:xfrm>
                <a:off x="7010400" y="5105400"/>
                <a:ext cx="1864360" cy="398780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prstDash val="dash"/>
              </a:ln>
            </p:spPr>
            <p:txBody>
              <a:bodyPr wrap="square" rtlCol="0">
                <a:spAutoFit/>
              </a:bodyPr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ea typeface="MS Mincho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ea typeface="MS Mincho" charset="0"/>
                              <a:cs typeface="Cambria Math" panose="02040503050406030204" charset="0"/>
                            </a:rPr>
                            <m:t>ℒ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𝑃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ea typeface="MS Mincho" charset="0"/>
                          <a:cs typeface="Cambria Math" panose="02040503050406030204" charset="0"/>
                        </a:rPr>
                        <m:t>→</m:t>
                      </m:r>
                      <m:r>
                        <a:rPr lang="en-US" altLang="zh-CN" b="1">
                          <a:latin typeface="Cambria Math" panose="02040503050406030204" charset="0"/>
                          <a:cs typeface="Cambria Math" panose="02040503050406030204" charset="0"/>
                        </a:rPr>
                        <m:t>𝐁</m:t>
                      </m:r>
                      <m:r>
                        <a:rPr lang="en-US" altLang="zh-CN" b="1">
                          <a:latin typeface="Cambria Math" panose="02040503050406030204" charset="0"/>
                          <a:cs typeface="Cambria Math" panose="02040503050406030204" charset="0"/>
                        </a:rPr>
                        <m:t>∪</m:t>
                      </m:r>
                      <m:r>
                        <a:rPr lang="en-US" altLang="zh-CN" b="1">
                          <a:latin typeface="Cambria Math" panose="02040503050406030204" charset="0"/>
                          <a:cs typeface="Cambria Math" panose="02040503050406030204" charset="0"/>
                        </a:rPr>
                        <m:t>ℳ</m:t>
                      </m:r>
                    </m:oMath>
                  </m:oMathPara>
                </a14:m>
                <a:endParaRPr lang="en-US" altLang="zh-CN"/>
              </a:p>
            </p:txBody>
          </p:sp>
        </mc:Choice>
        <mc:Fallback>
          <p:sp>
            <p:nvSpPr>
              <p:cNvPr id="15" name="文本框 14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4"/>
                </p:custDataLst>
              </p:nvPr>
            </p:nvSpPr>
            <p:spPr>
              <a:xfrm>
                <a:off x="7010400" y="5105400"/>
                <a:ext cx="1864360" cy="398780"/>
              </a:xfrm>
              <a:prstGeom prst="rect">
                <a:avLst/>
              </a:prstGeom>
              <a:blipFill rotWithShape="1">
                <a:blip r:embed="rId15"/>
                <a:stretch>
                  <a:fillRect l="-511" t="-2389" r="-511" b="-2389"/>
                </a:stretch>
              </a:blipFill>
              <a:ln w="19050">
                <a:solidFill>
                  <a:schemeClr val="accent1"/>
                </a:solidFill>
                <a:prstDash val="dash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结构（</a:t>
            </a:r>
            <a:r>
              <a:rPr lang="en-US" altLang="zh-CN">
                <a:sym typeface="+mn-ea"/>
              </a:rPr>
              <a:t>Structure</a:t>
            </a:r>
            <a:r>
              <a:rPr lang="zh-CN" altLang="en-US">
                <a:sym typeface="+mn-ea"/>
              </a:rPr>
              <a:t>）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0" indent="0">
                  <a:buNone/>
                </a:pPr>
                <a:r>
                  <a:rPr lang="zh-CN" altLang="en-US"/>
                  <a:t>约定：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𝑐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表示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𝐼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𝑐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𝑓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表示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𝐼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𝑓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，且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𝑃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表示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𝐼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𝑃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ℒ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的结构给出了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ℒ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的</a:t>
                </a:r>
                <a:r>
                  <a:rPr lang="zh-CN" altLang="en-US" b="1">
                    <a:solidFill>
                      <a:schemeClr val="accent5"/>
                    </a:solidFill>
                  </a:rPr>
                  <a:t>元素的解释</a:t>
                </a:r>
                <a:r>
                  <a:rPr lang="zh-CN" altLang="en-US"/>
                  <a:t>。</a:t>
                </a:r>
                <a:endParaRPr lang="zh-CN" altLang="en-US"/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𝐼</m:t>
                    </m:r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:</m:t>
                    </m:r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ℒ</m:t>
                    </m:r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→</m:t>
                    </m:r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𝑀</m:t>
                    </m:r>
                    <m:r>
                      <a:rPr lang="en-US" altLang="zh-CN" b="1">
                        <a:latin typeface="Cambria Math" panose="02040503050406030204" charset="0"/>
                        <a:cs typeface="Cambria Math" panose="02040503050406030204" charset="0"/>
                      </a:rPr>
                      <m:t>∪</m:t>
                    </m:r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𝐹</m:t>
                    </m:r>
                    <m:r>
                      <a:rPr lang="en-US" altLang="zh-CN" b="1">
                        <a:latin typeface="Cambria Math" panose="02040503050406030204" charset="0"/>
                        <a:cs typeface="Cambria Math" panose="02040503050406030204" charset="0"/>
                      </a:rPr>
                      <m:t>∪</m:t>
                    </m:r>
                    <m:r>
                      <a:rPr lang="en-US" altLang="zh-CN" b="1">
                        <a:latin typeface="Cambria Math" panose="02040503050406030204" charset="0"/>
                        <a:cs typeface="Cambria Math" panose="02040503050406030204" charset="0"/>
                      </a:rPr>
                      <m:t>𝐁</m:t>
                    </m:r>
                    <m:r>
                      <a:rPr lang="en-US" altLang="zh-CN" b="1">
                        <a:latin typeface="Cambria Math" panose="02040503050406030204" charset="0"/>
                        <a:cs typeface="Cambria Math" panose="02040503050406030204" charset="0"/>
                      </a:rPr>
                      <m:t>∪</m:t>
                    </m:r>
                    <m:r>
                      <a:rPr lang="en-US" altLang="zh-CN" b="1">
                        <a:latin typeface="Cambria Math" panose="02040503050406030204" charset="0"/>
                        <a:cs typeface="Cambria Math" panose="02040503050406030204" charset="0"/>
                      </a:rPr>
                      <m:t>ℳ</m:t>
                    </m:r>
                  </m:oMath>
                </a14:m>
                <a:endParaRPr lang="en-US" altLang="zh-CN" b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lvl="1"/>
                <a:endParaRPr lang="zh-CN" altLang="en-US"/>
              </a:p>
              <a:p>
                <a:pPr marL="0" indent="0">
                  <a:buNone/>
                </a:pPr>
                <a:r>
                  <a:rPr lang="zh-CN" altLang="en-US">
                    <a:sym typeface="+mn-ea"/>
                  </a:rPr>
                  <a:t>习惯上，用论域</a:t>
                </a:r>
                <a:r>
                  <a:rPr lang="en-US" altLang="zh-CN"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𝑀</m:t>
                    </m:r>
                  </m:oMath>
                </a14:m>
                <a:r>
                  <a:rPr lang="en-US" altLang="zh-CN">
                    <a:sym typeface="+mn-ea"/>
                  </a:rPr>
                  <a:t> </a:t>
                </a:r>
                <a:r>
                  <a:rPr lang="zh-CN" altLang="en-US">
                    <a:sym typeface="+mn-ea"/>
                  </a:rPr>
                  <a:t>代表结构</a:t>
                </a:r>
                <a:r>
                  <a:rPr lang="en-US" altLang="zh-CN"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𝕄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，即对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𝑀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和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𝕄</m:t>
                    </m:r>
                  </m:oMath>
                </a14:m>
                <a:r>
                  <a:rPr lang="en-US" altLang="zh-CN">
                    <a:sym typeface="+mn-ea"/>
                  </a:rPr>
                  <a:t> </a:t>
                </a:r>
                <a:r>
                  <a:rPr lang="zh-CN" altLang="en-US">
                    <a:sym typeface="+mn-ea"/>
                  </a:rPr>
                  <a:t>不加以区分。</a:t>
                </a:r>
                <a:endParaRPr lang="zh-CN" altLang="en-US"/>
              </a:p>
              <a:p>
                <a:pPr marL="0" indent="0">
                  <a:buNone/>
                </a:pPr>
                <a:endParaRPr lang="zh-CN" altLang="en-US"/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dirty="0" smtClean="0">
                <a:sym typeface="+mn-ea"/>
              </a:rPr>
              <a:t>赋值与模型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 b="1"/>
                  <a:t>定义</a:t>
                </a:r>
                <a:r>
                  <a:rPr lang="en-US" altLang="zh-CN" b="1"/>
                  <a:t>1</a:t>
                </a:r>
                <a:r>
                  <a:rPr lang="en-US" altLang="zh-CN" b="1"/>
                  <a:t>.15.</a:t>
                </a:r>
                <a:r>
                  <a:rPr lang="en-US" altLang="zh-CN"/>
                  <a:t>  </a:t>
                </a:r>
                <a:r>
                  <a:rPr lang="zh-CN" altLang="en-US"/>
                  <a:t>设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𝑉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={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𝑥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0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𝑥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,...,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𝑥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𝑛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,...|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𝑛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∈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𝑁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}</m:t>
                    </m:r>
                  </m:oMath>
                </a14:m>
                <a:r>
                  <a:rPr lang="zh-CN" altLang="en-US"/>
                  <a:t>为一阶语言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ℒ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的变元集，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𝕄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为一个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ℒ</m:t>
                    </m:r>
                  </m:oMath>
                </a14:m>
                <a:r>
                  <a:rPr lang="en-US" altLang="zh-CN"/>
                  <a:t>-</a:t>
                </a:r>
                <a:r>
                  <a:rPr lang="zh-CN" altLang="en-US"/>
                  <a:t>结构。</a:t>
                </a:r>
                <a:endParaRPr lang="zh-CN" altLang="en-US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  </a:t>
                </a:r>
                <a:r>
                  <a:rPr lang="en-US" altLang="zh-CN"/>
                  <a:t>(1) </a:t>
                </a:r>
                <a:r>
                  <a:rPr lang="zh-CN" altLang="en-US"/>
                  <a:t>一个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𝑀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上的</a:t>
                </a:r>
                <a:r>
                  <a:rPr lang="zh-CN" altLang="en-US" b="1">
                    <a:solidFill>
                      <a:schemeClr val="accent5"/>
                    </a:solidFill>
                  </a:rPr>
                  <a:t>赋值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𝜎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为从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𝑉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到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𝑀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的映射，即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𝜎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: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𝑉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→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𝑀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；</a:t>
                </a:r>
                <a:endParaRPr lang="en-US" altLang="zh-CN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  </a:t>
                </a:r>
                <a:r>
                  <a:rPr lang="en-US" altLang="zh-CN"/>
                  <a:t>(2)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ℒ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的一个</a:t>
                </a:r>
                <a:r>
                  <a:rPr lang="zh-CN" altLang="en-US" b="1">
                    <a:solidFill>
                      <a:schemeClr val="accent5"/>
                    </a:solidFill>
                  </a:rPr>
                  <a:t>模型</a:t>
                </a:r>
                <a:r>
                  <a:rPr lang="zh-CN" altLang="en-US"/>
                  <a:t>为二元组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𝕄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𝜎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      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这里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𝕄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为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ℒ</m:t>
                    </m:r>
                  </m:oMath>
                </a14:m>
                <a:r>
                  <a:rPr lang="en-US" altLang="zh-CN">
                    <a:sym typeface="+mn-ea"/>
                  </a:rPr>
                  <a:t>-</a:t>
                </a:r>
                <a:r>
                  <a:rPr lang="zh-CN" altLang="en-US">
                    <a:sym typeface="+mn-ea"/>
                  </a:rPr>
                  <a:t>结构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且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𝜎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为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𝑀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上的赋值。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dirty="0" smtClean="0">
                <a:sym typeface="+mn-ea"/>
              </a:rPr>
              <a:t>赋值与模型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 b="1"/>
                  <a:t>定义</a:t>
                </a:r>
                <a:r>
                  <a:rPr lang="en-US" altLang="zh-CN" b="1"/>
                  <a:t>1</a:t>
                </a:r>
                <a:r>
                  <a:rPr lang="en-US" altLang="zh-CN" b="1"/>
                  <a:t>.15.</a:t>
                </a:r>
                <a:r>
                  <a:rPr lang="en-US" altLang="zh-CN"/>
                  <a:t>  </a:t>
                </a:r>
                <a:r>
                  <a:rPr lang="zh-CN" altLang="en-US"/>
                  <a:t>设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𝑉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={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𝑥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0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𝑥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,...,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𝑥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𝑛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,...|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𝑛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∈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𝑁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}</m:t>
                    </m:r>
                  </m:oMath>
                </a14:m>
                <a:r>
                  <a:rPr lang="zh-CN" altLang="en-US"/>
                  <a:t>为一阶语言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ℒ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的变元集，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𝕄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为一个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ℒ</m:t>
                    </m:r>
                  </m:oMath>
                </a14:m>
                <a:r>
                  <a:rPr lang="en-US" altLang="zh-CN"/>
                  <a:t>-</a:t>
                </a:r>
                <a:r>
                  <a:rPr lang="zh-CN" altLang="en-US"/>
                  <a:t>结构。</a:t>
                </a:r>
                <a:endParaRPr lang="zh-CN" altLang="en-US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  </a:t>
                </a:r>
                <a:r>
                  <a:rPr lang="en-US" altLang="zh-CN"/>
                  <a:t>(1) </a:t>
                </a:r>
                <a:r>
                  <a:rPr lang="zh-CN" altLang="en-US"/>
                  <a:t>一个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𝑀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上的</a:t>
                </a:r>
                <a:r>
                  <a:rPr lang="zh-CN" altLang="en-US" b="1">
                    <a:solidFill>
                      <a:schemeClr val="accent5"/>
                    </a:solidFill>
                  </a:rPr>
                  <a:t>赋值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𝜎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为从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𝑉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到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𝑀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的映射，即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𝜎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: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𝑉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→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𝑀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；</a:t>
                </a:r>
                <a:endParaRPr lang="en-US" altLang="zh-CN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  </a:t>
                </a:r>
                <a:r>
                  <a:rPr lang="en-US" altLang="zh-CN"/>
                  <a:t>(2)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ℒ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的一个</a:t>
                </a:r>
                <a:r>
                  <a:rPr lang="zh-CN" altLang="en-US" b="1">
                    <a:solidFill>
                      <a:schemeClr val="accent5"/>
                    </a:solidFill>
                  </a:rPr>
                  <a:t>模型</a:t>
                </a:r>
                <a:r>
                  <a:rPr lang="zh-CN" altLang="en-US"/>
                  <a:t>为二元组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𝕄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𝜎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      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这里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𝕄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为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ℒ</m:t>
                    </m:r>
                  </m:oMath>
                </a14:m>
                <a:r>
                  <a:rPr lang="en-US" altLang="zh-CN">
                    <a:sym typeface="+mn-ea"/>
                  </a:rPr>
                  <a:t>-</a:t>
                </a:r>
                <a:r>
                  <a:rPr lang="zh-CN" altLang="en-US">
                    <a:sym typeface="+mn-ea"/>
                  </a:rPr>
                  <a:t>结构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且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𝜎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为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𝑀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上的赋值。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/>
              <p:cNvSpPr txBox="1"/>
              <p:nvPr/>
            </p:nvSpPr>
            <p:spPr>
              <a:xfrm>
                <a:off x="5943600" y="3124200"/>
                <a:ext cx="2377440" cy="398780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prstDash val="dash"/>
              </a:ln>
            </p:spPr>
            <p:txBody>
              <a:bodyPr wrap="square" rtlCol="0">
                <a:spAutoFit/>
              </a:bodyPr>
              <a:p>
                <a:pPr algn="ctr"/>
                <a:r>
                  <a:rPr lang="zh-CN" altLang="en-US"/>
                  <a:t>也写成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𝑀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𝜎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endParaRPr lang="en-US" altLang="zh-CN"/>
              </a:p>
            </p:txBody>
          </p:sp>
        </mc:Choice>
        <mc:Fallback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600" y="3124200"/>
                <a:ext cx="2377440" cy="398780"/>
              </a:xfrm>
              <a:prstGeom prst="rect">
                <a:avLst/>
              </a:prstGeom>
              <a:blipFill rotWithShape="1">
                <a:blip r:embed="rId2"/>
                <a:stretch>
                  <a:fillRect l="-401" t="-2389" r="-401" b="-2389"/>
                </a:stretch>
              </a:blipFill>
              <a:ln w="19050">
                <a:solidFill>
                  <a:schemeClr val="accent1"/>
                </a:solidFill>
                <a:prstDash val="dash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直接连接符 6"/>
          <p:cNvCxnSpPr>
            <a:stCxn id="6" idx="1"/>
          </p:cNvCxnSpPr>
          <p:nvPr/>
        </p:nvCxnSpPr>
        <p:spPr>
          <a:xfrm flipH="1" flipV="1">
            <a:off x="5105400" y="3276600"/>
            <a:ext cx="838200" cy="4699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dirty="0" smtClean="0">
                <a:sym typeface="+mn-ea"/>
              </a:rPr>
              <a:t>赋值与模型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 b="1"/>
                  <a:t>定义</a:t>
                </a:r>
                <a:r>
                  <a:rPr lang="en-US" altLang="zh-CN" b="1"/>
                  <a:t>1</a:t>
                </a:r>
                <a:r>
                  <a:rPr lang="en-US" altLang="zh-CN" b="1"/>
                  <a:t>.15.</a:t>
                </a:r>
                <a:r>
                  <a:rPr lang="en-US" altLang="zh-CN"/>
                  <a:t>  </a:t>
                </a:r>
                <a:r>
                  <a:rPr lang="zh-CN" altLang="en-US"/>
                  <a:t>设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𝑉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={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𝑥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0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𝑥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,...,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𝑥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𝑛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,...|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𝑛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∈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𝑁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}</m:t>
                    </m:r>
                  </m:oMath>
                </a14:m>
                <a:r>
                  <a:rPr lang="zh-CN" altLang="en-US"/>
                  <a:t>为一阶语言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ℒ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的变元集，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𝕄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为一个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ℒ</m:t>
                    </m:r>
                  </m:oMath>
                </a14:m>
                <a:r>
                  <a:rPr lang="en-US" altLang="zh-CN"/>
                  <a:t>-</a:t>
                </a:r>
                <a:r>
                  <a:rPr lang="zh-CN" altLang="en-US"/>
                  <a:t>结构。</a:t>
                </a:r>
                <a:endParaRPr lang="zh-CN" altLang="en-US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  </a:t>
                </a:r>
                <a:r>
                  <a:rPr lang="en-US" altLang="zh-CN"/>
                  <a:t>(1) </a:t>
                </a:r>
                <a:r>
                  <a:rPr lang="zh-CN" altLang="en-US"/>
                  <a:t>一个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𝑀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上的</a:t>
                </a:r>
                <a:r>
                  <a:rPr lang="zh-CN" altLang="en-US" b="1">
                    <a:solidFill>
                      <a:schemeClr val="accent5"/>
                    </a:solidFill>
                  </a:rPr>
                  <a:t>赋值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𝜎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为从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𝑉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到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𝑀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的映射，即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𝜎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: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𝑉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→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𝑀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；</a:t>
                </a:r>
                <a:endParaRPr lang="en-US" altLang="zh-CN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  </a:t>
                </a:r>
                <a:r>
                  <a:rPr lang="en-US" altLang="zh-CN"/>
                  <a:t>(2)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ℒ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的一个</a:t>
                </a:r>
                <a:r>
                  <a:rPr lang="zh-CN" altLang="en-US" b="1">
                    <a:solidFill>
                      <a:schemeClr val="accent5"/>
                    </a:solidFill>
                  </a:rPr>
                  <a:t>模型</a:t>
                </a:r>
                <a:r>
                  <a:rPr lang="zh-CN" altLang="en-US"/>
                  <a:t>为二元组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𝕄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𝜎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      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这里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𝕄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为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ℒ</m:t>
                    </m:r>
                  </m:oMath>
                </a14:m>
                <a:r>
                  <a:rPr lang="en-US" altLang="zh-CN">
                    <a:sym typeface="+mn-ea"/>
                  </a:rPr>
                  <a:t>-</a:t>
                </a:r>
                <a:r>
                  <a:rPr lang="zh-CN" altLang="en-US">
                    <a:sym typeface="+mn-ea"/>
                  </a:rPr>
                  <a:t>结构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且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𝜎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为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𝑀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上的赋值。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/>
              <p:cNvSpPr txBox="1"/>
              <p:nvPr/>
            </p:nvSpPr>
            <p:spPr>
              <a:xfrm>
                <a:off x="5943600" y="3124200"/>
                <a:ext cx="2377440" cy="398780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prstDash val="dash"/>
              </a:ln>
            </p:spPr>
            <p:txBody>
              <a:bodyPr wrap="square" rtlCol="0">
                <a:spAutoFit/>
              </a:bodyPr>
              <a:p>
                <a:pPr algn="ctr"/>
                <a:r>
                  <a:rPr lang="zh-CN" altLang="en-US"/>
                  <a:t>也写成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𝑀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𝜎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endParaRPr lang="en-US" altLang="zh-CN"/>
              </a:p>
            </p:txBody>
          </p:sp>
        </mc:Choice>
        <mc:Fallback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600" y="3124200"/>
                <a:ext cx="2377440" cy="398780"/>
              </a:xfrm>
              <a:prstGeom prst="rect">
                <a:avLst/>
              </a:prstGeom>
              <a:blipFill rotWithShape="1">
                <a:blip r:embed="rId2"/>
                <a:stretch>
                  <a:fillRect l="-401" t="-2389" r="-401" b="-2389"/>
                </a:stretch>
              </a:blipFill>
              <a:ln w="19050">
                <a:solidFill>
                  <a:schemeClr val="accent1"/>
                </a:solidFill>
                <a:prstDash val="dash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直接连接符 6"/>
          <p:cNvCxnSpPr>
            <a:stCxn id="6" idx="1"/>
          </p:cNvCxnSpPr>
          <p:nvPr/>
        </p:nvCxnSpPr>
        <p:spPr>
          <a:xfrm flipH="1" flipV="1">
            <a:off x="5105400" y="3276600"/>
            <a:ext cx="838200" cy="4699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/>
              <p:cNvSpPr txBox="1"/>
              <p:nvPr/>
            </p:nvSpPr>
            <p:spPr>
              <a:xfrm>
                <a:off x="1143000" y="4267200"/>
                <a:ext cx="7172325" cy="1027430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prstDash val="dash"/>
              </a:ln>
            </p:spPr>
            <p:txBody>
              <a:bodyPr wrap="square" rtlCol="0">
                <a:noAutofit/>
              </a:bodyPr>
              <a:p>
                <a:pPr marL="0" indent="0" eaLnBrk="1" latinLnBrk="0" hangingPunct="1">
                  <a:lnSpc>
                    <a:spcPct val="150000"/>
                  </a:lnSpc>
                  <a:buNone/>
                </a:pP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（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𝒜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的模型）</a:t>
                </a:r>
                <a:r>
                  <a:rPr lang="zh-CN" altLang="en-US"/>
                  <a:t>对于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ℕ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𝑁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𝐼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其满足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𝑁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={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0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1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2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,...}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，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……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 eaLnBrk="1" latinLnBrk="0" hangingPunct="1">
                  <a:lnSpc>
                    <a:spcPct val="150000"/>
                  </a:lnSpc>
                  <a:buNone/>
                </a:pPr>
                <a:r>
                  <a:rPr lang="en-US" altLang="zh-CN">
                    <a:sym typeface="+mn-ea"/>
                  </a:rPr>
                  <a:t>     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令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𝜎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𝑥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𝑛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)=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𝑛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𝑁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𝜎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为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𝒜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的模型。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 eaLnBrk="1" latinLnBrk="0" hangingPunct="1">
                  <a:lnSpc>
                    <a:spcPct val="150000"/>
                  </a:lnSpc>
                  <a:buNone/>
                </a:pPr>
                <a:endParaRPr lang="en-US" altLang="zh-CN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</p:txBody>
          </p:sp>
        </mc:Choice>
        <mc:Fallback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4267200"/>
                <a:ext cx="7172325" cy="1027430"/>
              </a:xfrm>
              <a:prstGeom prst="rect">
                <a:avLst/>
              </a:prstGeom>
              <a:blipFill rotWithShape="1">
                <a:blip r:embed="rId3"/>
                <a:stretch>
                  <a:fillRect l="-133" t="-927" r="-133" b="-37948"/>
                </a:stretch>
              </a:blipFill>
              <a:ln w="19050">
                <a:solidFill>
                  <a:schemeClr val="accent1"/>
                </a:solidFill>
                <a:prstDash val="dash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dirty="0" smtClean="0">
                <a:sym typeface="+mn-ea"/>
              </a:rPr>
              <a:t>项的解释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 b="1"/>
                  <a:t>定义</a:t>
                </a:r>
                <a:r>
                  <a:rPr lang="en-US" altLang="zh-CN" b="1"/>
                  <a:t>1</a:t>
                </a:r>
                <a:r>
                  <a:rPr lang="en-US" altLang="zh-CN" b="1"/>
                  <a:t>.16</a:t>
                </a:r>
                <a:r>
                  <a:rPr lang="zh-CN" altLang="en-US" b="1"/>
                  <a:t>（项的解释）</a:t>
                </a:r>
                <a:r>
                  <a:rPr lang="en-US" altLang="zh-CN" b="1"/>
                  <a:t>.</a:t>
                </a:r>
                <a:r>
                  <a:rPr lang="en-US" altLang="zh-CN"/>
                  <a:t>  </a:t>
                </a:r>
                <a:r>
                  <a:rPr lang="zh-CN" altLang="en-US"/>
                  <a:t>设为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𝑀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𝜎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/>
                  <a:t>一个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ℒ</m:t>
                    </m:r>
                  </m:oMath>
                </a14:m>
                <a:r>
                  <a:rPr lang="en-US" altLang="zh-CN"/>
                  <a:t>-</a:t>
                </a:r>
                <a:r>
                  <a:rPr lang="zh-CN" altLang="en-US"/>
                  <a:t>模型，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𝑡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为</a:t>
                </a:r>
                <a:r>
                  <a:rPr lang="zh-CN" altLang="en-US">
                    <a:solidFill>
                      <a:schemeClr val="tx1"/>
                    </a:solidFill>
                  </a:rPr>
                  <a:t>项</a:t>
                </a:r>
                <a:r>
                  <a:rPr lang="zh-CN" altLang="en-US"/>
                  <a:t>，</a:t>
                </a:r>
                <a:r>
                  <a:rPr lang="zh-CN" altLang="en-US" b="1">
                    <a:solidFill>
                      <a:schemeClr val="accent5"/>
                    </a:solidFill>
                  </a:rPr>
                  <a:t>项</a:t>
                </a:r>
                <a14:m>
                  <m:oMath xmlns:m="http://schemas.openxmlformats.org/officeDocument/2006/math">
                    <m:r>
                      <a:rPr lang="en-US" altLang="zh-CN" b="1" i="1">
                        <a:solidFill>
                          <a:schemeClr val="accent5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𝒕</m:t>
                    </m:r>
                  </m:oMath>
                </a14:m>
                <a:r>
                  <a:rPr lang="zh-CN" altLang="en-US" b="1">
                    <a:solidFill>
                      <a:schemeClr val="accent5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的</a:t>
                </a:r>
                <a:r>
                  <a:rPr lang="zh-CN" altLang="en-US" b="1">
                    <a:solidFill>
                      <a:schemeClr val="accent5"/>
                    </a:solidFill>
                  </a:rPr>
                  <a:t>解释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>
                            <a:solidFill>
                              <a:schemeClr val="accent5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b="1" i="1">
                            <a:solidFill>
                              <a:schemeClr val="accent5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𝒕</m:t>
                        </m:r>
                      </m:e>
                      <m:sub>
                        <m:r>
                          <a:rPr lang="en-US" altLang="zh-CN" b="1" i="1">
                            <a:solidFill>
                              <a:schemeClr val="accent5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𝑴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CN" b="1" i="1">
                                <a:solidFill>
                                  <a:schemeClr val="accent5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dPr>
                          <m:e>
                            <m:r>
                              <a:rPr lang="en-US" altLang="zh-CN" b="1" i="1">
                                <a:solidFill>
                                  <a:schemeClr val="accent5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𝝈</m:t>
                            </m:r>
                          </m:e>
                        </m:d>
                      </m:sub>
                    </m:sSub>
                  </m:oMath>
                </a14:m>
                <a:r>
                  <a:rPr lang="zh-CN" altLang="en-US"/>
                  <a:t>归纳定义如下：</a:t>
                </a:r>
                <a:endParaRPr lang="zh-CN" altLang="en-US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  (1)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𝑥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𝑀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𝜎</m:t>
                            </m:r>
                          </m:e>
                        </m:d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𝜎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𝑥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，这里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𝑥</m:t>
                    </m:r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∈</m:t>
                    </m:r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𝑉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；</a:t>
                </a:r>
                <a:endParaRPr lang="en-US" altLang="zh-CN"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  (2)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𝑐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𝑀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𝜎</m:t>
                            </m:r>
                          </m:e>
                        </m:d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𝑐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，这里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𝑐</m:t>
                    </m:r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∈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ℒ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；</a:t>
                </a:r>
                <a:endParaRPr lang="en-US" altLang="zh-CN"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  (3)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(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𝑓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,...,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))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𝑀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𝜎</m:t>
                            </m:r>
                          </m:e>
                        </m:d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𝑓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𝑀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)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𝑀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𝜎</m:t>
                            </m:r>
                          </m:e>
                        </m:d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,...,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)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𝑀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𝜎</m:t>
                            </m:r>
                          </m:e>
                        </m:d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/>
          <a:p>
            <a:fld id="{C121441E-D649-40A1-8EB9-D2DA45108A4A}" type="datetime1">
              <a:rPr lang="zh-CN" altLang="en-US"/>
            </a:fld>
            <a:endParaRPr lang="en-US" altLang="zh-CN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E431D1EE-F8D4-4C8E-943E-51C6A46108D1}" type="slidenum">
              <a:rPr lang="en-US" altLang="zh-CN"/>
            </a:fld>
            <a:endParaRPr lang="en-US" altLang="zh-CN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33400" y="1828800"/>
            <a:ext cx="6792913" cy="1066800"/>
          </a:xfrm>
        </p:spPr>
        <p:txBody>
          <a:bodyPr/>
          <a:lstStyle/>
          <a:p>
            <a:pPr algn="ctr"/>
            <a:r>
              <a:rPr lang="zh-CN" altLang="en-US" sz="4600" dirty="0">
                <a:latin typeface="Comic Sans MS" panose="030F0702030302020204" pitchFamily="66" charset="0"/>
              </a:rPr>
              <a:t>一阶</a:t>
            </a:r>
            <a:r>
              <a:rPr lang="zh-CN" altLang="en-US" sz="4600" dirty="0">
                <a:latin typeface="Comic Sans MS" panose="030F0702030302020204" pitchFamily="66" charset="0"/>
              </a:rPr>
              <a:t>逻辑</a:t>
            </a:r>
            <a:endParaRPr lang="zh-CN" altLang="en-US" sz="4600" dirty="0">
              <a:latin typeface="Comic Sans MS" panose="030F0702030302020204" pitchFamily="66" charset="0"/>
            </a:endParaRPr>
          </a:p>
        </p:txBody>
      </p:sp>
      <p:sp>
        <p:nvSpPr>
          <p:cNvPr id="2" name="Rectangle 4"/>
          <p:cNvSpPr>
            <a:spLocks noGrp="1" noChangeArrowheads="1"/>
          </p:cNvSpPr>
          <p:nvPr/>
        </p:nvSpPr>
        <p:spPr>
          <a:xfrm>
            <a:off x="660400" y="2895600"/>
            <a:ext cx="6792913" cy="1066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sz="50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  <a:cs typeface="宋体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  <a:cs typeface="宋体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  <a:cs typeface="宋体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  <a:cs typeface="宋体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  <a:cs typeface="宋体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  <a:cs typeface="宋体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  <a:cs typeface="宋体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  <a:cs typeface="宋体" panose="02010600030101010101" pitchFamily="2" charset="-122"/>
              </a:defRPr>
            </a:lvl9pPr>
          </a:lstStyle>
          <a:p>
            <a:pPr algn="ctr"/>
            <a:r>
              <a:rPr lang="zh-CN" altLang="en-US" sz="3600" dirty="0">
                <a:latin typeface="Comic Sans MS" panose="030F0702030302020204" pitchFamily="66" charset="0"/>
              </a:rPr>
              <a:t>语法</a:t>
            </a:r>
            <a:endParaRPr lang="zh-CN" altLang="en-US" sz="3600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dirty="0" smtClean="0">
                <a:sym typeface="+mn-ea"/>
              </a:rPr>
              <a:t>项的解释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 b="1"/>
                  <a:t>定义</a:t>
                </a:r>
                <a:r>
                  <a:rPr lang="en-US" altLang="zh-CN" b="1"/>
                  <a:t>1</a:t>
                </a:r>
                <a:r>
                  <a:rPr lang="en-US" altLang="zh-CN" b="1"/>
                  <a:t>.16</a:t>
                </a:r>
                <a:r>
                  <a:rPr lang="zh-CN" altLang="en-US" b="1"/>
                  <a:t>（项的解释）</a:t>
                </a:r>
                <a:r>
                  <a:rPr lang="en-US" altLang="zh-CN" b="1"/>
                  <a:t>.</a:t>
                </a:r>
                <a:r>
                  <a:rPr lang="en-US" altLang="zh-CN"/>
                  <a:t>  </a:t>
                </a:r>
                <a:r>
                  <a:rPr lang="zh-CN" altLang="en-US"/>
                  <a:t>设为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𝑀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𝜎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/>
                  <a:t>一个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ℒ</m:t>
                    </m:r>
                  </m:oMath>
                </a14:m>
                <a:r>
                  <a:rPr lang="en-US" altLang="zh-CN"/>
                  <a:t>-</a:t>
                </a:r>
                <a:r>
                  <a:rPr lang="zh-CN" altLang="en-US"/>
                  <a:t>模型，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𝑡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为</a:t>
                </a:r>
                <a:r>
                  <a:rPr lang="zh-CN" altLang="en-US">
                    <a:solidFill>
                      <a:schemeClr val="tx1"/>
                    </a:solidFill>
                  </a:rPr>
                  <a:t>项</a:t>
                </a:r>
                <a:r>
                  <a:rPr lang="zh-CN" altLang="en-US"/>
                  <a:t>，</a:t>
                </a:r>
                <a:r>
                  <a:rPr lang="zh-CN" altLang="en-US" b="1">
                    <a:solidFill>
                      <a:schemeClr val="accent5"/>
                    </a:solidFill>
                  </a:rPr>
                  <a:t>项</a:t>
                </a:r>
                <a14:m>
                  <m:oMath xmlns:m="http://schemas.openxmlformats.org/officeDocument/2006/math">
                    <m:r>
                      <a:rPr lang="en-US" altLang="zh-CN" b="1" i="1">
                        <a:solidFill>
                          <a:schemeClr val="accent5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𝒕</m:t>
                    </m:r>
                  </m:oMath>
                </a14:m>
                <a:r>
                  <a:rPr lang="zh-CN" altLang="en-US" b="1">
                    <a:solidFill>
                      <a:schemeClr val="accent5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的</a:t>
                </a:r>
                <a:r>
                  <a:rPr lang="zh-CN" altLang="en-US" b="1">
                    <a:solidFill>
                      <a:schemeClr val="accent5"/>
                    </a:solidFill>
                  </a:rPr>
                  <a:t>解释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>
                            <a:solidFill>
                              <a:schemeClr val="accent5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b="1" i="1">
                            <a:solidFill>
                              <a:schemeClr val="accent5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𝒕</m:t>
                        </m:r>
                      </m:e>
                      <m:sub>
                        <m:r>
                          <a:rPr lang="en-US" altLang="zh-CN" b="1" i="1">
                            <a:solidFill>
                              <a:schemeClr val="accent5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𝑴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CN" b="1" i="1">
                                <a:solidFill>
                                  <a:schemeClr val="accent5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dPr>
                          <m:e>
                            <m:r>
                              <a:rPr lang="en-US" altLang="zh-CN" b="1" i="1">
                                <a:solidFill>
                                  <a:schemeClr val="accent5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𝝈</m:t>
                            </m:r>
                          </m:e>
                        </m:d>
                      </m:sub>
                    </m:sSub>
                  </m:oMath>
                </a14:m>
                <a:r>
                  <a:rPr lang="zh-CN" altLang="en-US"/>
                  <a:t>归纳定义如下：</a:t>
                </a:r>
                <a:endParaRPr lang="zh-CN" altLang="en-US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  (1)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𝑥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𝑀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𝜎</m:t>
                            </m:r>
                          </m:e>
                        </m:d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𝜎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𝑥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，这里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𝑥</m:t>
                    </m:r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∈</m:t>
                    </m:r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𝑉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；</a:t>
                </a:r>
                <a:endParaRPr lang="en-US" altLang="zh-CN"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  (2)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𝑐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𝑀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𝜎</m:t>
                            </m:r>
                          </m:e>
                        </m:d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𝑐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，这里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𝑐</m:t>
                    </m:r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∈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ℒ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；</a:t>
                </a:r>
                <a:endParaRPr lang="en-US" altLang="zh-CN"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  (3)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(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𝑓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,...,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))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𝑀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𝜎</m:t>
                            </m:r>
                          </m:e>
                        </m:d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𝑓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𝑀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)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𝑀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𝜎</m:t>
                            </m:r>
                          </m:e>
                        </m:d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,...,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)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𝑀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𝜎</m:t>
                            </m:r>
                          </m:e>
                        </m:d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/>
              <p:cNvSpPr txBox="1"/>
              <p:nvPr/>
            </p:nvSpPr>
            <p:spPr>
              <a:xfrm>
                <a:off x="5531485" y="2715260"/>
                <a:ext cx="3048000" cy="398780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prstDash val="dash"/>
              </a:ln>
            </p:spPr>
            <p:txBody>
              <a:bodyPr wrap="square" rtlCol="0">
                <a:spAutoFit/>
              </a:bodyPr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𝑐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为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𝐼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𝑐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𝑓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为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𝐼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𝑓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1485" y="2715260"/>
                <a:ext cx="3048000" cy="398780"/>
              </a:xfrm>
              <a:prstGeom prst="rect">
                <a:avLst/>
              </a:prstGeom>
              <a:blipFill rotWithShape="1">
                <a:blip r:embed="rId2"/>
                <a:stretch>
                  <a:fillRect l="-312" t="-2389" r="-312" b="-2389"/>
                </a:stretch>
              </a:blipFill>
              <a:ln w="19050">
                <a:solidFill>
                  <a:schemeClr val="accent1"/>
                </a:solidFill>
                <a:prstDash val="dash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直接连接符 6"/>
          <p:cNvCxnSpPr>
            <a:endCxn id="6" idx="1"/>
          </p:cNvCxnSpPr>
          <p:nvPr/>
        </p:nvCxnSpPr>
        <p:spPr>
          <a:xfrm flipV="1">
            <a:off x="2514600" y="2914650"/>
            <a:ext cx="3016885" cy="36195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flipV="1">
            <a:off x="4115435" y="3048000"/>
            <a:ext cx="1447165" cy="71628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dirty="0" smtClean="0">
                <a:sym typeface="+mn-ea"/>
              </a:rPr>
              <a:t>项的解释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 b="1"/>
                  <a:t>定义</a:t>
                </a:r>
                <a:r>
                  <a:rPr lang="en-US" altLang="zh-CN" b="1"/>
                  <a:t>1</a:t>
                </a:r>
                <a:r>
                  <a:rPr lang="en-US" altLang="zh-CN" b="1"/>
                  <a:t>.16</a:t>
                </a:r>
                <a:r>
                  <a:rPr lang="zh-CN" altLang="en-US" b="1"/>
                  <a:t>（项的解释）</a:t>
                </a:r>
                <a:r>
                  <a:rPr lang="en-US" altLang="zh-CN" b="1"/>
                  <a:t>.</a:t>
                </a:r>
                <a:r>
                  <a:rPr lang="en-US" altLang="zh-CN"/>
                  <a:t>  </a:t>
                </a:r>
                <a:r>
                  <a:rPr lang="zh-CN" altLang="en-US"/>
                  <a:t>设为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𝑀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𝜎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/>
                  <a:t>一个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ℒ</m:t>
                    </m:r>
                  </m:oMath>
                </a14:m>
                <a:r>
                  <a:rPr lang="en-US" altLang="zh-CN"/>
                  <a:t>-</a:t>
                </a:r>
                <a:r>
                  <a:rPr lang="zh-CN" altLang="en-US"/>
                  <a:t>模型，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𝑡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为</a:t>
                </a:r>
                <a:r>
                  <a:rPr lang="zh-CN" altLang="en-US">
                    <a:solidFill>
                      <a:schemeClr val="tx1"/>
                    </a:solidFill>
                  </a:rPr>
                  <a:t>项</a:t>
                </a:r>
                <a:r>
                  <a:rPr lang="zh-CN" altLang="en-US"/>
                  <a:t>，</a:t>
                </a:r>
                <a:r>
                  <a:rPr lang="zh-CN" altLang="en-US" b="1">
                    <a:solidFill>
                      <a:schemeClr val="accent5"/>
                    </a:solidFill>
                  </a:rPr>
                  <a:t>项</a:t>
                </a:r>
                <a14:m>
                  <m:oMath xmlns:m="http://schemas.openxmlformats.org/officeDocument/2006/math">
                    <m:r>
                      <a:rPr lang="en-US" altLang="zh-CN" b="1" i="1">
                        <a:solidFill>
                          <a:schemeClr val="accent5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𝒕</m:t>
                    </m:r>
                  </m:oMath>
                </a14:m>
                <a:r>
                  <a:rPr lang="zh-CN" altLang="en-US" b="1">
                    <a:solidFill>
                      <a:schemeClr val="accent5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的</a:t>
                </a:r>
                <a:r>
                  <a:rPr lang="zh-CN" altLang="en-US" b="1">
                    <a:solidFill>
                      <a:schemeClr val="accent5"/>
                    </a:solidFill>
                  </a:rPr>
                  <a:t>解释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>
                            <a:solidFill>
                              <a:schemeClr val="accent5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b="1" i="1">
                            <a:solidFill>
                              <a:schemeClr val="accent5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𝒕</m:t>
                        </m:r>
                      </m:e>
                      <m:sub>
                        <m:r>
                          <a:rPr lang="en-US" altLang="zh-CN" b="1" i="1">
                            <a:solidFill>
                              <a:schemeClr val="accent5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𝑴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CN" b="1" i="1">
                                <a:solidFill>
                                  <a:schemeClr val="accent5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dPr>
                          <m:e>
                            <m:r>
                              <a:rPr lang="en-US" altLang="zh-CN" b="1" i="1">
                                <a:solidFill>
                                  <a:schemeClr val="accent5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𝝈</m:t>
                            </m:r>
                          </m:e>
                        </m:d>
                      </m:sub>
                    </m:sSub>
                  </m:oMath>
                </a14:m>
                <a:r>
                  <a:rPr lang="zh-CN" altLang="en-US"/>
                  <a:t>归纳定义如下：</a:t>
                </a:r>
                <a:endParaRPr lang="zh-CN" altLang="en-US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  (1)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𝑥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𝑀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𝜎</m:t>
                            </m:r>
                          </m:e>
                        </m:d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𝜎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𝑥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，这里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𝑥</m:t>
                    </m:r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∈</m:t>
                    </m:r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𝑉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；</a:t>
                </a:r>
                <a:endParaRPr lang="en-US" altLang="zh-CN"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  (2)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𝑐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𝑀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𝜎</m:t>
                            </m:r>
                          </m:e>
                        </m:d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𝑐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，这里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𝑐</m:t>
                    </m:r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∈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ℒ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；</a:t>
                </a:r>
                <a:endParaRPr lang="en-US" altLang="zh-CN"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  (3)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(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𝑓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,...,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))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𝑀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𝜎</m:t>
                            </m:r>
                          </m:e>
                        </m:d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𝑓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𝑀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)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𝑀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𝜎</m:t>
                            </m:r>
                          </m:e>
                        </m:d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,...,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)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𝑀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𝜎</m:t>
                            </m:r>
                          </m:e>
                        </m:d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>
                    <a:sym typeface="+mn-ea"/>
                  </a:rPr>
                  <a:t>例，对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𝒜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的</a:t>
                </a:r>
                <a:r>
                  <a:rPr lang="zh-CN">
                    <a:sym typeface="+mn-ea"/>
                  </a:rPr>
                  <a:t>模型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𝑁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𝜎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，求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(+(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,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𝑆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7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)))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𝑁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𝜎</m:t>
                            </m:r>
                          </m:e>
                        </m:d>
                      </m:sub>
                    </m:sSub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  </a:t>
                </a:r>
                <a:endParaRPr lang="en-US" altLang="zh-CN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/>
              <p:cNvSpPr txBox="1"/>
              <p:nvPr/>
            </p:nvSpPr>
            <p:spPr>
              <a:xfrm>
                <a:off x="5531485" y="2715260"/>
                <a:ext cx="3048000" cy="398780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prstDash val="dash"/>
              </a:ln>
            </p:spPr>
            <p:txBody>
              <a:bodyPr wrap="square" rtlCol="0">
                <a:spAutoFit/>
              </a:bodyPr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𝑐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为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𝐼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𝑐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𝑓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为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𝐼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𝑓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1485" y="2715260"/>
                <a:ext cx="3048000" cy="398780"/>
              </a:xfrm>
              <a:prstGeom prst="rect">
                <a:avLst/>
              </a:prstGeom>
              <a:blipFill rotWithShape="1">
                <a:blip r:embed="rId2"/>
                <a:stretch>
                  <a:fillRect l="-312" t="-2389" r="-312" b="-2389"/>
                </a:stretch>
              </a:blipFill>
              <a:ln w="19050">
                <a:solidFill>
                  <a:schemeClr val="accent1"/>
                </a:solidFill>
                <a:prstDash val="dash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直接连接符 6"/>
          <p:cNvCxnSpPr>
            <a:endCxn id="6" idx="1"/>
          </p:cNvCxnSpPr>
          <p:nvPr/>
        </p:nvCxnSpPr>
        <p:spPr>
          <a:xfrm flipV="1">
            <a:off x="2514600" y="2914650"/>
            <a:ext cx="3016885" cy="36195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flipV="1">
            <a:off x="4115435" y="3048000"/>
            <a:ext cx="1447165" cy="71628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本框 9"/>
              <p:cNvSpPr txBox="1"/>
              <p:nvPr/>
            </p:nvSpPr>
            <p:spPr>
              <a:xfrm>
                <a:off x="4115435" y="5486400"/>
                <a:ext cx="1978025" cy="398780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prstDash val="dash"/>
              </a:ln>
            </p:spPr>
            <p:txBody>
              <a:bodyPr wrap="square" rtlCol="0">
                <a:spAutoFit/>
              </a:bodyPr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+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𝑆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7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</m:t>
                      </m:r>
                    </m:oMath>
                  </m:oMathPara>
                </a14:m>
                <a:endParaRPr lang="zh-CN" altLang="en-US"/>
              </a:p>
            </p:txBody>
          </p:sp>
        </mc:Choice>
        <mc:Fallback>
          <p:sp>
            <p:nvSpPr>
              <p:cNvPr id="10" name="文本框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5435" y="5486400"/>
                <a:ext cx="1978025" cy="398780"/>
              </a:xfrm>
              <a:prstGeom prst="rect">
                <a:avLst/>
              </a:prstGeom>
              <a:blipFill rotWithShape="1">
                <a:blip r:embed="rId3"/>
                <a:stretch>
                  <a:fillRect l="-482" t="-2389" r="-482" b="-2389"/>
                </a:stretch>
              </a:blipFill>
              <a:ln w="19050">
                <a:solidFill>
                  <a:schemeClr val="accent1"/>
                </a:solidFill>
                <a:prstDash val="dash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dirty="0" smtClean="0">
                <a:sym typeface="+mn-ea"/>
              </a:rPr>
              <a:t>项的解释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 b="1"/>
                  <a:t>定义</a:t>
                </a:r>
                <a:r>
                  <a:rPr lang="en-US" altLang="zh-CN" b="1"/>
                  <a:t>1</a:t>
                </a:r>
                <a:r>
                  <a:rPr lang="en-US" altLang="zh-CN" b="1"/>
                  <a:t>.16</a:t>
                </a:r>
                <a:r>
                  <a:rPr lang="zh-CN" altLang="en-US" b="1"/>
                  <a:t>（项的解释）</a:t>
                </a:r>
                <a:r>
                  <a:rPr lang="en-US" altLang="zh-CN" b="1"/>
                  <a:t>.</a:t>
                </a:r>
                <a:r>
                  <a:rPr lang="en-US" altLang="zh-CN"/>
                  <a:t>  </a:t>
                </a:r>
                <a:r>
                  <a:rPr lang="zh-CN" altLang="en-US"/>
                  <a:t>设为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𝑀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𝜎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/>
                  <a:t>一个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ℒ</m:t>
                    </m:r>
                  </m:oMath>
                </a14:m>
                <a:r>
                  <a:rPr lang="en-US" altLang="zh-CN"/>
                  <a:t>-</a:t>
                </a:r>
                <a:r>
                  <a:rPr lang="zh-CN" altLang="en-US"/>
                  <a:t>模型，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𝑡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为</a:t>
                </a:r>
                <a:r>
                  <a:rPr lang="zh-CN" altLang="en-US">
                    <a:solidFill>
                      <a:schemeClr val="tx1"/>
                    </a:solidFill>
                  </a:rPr>
                  <a:t>项</a:t>
                </a:r>
                <a:r>
                  <a:rPr lang="zh-CN" altLang="en-US"/>
                  <a:t>，</a:t>
                </a:r>
                <a:r>
                  <a:rPr lang="zh-CN" altLang="en-US" b="1">
                    <a:solidFill>
                      <a:schemeClr val="accent5"/>
                    </a:solidFill>
                  </a:rPr>
                  <a:t>项</a:t>
                </a:r>
                <a14:m>
                  <m:oMath xmlns:m="http://schemas.openxmlformats.org/officeDocument/2006/math">
                    <m:r>
                      <a:rPr lang="en-US" altLang="zh-CN" b="1" i="1">
                        <a:solidFill>
                          <a:schemeClr val="accent5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𝒕</m:t>
                    </m:r>
                  </m:oMath>
                </a14:m>
                <a:r>
                  <a:rPr lang="zh-CN" altLang="en-US" b="1">
                    <a:solidFill>
                      <a:schemeClr val="accent5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的</a:t>
                </a:r>
                <a:r>
                  <a:rPr lang="zh-CN" altLang="en-US" b="1">
                    <a:solidFill>
                      <a:schemeClr val="accent5"/>
                    </a:solidFill>
                  </a:rPr>
                  <a:t>解释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>
                            <a:solidFill>
                              <a:schemeClr val="accent5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b="1" i="1">
                            <a:solidFill>
                              <a:schemeClr val="accent5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𝒕</m:t>
                        </m:r>
                      </m:e>
                      <m:sub>
                        <m:r>
                          <a:rPr lang="en-US" altLang="zh-CN" b="1" i="1">
                            <a:solidFill>
                              <a:schemeClr val="accent5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𝑴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CN" b="1" i="1">
                                <a:solidFill>
                                  <a:schemeClr val="accent5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dPr>
                          <m:e>
                            <m:r>
                              <a:rPr lang="en-US" altLang="zh-CN" b="1" i="1">
                                <a:solidFill>
                                  <a:schemeClr val="accent5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𝝈</m:t>
                            </m:r>
                          </m:e>
                        </m:d>
                      </m:sub>
                    </m:sSub>
                  </m:oMath>
                </a14:m>
                <a:r>
                  <a:rPr lang="zh-CN" altLang="en-US"/>
                  <a:t>归纳定义如下：</a:t>
                </a:r>
                <a:endParaRPr lang="zh-CN" altLang="en-US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  (1)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𝑥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𝑀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𝜎</m:t>
                            </m:r>
                          </m:e>
                        </m:d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𝜎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𝑥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，这里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𝑥</m:t>
                    </m:r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∈</m:t>
                    </m:r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𝑉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；</a:t>
                </a:r>
                <a:endParaRPr lang="en-US" altLang="zh-CN"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  (2)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𝑐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𝑀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𝜎</m:t>
                            </m:r>
                          </m:e>
                        </m:d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𝑐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，这里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𝑐</m:t>
                    </m:r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∈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ℒ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；</a:t>
                </a:r>
                <a:endParaRPr lang="en-US" altLang="zh-CN"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  (3)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(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𝑓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,...,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))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𝑀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𝜎</m:t>
                            </m:r>
                          </m:e>
                        </m:d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𝑓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𝑀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)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𝑀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𝜎</m:t>
                            </m:r>
                          </m:e>
                        </m:d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,...,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)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𝑀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𝜎</m:t>
                            </m:r>
                          </m:e>
                        </m:d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>
                    <a:sym typeface="+mn-ea"/>
                  </a:rPr>
                  <a:t>例，对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𝒜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的</a:t>
                </a:r>
                <a:r>
                  <a:rPr lang="zh-CN">
                    <a:sym typeface="+mn-ea"/>
                  </a:rPr>
                  <a:t>模型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𝑁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𝜎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，求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(+(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,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𝑆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7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)))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𝑁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𝜎</m:t>
                            </m:r>
                          </m:e>
                        </m:d>
                      </m:sub>
                    </m:sSub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(+(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,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𝑆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7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)))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𝑁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𝜎</m:t>
                            </m:r>
                          </m:e>
                        </m:d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)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𝑁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𝜎</m:t>
                            </m:r>
                          </m:e>
                        </m:d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+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(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𝑆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7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))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𝑁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𝜎</m:t>
                            </m:r>
                          </m:e>
                        </m:d>
                      </m:sub>
                    </m:sSub>
                  </m:oMath>
                </a14:m>
                <a:r>
                  <a:rPr lang="en-US" altLang="zh-CN" i="1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 i="1">
                    <a:latin typeface="Cambria Math" panose="02040503050406030204" charset="0"/>
                    <a:cs typeface="Cambria Math" panose="02040503050406030204" charset="0"/>
                  </a:rPr>
                  <a:t>                                     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𝜎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𝑥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)+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𝑠𝑢𝑐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𝜎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𝑥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7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))=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1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+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𝑠𝑢𝑐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7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)=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9</m:t>
                    </m:r>
                  </m:oMath>
                </a14:m>
                <a:endParaRPr lang="en-US" altLang="zh-CN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 b="-64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/>
              <p:cNvSpPr txBox="1"/>
              <p:nvPr/>
            </p:nvSpPr>
            <p:spPr>
              <a:xfrm>
                <a:off x="5531485" y="2715260"/>
                <a:ext cx="3048000" cy="398780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prstDash val="dash"/>
              </a:ln>
            </p:spPr>
            <p:txBody>
              <a:bodyPr wrap="square" rtlCol="0">
                <a:spAutoFit/>
              </a:bodyPr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𝑐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为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𝐼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𝑐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𝑓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为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𝐼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𝑓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1485" y="2715260"/>
                <a:ext cx="3048000" cy="398780"/>
              </a:xfrm>
              <a:prstGeom prst="rect">
                <a:avLst/>
              </a:prstGeom>
              <a:blipFill rotWithShape="1">
                <a:blip r:embed="rId2"/>
                <a:stretch>
                  <a:fillRect l="-312" t="-2389" r="-312" b="-2389"/>
                </a:stretch>
              </a:blipFill>
              <a:ln w="19050">
                <a:solidFill>
                  <a:schemeClr val="accent1"/>
                </a:solidFill>
                <a:prstDash val="dash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直接连接符 6"/>
          <p:cNvCxnSpPr>
            <a:endCxn id="6" idx="1"/>
          </p:cNvCxnSpPr>
          <p:nvPr/>
        </p:nvCxnSpPr>
        <p:spPr>
          <a:xfrm flipV="1">
            <a:off x="2514600" y="2914650"/>
            <a:ext cx="3016885" cy="36195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flipV="1">
            <a:off x="4115435" y="3048000"/>
            <a:ext cx="1447165" cy="71628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本框 8"/>
              <p:cNvSpPr txBox="1"/>
              <p:nvPr/>
            </p:nvSpPr>
            <p:spPr>
              <a:xfrm>
                <a:off x="7162800" y="4495800"/>
                <a:ext cx="1382395" cy="1322070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prstDash val="dash"/>
              </a:ln>
            </p:spPr>
            <p:txBody>
              <a:bodyPr wrap="square" rtlCol="0">
                <a:spAutoFit/>
              </a:bodyPr>
              <a:p>
                <a:pPr algn="l"/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𝐼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(+)=+</m:t>
                    </m:r>
                  </m:oMath>
                </a14:m>
                <a:r>
                  <a:rPr lang="en-US" altLang="zh-CN" i="1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algn="l"/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𝐼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𝑆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)=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𝑠𝑢𝑐</m:t>
                    </m:r>
                  </m:oMath>
                </a14:m>
                <a:r>
                  <a:rPr lang="en-US" altLang="zh-CN" i="1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algn="l"/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𝜎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𝑥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)=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1</m:t>
                    </m:r>
                  </m:oMath>
                </a14:m>
                <a:r>
                  <a:rPr lang="en-US" altLang="zh-CN"/>
                  <a:t> </a:t>
                </a:r>
                <a:endParaRPr lang="en-US" altLang="zh-CN"/>
              </a:p>
              <a:p>
                <a:pPr algn="l"/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𝜎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𝑥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7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)=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7</m:t>
                    </m:r>
                  </m:oMath>
                </a14:m>
                <a:r>
                  <a:rPr lang="en-US" altLang="zh-CN"/>
                  <a:t> </a:t>
                </a:r>
                <a:endParaRPr lang="en-US" altLang="zh-CN"/>
              </a:p>
            </p:txBody>
          </p:sp>
        </mc:Choice>
        <mc:Fallback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2800" y="4495800"/>
                <a:ext cx="1382395" cy="1322070"/>
              </a:xfrm>
              <a:prstGeom prst="rect">
                <a:avLst/>
              </a:prstGeom>
              <a:blipFill rotWithShape="1">
                <a:blip r:embed="rId3"/>
                <a:stretch>
                  <a:fillRect l="-689" t="-720" r="-689" b="-720"/>
                </a:stretch>
              </a:blipFill>
              <a:ln w="19050">
                <a:solidFill>
                  <a:schemeClr val="accent1"/>
                </a:solidFill>
                <a:prstDash val="dash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dirty="0" smtClean="0">
                <a:sym typeface="+mn-ea"/>
              </a:rPr>
              <a:t>项的解释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 b="1"/>
                  <a:t>定义</a:t>
                </a:r>
                <a:r>
                  <a:rPr lang="en-US" altLang="zh-CN" b="1"/>
                  <a:t>1</a:t>
                </a:r>
                <a:r>
                  <a:rPr lang="en-US" altLang="zh-CN" b="1"/>
                  <a:t>.16</a:t>
                </a:r>
                <a:r>
                  <a:rPr lang="zh-CN" altLang="en-US" b="1"/>
                  <a:t>（项的解释）</a:t>
                </a:r>
                <a:r>
                  <a:rPr lang="en-US" altLang="zh-CN" b="1"/>
                  <a:t>.</a:t>
                </a:r>
                <a:r>
                  <a:rPr lang="en-US" altLang="zh-CN"/>
                  <a:t>  </a:t>
                </a:r>
                <a:r>
                  <a:rPr lang="zh-CN" altLang="en-US"/>
                  <a:t>设为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𝑀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𝜎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/>
                  <a:t>一个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ℒ</m:t>
                    </m:r>
                  </m:oMath>
                </a14:m>
                <a:r>
                  <a:rPr lang="en-US" altLang="zh-CN"/>
                  <a:t>-</a:t>
                </a:r>
                <a:r>
                  <a:rPr lang="zh-CN" altLang="en-US"/>
                  <a:t>模型，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𝑡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为</a:t>
                </a:r>
                <a:r>
                  <a:rPr lang="zh-CN" altLang="en-US">
                    <a:solidFill>
                      <a:schemeClr val="tx1"/>
                    </a:solidFill>
                  </a:rPr>
                  <a:t>项</a:t>
                </a:r>
                <a:r>
                  <a:rPr lang="zh-CN" altLang="en-US"/>
                  <a:t>，</a:t>
                </a:r>
                <a:r>
                  <a:rPr lang="zh-CN" altLang="en-US" b="1">
                    <a:solidFill>
                      <a:schemeClr val="accent5"/>
                    </a:solidFill>
                  </a:rPr>
                  <a:t>项</a:t>
                </a:r>
                <a14:m>
                  <m:oMath xmlns:m="http://schemas.openxmlformats.org/officeDocument/2006/math">
                    <m:r>
                      <a:rPr lang="en-US" altLang="zh-CN" b="1" i="1">
                        <a:solidFill>
                          <a:schemeClr val="accent5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𝒕</m:t>
                    </m:r>
                  </m:oMath>
                </a14:m>
                <a:r>
                  <a:rPr lang="zh-CN" altLang="en-US" b="1">
                    <a:solidFill>
                      <a:schemeClr val="accent5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的</a:t>
                </a:r>
                <a:r>
                  <a:rPr lang="zh-CN" altLang="en-US" b="1">
                    <a:solidFill>
                      <a:schemeClr val="accent5"/>
                    </a:solidFill>
                  </a:rPr>
                  <a:t>解释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>
                            <a:solidFill>
                              <a:schemeClr val="accent5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b="1" i="1">
                            <a:solidFill>
                              <a:schemeClr val="accent5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𝒕</m:t>
                        </m:r>
                      </m:e>
                      <m:sub>
                        <m:r>
                          <a:rPr lang="en-US" altLang="zh-CN" b="1" i="1">
                            <a:solidFill>
                              <a:schemeClr val="accent5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𝑴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CN" b="1" i="1">
                                <a:solidFill>
                                  <a:schemeClr val="accent5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dPr>
                          <m:e>
                            <m:r>
                              <a:rPr lang="en-US" altLang="zh-CN" b="1" i="1">
                                <a:solidFill>
                                  <a:schemeClr val="accent5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𝝈</m:t>
                            </m:r>
                          </m:e>
                        </m:d>
                      </m:sub>
                    </m:sSub>
                  </m:oMath>
                </a14:m>
                <a:r>
                  <a:rPr lang="zh-CN" altLang="en-US"/>
                  <a:t>归纳定义如下：</a:t>
                </a:r>
                <a:endParaRPr lang="zh-CN" altLang="en-US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  (1)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𝑥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𝑀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𝜎</m:t>
                            </m:r>
                          </m:e>
                        </m:d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𝜎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𝑥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，这里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𝑥</m:t>
                    </m:r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∈</m:t>
                    </m:r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𝑉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；</a:t>
                </a:r>
                <a:endParaRPr lang="en-US" altLang="zh-CN"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  (2)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𝑐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𝑀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𝜎</m:t>
                            </m:r>
                          </m:e>
                        </m:d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𝑐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，这里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𝑐</m:t>
                    </m:r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∈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ℒ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；</a:t>
                </a:r>
                <a:endParaRPr lang="en-US" altLang="zh-CN"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  (3)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(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𝑓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,...,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))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𝑀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𝜎</m:t>
                            </m:r>
                          </m:e>
                        </m:d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𝑓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𝑀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)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𝑀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𝜎</m:t>
                            </m:r>
                          </m:e>
                        </m:d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,...,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)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𝑀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𝜎</m:t>
                            </m:r>
                          </m:e>
                        </m:d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 b="1">
                    <a:sym typeface="+mn-ea"/>
                  </a:rPr>
                  <a:t>引理</a:t>
                </a:r>
                <a:r>
                  <a:rPr lang="en-US" altLang="zh-CN" b="1">
                    <a:sym typeface="+mn-ea"/>
                  </a:rPr>
                  <a:t>3.14.</a:t>
                </a:r>
                <a:r>
                  <a:rPr lang="en-US" altLang="zh-CN">
                    <a:sym typeface="+mn-ea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𝑡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𝑀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𝜎</m:t>
                            </m:r>
                          </m:e>
                        </m:d>
                      </m:sub>
                    </m:sSub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∈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𝑀</m:t>
                    </m:r>
                  </m:oMath>
                </a14:m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endParaRPr lang="zh-CN" altLang="en-US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dirty="0" smtClean="0">
                <a:sym typeface="+mn-ea"/>
              </a:rPr>
              <a:t>项的解释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 b="1"/>
                  <a:t>定义</a:t>
                </a:r>
                <a:r>
                  <a:rPr lang="en-US" altLang="zh-CN" b="1"/>
                  <a:t>1</a:t>
                </a:r>
                <a:r>
                  <a:rPr lang="en-US" altLang="zh-CN" b="1"/>
                  <a:t>.16</a:t>
                </a:r>
                <a:r>
                  <a:rPr lang="zh-CN" altLang="en-US" b="1"/>
                  <a:t>（项的解释）</a:t>
                </a:r>
                <a:r>
                  <a:rPr lang="en-US" altLang="zh-CN" b="1"/>
                  <a:t>.</a:t>
                </a:r>
                <a:r>
                  <a:rPr lang="en-US" altLang="zh-CN"/>
                  <a:t>  </a:t>
                </a:r>
                <a:r>
                  <a:rPr lang="zh-CN" altLang="en-US"/>
                  <a:t>设为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𝑀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𝜎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/>
                  <a:t>一个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ℒ</m:t>
                    </m:r>
                  </m:oMath>
                </a14:m>
                <a:r>
                  <a:rPr lang="en-US" altLang="zh-CN"/>
                  <a:t>-</a:t>
                </a:r>
                <a:r>
                  <a:rPr lang="zh-CN" altLang="en-US"/>
                  <a:t>模型，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𝑡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为</a:t>
                </a:r>
                <a:r>
                  <a:rPr lang="zh-CN" altLang="en-US">
                    <a:solidFill>
                      <a:schemeClr val="tx1"/>
                    </a:solidFill>
                  </a:rPr>
                  <a:t>项</a:t>
                </a:r>
                <a:r>
                  <a:rPr lang="zh-CN" altLang="en-US"/>
                  <a:t>，</a:t>
                </a:r>
                <a:r>
                  <a:rPr lang="zh-CN" altLang="en-US" b="1">
                    <a:solidFill>
                      <a:schemeClr val="accent5"/>
                    </a:solidFill>
                  </a:rPr>
                  <a:t>项</a:t>
                </a:r>
                <a14:m>
                  <m:oMath xmlns:m="http://schemas.openxmlformats.org/officeDocument/2006/math">
                    <m:r>
                      <a:rPr lang="en-US" altLang="zh-CN" b="1" i="1">
                        <a:solidFill>
                          <a:schemeClr val="accent5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𝒕</m:t>
                    </m:r>
                  </m:oMath>
                </a14:m>
                <a:r>
                  <a:rPr lang="zh-CN" altLang="en-US" b="1">
                    <a:solidFill>
                      <a:schemeClr val="accent5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的</a:t>
                </a:r>
                <a:r>
                  <a:rPr lang="zh-CN" altLang="en-US" b="1">
                    <a:solidFill>
                      <a:schemeClr val="accent5"/>
                    </a:solidFill>
                  </a:rPr>
                  <a:t>解释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>
                            <a:solidFill>
                              <a:schemeClr val="accent5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b="1" i="1">
                            <a:solidFill>
                              <a:schemeClr val="accent5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𝒕</m:t>
                        </m:r>
                      </m:e>
                      <m:sub>
                        <m:r>
                          <a:rPr lang="en-US" altLang="zh-CN" b="1" i="1">
                            <a:solidFill>
                              <a:schemeClr val="accent5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𝑴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CN" b="1" i="1">
                                <a:solidFill>
                                  <a:schemeClr val="accent5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dPr>
                          <m:e>
                            <m:r>
                              <a:rPr lang="en-US" altLang="zh-CN" b="1" i="1">
                                <a:solidFill>
                                  <a:schemeClr val="accent5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𝝈</m:t>
                            </m:r>
                          </m:e>
                        </m:d>
                      </m:sub>
                    </m:sSub>
                  </m:oMath>
                </a14:m>
                <a:r>
                  <a:rPr lang="zh-CN" altLang="en-US"/>
                  <a:t>归纳定义如下：</a:t>
                </a:r>
                <a:endParaRPr lang="zh-CN" altLang="en-US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  (1)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𝑥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𝑀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𝜎</m:t>
                            </m:r>
                          </m:e>
                        </m:d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𝜎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𝑥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，这里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𝑥</m:t>
                    </m:r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∈</m:t>
                    </m:r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𝑉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；</a:t>
                </a:r>
                <a:endParaRPr lang="en-US" altLang="zh-CN"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  (2)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𝑐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𝑀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𝜎</m:t>
                            </m:r>
                          </m:e>
                        </m:d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𝑐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，这里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𝑐</m:t>
                    </m:r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∈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ℒ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；</a:t>
                </a:r>
                <a:endParaRPr lang="en-US" altLang="zh-CN"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  (3)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(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𝑓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,...,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))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𝑀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𝜎</m:t>
                            </m:r>
                          </m:e>
                        </m:d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𝑓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𝑀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)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𝑀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𝜎</m:t>
                            </m:r>
                          </m:e>
                        </m:d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,...,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)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𝑀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𝜎</m:t>
                            </m:r>
                          </m:e>
                        </m:d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 b="1">
                    <a:sym typeface="+mn-ea"/>
                  </a:rPr>
                  <a:t>引理</a:t>
                </a:r>
                <a:r>
                  <a:rPr lang="en-US" altLang="zh-CN" b="1">
                    <a:sym typeface="+mn-ea"/>
                  </a:rPr>
                  <a:t>1</a:t>
                </a:r>
                <a:r>
                  <a:rPr lang="en-US" altLang="zh-CN" b="1">
                    <a:sym typeface="+mn-ea"/>
                  </a:rPr>
                  <a:t>.17.</a:t>
                </a:r>
                <a:r>
                  <a:rPr lang="en-US" altLang="zh-CN">
                    <a:sym typeface="+mn-ea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𝑡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𝑀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𝜎</m:t>
                            </m:r>
                          </m:e>
                        </m:d>
                      </m:sub>
                    </m:sSub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∈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𝑀</m:t>
                    </m:r>
                  </m:oMath>
                </a14:m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endParaRPr lang="zh-CN" altLang="en-US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 </a:t>
                </a:r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对项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𝑡</m:t>
                    </m:r>
                  </m:oMath>
                </a14:m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的结构作归纳。</a:t>
                </a:r>
                <a:endParaRPr lang="zh-CN" altLang="en-US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本框 8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4114800" y="4495800"/>
                <a:ext cx="4547235" cy="1692910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prstDash val="dash"/>
              </a:ln>
            </p:spPr>
            <p:txBody>
              <a:bodyPr wrap="square" rtlCol="0">
                <a:spAutoFit/>
              </a:bodyPr>
              <a:p>
                <a:pPr algn="l"/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1.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)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𝑁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𝜎</m:t>
                            </m:r>
                          </m:e>
                        </m:d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𝜎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𝑥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𝑖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)=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𝑖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；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algn="l"/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2.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0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𝑁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𝜎</m:t>
                            </m:r>
                          </m:e>
                        </m:d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𝐼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0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)=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0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；</a:t>
                </a:r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algn="l"/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3.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(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𝑆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))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𝑁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𝜎</m:t>
                            </m:r>
                          </m:e>
                        </m:d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𝑠𝑢𝑐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𝜎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𝑥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𝑖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))=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𝜎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𝑥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𝑖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+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1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；</a:t>
                </a:r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algn="l"/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4.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(+(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))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𝑁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𝜎</m:t>
                            </m:r>
                          </m:e>
                        </m:d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𝜎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𝑥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𝑖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)+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𝜎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𝑥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𝑗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；</a:t>
                </a:r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algn="l"/>
                <a:r>
                  <a:rPr lang="en-US" altLang="zh-CN"/>
                  <a:t>5.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(⋅(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))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𝑁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𝜎</m:t>
                            </m:r>
                          </m:e>
                        </m:d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𝜎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𝑥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𝑖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×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𝜎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𝑥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𝑗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"/>
                </p:custDataLst>
              </p:nvPr>
            </p:nvSpPr>
            <p:spPr>
              <a:xfrm>
                <a:off x="4114800" y="4495800"/>
                <a:ext cx="4547235" cy="1692910"/>
              </a:xfrm>
              <a:prstGeom prst="rect">
                <a:avLst/>
              </a:prstGeom>
              <a:blipFill rotWithShape="1">
                <a:blip r:embed="rId4"/>
                <a:stretch>
                  <a:fillRect l="-209" t="-563" r="-768" b="-563"/>
                </a:stretch>
              </a:blipFill>
              <a:ln w="19050">
                <a:solidFill>
                  <a:schemeClr val="accent1"/>
                </a:solidFill>
                <a:prstDash val="dash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/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5715000" y="1828800"/>
                <a:ext cx="2958465" cy="1927225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prstDash val="dash"/>
              </a:ln>
            </p:spPr>
            <p:txBody>
              <a:bodyPr wrap="square" rtlCol="0">
                <a:noAutofit/>
              </a:bodyPr>
              <a:p>
                <a:pPr marL="0" indent="0" eaLnBrk="1" latinLnBrk="0" hangingPunct="1">
                  <a:lnSpc>
                    <a:spcPct val="150000"/>
                  </a:lnSpc>
                  <a:buNone/>
                </a:pPr>
                <a:r>
                  <a:rPr lang="zh-CN" altLang="en-US">
                    <a:sym typeface="+mn-ea"/>
                  </a:rPr>
                  <a:t>初等算术语言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𝒜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：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 eaLnBrk="1" latinLnBrk="0" hangingPunct="1">
                  <a:lnSpc>
                    <a:spcPct val="150000"/>
                  </a:lnSpc>
                  <a:buNone/>
                </a:pPr>
                <a:r>
                  <a:rPr lang="en-US" altLang="zh-CN">
                    <a:cs typeface="+mn-lt"/>
                    <a:sym typeface="+mn-ea"/>
                  </a:rPr>
                  <a:t>  </a:t>
                </a:r>
                <a:r>
                  <a:rPr lang="zh-CN" altLang="en-US">
                    <a:cs typeface="+mn-lt"/>
                    <a:sym typeface="+mn-ea"/>
                  </a:rPr>
                  <a:t>常元符集</a:t>
                </a:r>
                <a:r>
                  <a:rPr lang="en-US" altLang="zh-CN">
                    <a:cs typeface="+mn-lt"/>
                    <a:sym typeface="+mn-ea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ℒ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𝑐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{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0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}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；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 eaLnBrk="1" latinLnBrk="0" hangingPunct="1">
                  <a:lnSpc>
                    <a:spcPct val="150000"/>
                  </a:lnSpc>
                  <a:buNone/>
                </a:pPr>
                <a:r>
                  <a:rPr lang="en-US" altLang="zh-CN">
                    <a:cs typeface="+mn-lt"/>
                    <a:sym typeface="+mn-ea"/>
                  </a:rPr>
                  <a:t>  </a:t>
                </a:r>
                <a:r>
                  <a:rPr lang="zh-CN" altLang="en-US">
                    <a:cs typeface="+mn-lt"/>
                    <a:sym typeface="+mn-ea"/>
                  </a:rPr>
                  <a:t>函数符集</a:t>
                </a:r>
                <a:r>
                  <a:rPr lang="en-US" altLang="zh-CN">
                    <a:cs typeface="+mn-lt"/>
                    <a:sym typeface="+mn-ea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ℒ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𝑓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{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𝑆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,+,⋅}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；</a:t>
                </a:r>
                <a:endParaRPr lang="en-US" altLang="zh-CN">
                  <a:cs typeface="+mn-lt"/>
                  <a:sym typeface="+mn-ea"/>
                </a:endParaRPr>
              </a:p>
              <a:p>
                <a:pPr marL="0" indent="0" eaLnBrk="1" latinLnBrk="0" hangingPunct="1">
                  <a:lnSpc>
                    <a:spcPct val="150000"/>
                  </a:lnSpc>
                  <a:buNone/>
                </a:pPr>
                <a:r>
                  <a:rPr lang="en-US" altLang="zh-CN">
                    <a:cs typeface="+mn-lt"/>
                    <a:sym typeface="+mn-ea"/>
                  </a:rPr>
                  <a:t>  </a:t>
                </a:r>
                <a:r>
                  <a:rPr lang="zh-CN" altLang="en-US">
                    <a:cs typeface="+mn-lt"/>
                    <a:sym typeface="+mn-ea"/>
                  </a:rPr>
                  <a:t>谓词符集</a:t>
                </a:r>
                <a:r>
                  <a:rPr lang="en-US" altLang="zh-CN">
                    <a:cs typeface="+mn-lt"/>
                    <a:sym typeface="+mn-ea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ℒ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𝑃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{&lt;}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。</a:t>
                </a:r>
                <a:endParaRPr lang="zh-CN" altLang="en-US"/>
              </a:p>
            </p:txBody>
          </p:sp>
        </mc:Choice>
        <mc:Fallback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6"/>
                </p:custDataLst>
              </p:nvPr>
            </p:nvSpPr>
            <p:spPr>
              <a:xfrm>
                <a:off x="5715000" y="1828800"/>
                <a:ext cx="2958465" cy="1927225"/>
              </a:xfrm>
              <a:prstGeom prst="rect">
                <a:avLst/>
              </a:prstGeom>
              <a:blipFill rotWithShape="1">
                <a:blip r:embed="rId7"/>
                <a:stretch>
                  <a:fillRect l="-322" t="-494" r="-2168" b="-494"/>
                </a:stretch>
              </a:blipFill>
              <a:ln w="19050">
                <a:solidFill>
                  <a:schemeClr val="accent1"/>
                </a:solidFill>
                <a:prstDash val="dash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dirty="0" smtClean="0">
                <a:sym typeface="+mn-ea"/>
              </a:rPr>
              <a:t>联结词的解释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0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/>
                  <a:t>我们把联结词解释为</a:t>
                </a:r>
                <a14:m>
                  <m:oMath xmlns:m="http://schemas.openxmlformats.org/officeDocument/2006/math">
                    <m:r>
                      <a:rPr lang="en-US" altLang="zh-CN" b="1">
                        <a:latin typeface="Cambria Math" panose="02040503050406030204" charset="0"/>
                        <a:cs typeface="Cambria Math" panose="02040503050406030204" charset="0"/>
                      </a:rPr>
                      <m:t>𝐁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上的函数：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(1)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对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¬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的解释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𝐵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¬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:</m:t>
                    </m:r>
                    <m:r>
                      <a:rPr lang="en-US" altLang="zh-CN" b="1">
                        <a:latin typeface="Cambria Math" panose="02040503050406030204" charset="0"/>
                        <a:cs typeface="Cambria Math" panose="02040503050406030204" charset="0"/>
                      </a:rPr>
                      <m:t>𝐁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→</m:t>
                    </m:r>
                    <m:r>
                      <a:rPr lang="en-US" altLang="zh-CN" b="1">
                        <a:latin typeface="Cambria Math" panose="02040503050406030204" charset="0"/>
                        <a:cs typeface="Cambria Math" panose="02040503050406030204" charset="0"/>
                      </a:rPr>
                      <m:t>𝐁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：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altLang="zh-CN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altLang="zh-CN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(2)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对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∧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的解释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𝐵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∧</m:t>
                        </m:r>
                      </m:sub>
                    </m:sSub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：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表格 5"/>
              <p:cNvGraphicFramePr/>
              <p:nvPr>
                <p:custDataLst>
                  <p:tags r:id="rId2"/>
                </p:custDataLst>
              </p:nvPr>
            </p:nvGraphicFramePr>
            <p:xfrm>
              <a:off x="2895600" y="2514600"/>
              <a:ext cx="3145155" cy="78613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48385"/>
                    <a:gridCol w="1048385"/>
                    <a:gridCol w="1048385"/>
                  </a:tblGrid>
                  <a:tr h="393065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i="1"/>
                            <a:t>X</a:t>
                          </a:r>
                          <a:endParaRPr lang="en-US" altLang="zh-CN" i="1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T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F</a:t>
                          </a:r>
                          <a:endParaRPr lang="en-US" altLang="zh-CN"/>
                        </a:p>
                      </a:txBody>
                      <a:tcPr/>
                    </a:tc>
                  </a:tr>
                  <a:tr h="393065">
                    <a:tc>
                      <a:txBody>
                        <a:bodyPr/>
                        <a:p>
                          <a:pPr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¬</m:t>
                                    </m:r>
                                  </m:sub>
                                </m:sSub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(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𝑋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F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T</a:t>
                          </a:r>
                          <a:endParaRPr lang="en-US" altLang="zh-CN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表格 5"/>
              <p:cNvGraphicFramePr/>
              <p:nvPr>
                <p:custDataLst>
                  <p:tags r:id="rId3"/>
                </p:custDataLst>
              </p:nvPr>
            </p:nvGraphicFramePr>
            <p:xfrm>
              <a:off x="2895600" y="2514600"/>
              <a:ext cx="3145155" cy="78613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48385"/>
                    <a:gridCol w="1048385"/>
                    <a:gridCol w="1048385"/>
                  </a:tblGrid>
                  <a:tr h="393065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i="1"/>
                            <a:t>X</a:t>
                          </a:r>
                          <a:endParaRPr lang="en-US" altLang="zh-CN" i="1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T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F</a:t>
                          </a:r>
                          <a:endParaRPr lang="en-US" altLang="zh-CN"/>
                        </a:p>
                      </a:txBody>
                      <a:tcPr/>
                    </a:tc>
                  </a:tr>
                  <a:tr h="393065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</a:blipFill>
                      </a:tcPr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F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T</a:t>
                          </a:r>
                          <a:endParaRPr lang="en-US" altLang="zh-CN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表格 6"/>
              <p:cNvGraphicFramePr/>
              <p:nvPr>
                <p:custDataLst>
                  <p:tags r:id="rId5"/>
                </p:custDataLst>
              </p:nvPr>
            </p:nvGraphicFramePr>
            <p:xfrm>
              <a:off x="1447800" y="4191000"/>
              <a:ext cx="3489960" cy="1905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63320"/>
                    <a:gridCol w="1163320"/>
                    <a:gridCol w="1163320"/>
                  </a:tblGrid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X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Y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∧</m:t>
                                    </m:r>
                                  </m:sub>
                                </m:sSub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(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𝑿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,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𝒀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altLang="zh-CN"/>
                        </a:p>
                      </a:txBody>
                      <a:tcPr/>
                    </a:tc>
                  </a:tr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T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T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T</a:t>
                          </a:r>
                          <a:endParaRPr lang="en-US" altLang="zh-CN"/>
                        </a:p>
                      </a:txBody>
                      <a:tcPr/>
                    </a:tc>
                  </a:tr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T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F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F</a:t>
                          </a:r>
                          <a:endParaRPr lang="en-US" altLang="zh-CN"/>
                        </a:p>
                      </a:txBody>
                      <a:tcPr/>
                    </a:tc>
                  </a:tr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F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T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F</a:t>
                          </a:r>
                          <a:endParaRPr lang="en-US" altLang="zh-CN"/>
                        </a:p>
                      </a:txBody>
                      <a:tcPr/>
                    </a:tc>
                  </a:tr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F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F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F</a:t>
                          </a:r>
                          <a:endParaRPr lang="en-US" altLang="zh-CN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表格 6"/>
              <p:cNvGraphicFramePr/>
              <p:nvPr>
                <p:custDataLst>
                  <p:tags r:id="rId6"/>
                </p:custDataLst>
              </p:nvPr>
            </p:nvGraphicFramePr>
            <p:xfrm>
              <a:off x="1447800" y="4191000"/>
              <a:ext cx="3489960" cy="1905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63320"/>
                    <a:gridCol w="1163320"/>
                    <a:gridCol w="1163320"/>
                  </a:tblGrid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X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Y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7"/>
                        </a:blipFill>
                      </a:tcPr>
                    </a:tc>
                  </a:tr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T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T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T</a:t>
                          </a:r>
                          <a:endParaRPr lang="en-US" altLang="zh-CN"/>
                        </a:p>
                      </a:txBody>
                      <a:tcPr/>
                    </a:tc>
                  </a:tr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T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F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F</a:t>
                          </a:r>
                          <a:endParaRPr lang="en-US" altLang="zh-CN"/>
                        </a:p>
                      </a:txBody>
                      <a:tcPr/>
                    </a:tc>
                  </a:tr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F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T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F</a:t>
                          </a:r>
                          <a:endParaRPr lang="en-US" altLang="zh-CN"/>
                        </a:p>
                      </a:txBody>
                      <a:tcPr/>
                    </a:tc>
                  </a:tr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F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F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F</a:t>
                          </a:r>
                          <a:endParaRPr lang="en-US" altLang="zh-CN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表格 7"/>
              <p:cNvGraphicFramePr/>
              <p:nvPr>
                <p:custDataLst>
                  <p:tags r:id="rId8"/>
                </p:custDataLst>
              </p:nvPr>
            </p:nvGraphicFramePr>
            <p:xfrm>
              <a:off x="5410200" y="4572000"/>
              <a:ext cx="2590800" cy="1143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63600"/>
                    <a:gridCol w="863600"/>
                    <a:gridCol w="863600"/>
                  </a:tblGrid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∧</m:t>
                                </m:r>
                              </m:oMath>
                            </m:oMathPara>
                          </a14:m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T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F</a:t>
                          </a:r>
                          <a:endParaRPr lang="en-US" altLang="zh-CN"/>
                        </a:p>
                      </a:txBody>
                      <a:tcPr/>
                    </a:tc>
                  </a:tr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T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T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F</a:t>
                          </a:r>
                          <a:endParaRPr lang="en-US" altLang="zh-CN"/>
                        </a:p>
                      </a:txBody>
                      <a:tcPr/>
                    </a:tc>
                  </a:tr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F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F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F</a:t>
                          </a:r>
                          <a:endParaRPr lang="en-US" altLang="zh-CN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表格 7"/>
              <p:cNvGraphicFramePr/>
              <p:nvPr>
                <p:custDataLst>
                  <p:tags r:id="rId9"/>
                </p:custDataLst>
              </p:nvPr>
            </p:nvGraphicFramePr>
            <p:xfrm>
              <a:off x="5410200" y="4572000"/>
              <a:ext cx="2590800" cy="1143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63600"/>
                    <a:gridCol w="863600"/>
                    <a:gridCol w="863600"/>
                  </a:tblGrid>
                  <a:tr h="38100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10"/>
                        </a:blipFill>
                      </a:tcPr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T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F</a:t>
                          </a:r>
                          <a:endParaRPr lang="en-US" altLang="zh-CN"/>
                        </a:p>
                      </a:txBody>
                      <a:tcPr/>
                    </a:tc>
                  </a:tr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T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T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F</a:t>
                          </a:r>
                          <a:endParaRPr lang="en-US" altLang="zh-CN"/>
                        </a:p>
                      </a:txBody>
                      <a:tcPr/>
                    </a:tc>
                  </a:tr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F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F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F</a:t>
                          </a:r>
                          <a:endParaRPr lang="en-US" altLang="zh-CN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dirty="0" smtClean="0">
                <a:sym typeface="+mn-ea"/>
              </a:rPr>
              <a:t>联结词的解释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0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(3)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对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∨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的解释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𝐵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∨</m:t>
                        </m:r>
                      </m:sub>
                    </m:sSub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：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(4)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对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→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的解释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𝐵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→</m:t>
                        </m:r>
                      </m:sub>
                    </m:sSub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：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表格 6"/>
              <p:cNvGraphicFramePr/>
              <p:nvPr>
                <p:custDataLst>
                  <p:tags r:id="rId2"/>
                </p:custDataLst>
              </p:nvPr>
            </p:nvGraphicFramePr>
            <p:xfrm>
              <a:off x="1447800" y="1905000"/>
              <a:ext cx="3489960" cy="1905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63320"/>
                    <a:gridCol w="1163320"/>
                    <a:gridCol w="1163320"/>
                  </a:tblGrid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X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Y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∨</m:t>
                                    </m:r>
                                  </m:sub>
                                </m:sSub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(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𝑿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,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𝒀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altLang="zh-CN"/>
                        </a:p>
                      </a:txBody>
                      <a:tcPr/>
                    </a:tc>
                  </a:tr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T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T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T</a:t>
                          </a:r>
                          <a:endParaRPr lang="en-US" altLang="zh-CN"/>
                        </a:p>
                      </a:txBody>
                      <a:tcPr/>
                    </a:tc>
                  </a:tr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T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F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T</a:t>
                          </a:r>
                          <a:endParaRPr lang="en-US" altLang="zh-CN"/>
                        </a:p>
                      </a:txBody>
                      <a:tcPr/>
                    </a:tc>
                  </a:tr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F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T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T</a:t>
                          </a:r>
                          <a:endParaRPr lang="en-US" altLang="zh-CN"/>
                        </a:p>
                      </a:txBody>
                      <a:tcPr/>
                    </a:tc>
                  </a:tr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F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F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F</a:t>
                          </a:r>
                          <a:endParaRPr lang="en-US" altLang="zh-CN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表格 6"/>
              <p:cNvGraphicFramePr/>
              <p:nvPr>
                <p:custDataLst>
                  <p:tags r:id="rId3"/>
                </p:custDataLst>
              </p:nvPr>
            </p:nvGraphicFramePr>
            <p:xfrm>
              <a:off x="1447800" y="1905000"/>
              <a:ext cx="3489960" cy="1905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63320"/>
                    <a:gridCol w="1163320"/>
                    <a:gridCol w="1163320"/>
                  </a:tblGrid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X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Y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</a:blipFill>
                      </a:tcPr>
                    </a:tc>
                  </a:tr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T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T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T</a:t>
                          </a:r>
                          <a:endParaRPr lang="en-US" altLang="zh-CN"/>
                        </a:p>
                      </a:txBody>
                      <a:tcPr/>
                    </a:tc>
                  </a:tr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T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F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T</a:t>
                          </a:r>
                          <a:endParaRPr lang="en-US" altLang="zh-CN"/>
                        </a:p>
                      </a:txBody>
                      <a:tcPr/>
                    </a:tc>
                  </a:tr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F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T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T</a:t>
                          </a:r>
                          <a:endParaRPr lang="en-US" altLang="zh-CN"/>
                        </a:p>
                      </a:txBody>
                      <a:tcPr/>
                    </a:tc>
                  </a:tr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F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F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F</a:t>
                          </a:r>
                          <a:endParaRPr lang="en-US" altLang="zh-CN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表格 7"/>
              <p:cNvGraphicFramePr/>
              <p:nvPr>
                <p:custDataLst>
                  <p:tags r:id="rId5"/>
                </p:custDataLst>
              </p:nvPr>
            </p:nvGraphicFramePr>
            <p:xfrm>
              <a:off x="5410200" y="2286000"/>
              <a:ext cx="2590800" cy="1143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63600"/>
                    <a:gridCol w="863600"/>
                    <a:gridCol w="863600"/>
                  </a:tblGrid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∨</m:t>
                                </m:r>
                              </m:oMath>
                            </m:oMathPara>
                          </a14:m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T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F</a:t>
                          </a:r>
                          <a:endParaRPr lang="en-US" altLang="zh-CN"/>
                        </a:p>
                      </a:txBody>
                      <a:tcPr/>
                    </a:tc>
                  </a:tr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T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T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T</a:t>
                          </a:r>
                          <a:endParaRPr lang="en-US" altLang="zh-CN"/>
                        </a:p>
                      </a:txBody>
                      <a:tcPr/>
                    </a:tc>
                  </a:tr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F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T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F</a:t>
                          </a:r>
                          <a:endParaRPr lang="en-US" altLang="zh-CN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表格 7"/>
              <p:cNvGraphicFramePr/>
              <p:nvPr>
                <p:custDataLst>
                  <p:tags r:id="rId6"/>
                </p:custDataLst>
              </p:nvPr>
            </p:nvGraphicFramePr>
            <p:xfrm>
              <a:off x="5410200" y="2286000"/>
              <a:ext cx="2590800" cy="1143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63600"/>
                    <a:gridCol w="863600"/>
                    <a:gridCol w="863600"/>
                  </a:tblGrid>
                  <a:tr h="38100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7"/>
                        </a:blipFill>
                      </a:tcPr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T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F</a:t>
                          </a:r>
                          <a:endParaRPr lang="en-US" altLang="zh-CN"/>
                        </a:p>
                      </a:txBody>
                      <a:tcPr/>
                    </a:tc>
                  </a:tr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T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T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T</a:t>
                          </a:r>
                          <a:endParaRPr lang="en-US" altLang="zh-CN"/>
                        </a:p>
                      </a:txBody>
                      <a:tcPr/>
                    </a:tc>
                  </a:tr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F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T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F</a:t>
                          </a:r>
                          <a:endParaRPr lang="en-US" altLang="zh-CN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表格 8"/>
              <p:cNvGraphicFramePr/>
              <p:nvPr>
                <p:custDataLst>
                  <p:tags r:id="rId8"/>
                </p:custDataLst>
              </p:nvPr>
            </p:nvGraphicFramePr>
            <p:xfrm>
              <a:off x="1447800" y="4648200"/>
              <a:ext cx="3489960" cy="1905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63320"/>
                    <a:gridCol w="1163320"/>
                    <a:gridCol w="1163320"/>
                  </a:tblGrid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X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Y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→</m:t>
                                    </m:r>
                                  </m:sub>
                                </m:sSub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(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𝑿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,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𝒀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altLang="zh-CN"/>
                        </a:p>
                      </a:txBody>
                      <a:tcPr/>
                    </a:tc>
                  </a:tr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T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T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T</a:t>
                          </a:r>
                          <a:endParaRPr lang="en-US" altLang="zh-CN"/>
                        </a:p>
                      </a:txBody>
                      <a:tcPr/>
                    </a:tc>
                  </a:tr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T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F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F</a:t>
                          </a:r>
                          <a:endParaRPr lang="en-US" altLang="zh-CN"/>
                        </a:p>
                      </a:txBody>
                      <a:tcPr/>
                    </a:tc>
                  </a:tr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F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T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T</a:t>
                          </a:r>
                          <a:endParaRPr lang="en-US" altLang="zh-CN"/>
                        </a:p>
                      </a:txBody>
                      <a:tcPr/>
                    </a:tc>
                  </a:tr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F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F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T</a:t>
                          </a:r>
                          <a:endParaRPr lang="en-US" altLang="zh-CN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表格 8"/>
              <p:cNvGraphicFramePr/>
              <p:nvPr>
                <p:custDataLst>
                  <p:tags r:id="rId9"/>
                </p:custDataLst>
              </p:nvPr>
            </p:nvGraphicFramePr>
            <p:xfrm>
              <a:off x="1447800" y="4648200"/>
              <a:ext cx="3489960" cy="1905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63320"/>
                    <a:gridCol w="1163320"/>
                    <a:gridCol w="1163320"/>
                  </a:tblGrid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X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Y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10"/>
                        </a:blipFill>
                      </a:tcPr>
                    </a:tc>
                  </a:tr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T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T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T</a:t>
                          </a:r>
                          <a:endParaRPr lang="en-US" altLang="zh-CN"/>
                        </a:p>
                      </a:txBody>
                      <a:tcPr/>
                    </a:tc>
                  </a:tr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T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F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F</a:t>
                          </a:r>
                          <a:endParaRPr lang="en-US" altLang="zh-CN"/>
                        </a:p>
                      </a:txBody>
                      <a:tcPr/>
                    </a:tc>
                  </a:tr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F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T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T</a:t>
                          </a:r>
                          <a:endParaRPr lang="en-US" altLang="zh-CN"/>
                        </a:p>
                      </a:txBody>
                      <a:tcPr/>
                    </a:tc>
                  </a:tr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F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F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T</a:t>
                          </a:r>
                          <a:endParaRPr lang="en-US" altLang="zh-CN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表格 9"/>
              <p:cNvGraphicFramePr/>
              <p:nvPr>
                <p:custDataLst>
                  <p:tags r:id="rId11"/>
                </p:custDataLst>
              </p:nvPr>
            </p:nvGraphicFramePr>
            <p:xfrm>
              <a:off x="5410200" y="5029200"/>
              <a:ext cx="2590800" cy="1143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63600"/>
                    <a:gridCol w="863600"/>
                    <a:gridCol w="863600"/>
                  </a:tblGrid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T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F</a:t>
                          </a:r>
                          <a:endParaRPr lang="en-US" altLang="zh-CN"/>
                        </a:p>
                      </a:txBody>
                      <a:tcPr/>
                    </a:tc>
                  </a:tr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T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T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F</a:t>
                          </a:r>
                          <a:endParaRPr lang="en-US" altLang="zh-CN"/>
                        </a:p>
                      </a:txBody>
                      <a:tcPr/>
                    </a:tc>
                  </a:tr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F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T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T</a:t>
                          </a:r>
                          <a:endParaRPr lang="en-US" altLang="zh-CN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表格 9"/>
              <p:cNvGraphicFramePr/>
              <p:nvPr>
                <p:custDataLst>
                  <p:tags r:id="rId12"/>
                </p:custDataLst>
              </p:nvPr>
            </p:nvGraphicFramePr>
            <p:xfrm>
              <a:off x="5410200" y="5029200"/>
              <a:ext cx="2590800" cy="1143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63600"/>
                    <a:gridCol w="863600"/>
                    <a:gridCol w="863600"/>
                  </a:tblGrid>
                  <a:tr h="38100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13"/>
                        </a:blipFill>
                      </a:tcPr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T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F</a:t>
                          </a:r>
                          <a:endParaRPr lang="en-US" altLang="zh-CN"/>
                        </a:p>
                      </a:txBody>
                      <a:tcPr/>
                    </a:tc>
                  </a:tr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T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T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F</a:t>
                          </a:r>
                          <a:endParaRPr lang="en-US" altLang="zh-CN"/>
                        </a:p>
                      </a:txBody>
                      <a:tcPr/>
                    </a:tc>
                  </a:tr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F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T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T</a:t>
                          </a:r>
                          <a:endParaRPr lang="en-US" altLang="zh-CN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dirty="0" smtClean="0">
                <a:sym typeface="+mn-ea"/>
              </a:rPr>
              <a:t>联结词的解释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0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(3)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对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∨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的解释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𝐵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∨</m:t>
                        </m:r>
                      </m:sub>
                    </m:sSub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：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(4)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对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→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的解释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𝐵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→</m:t>
                        </m:r>
                      </m:sub>
                    </m:sSub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：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表格 6"/>
              <p:cNvGraphicFramePr/>
              <p:nvPr>
                <p:custDataLst>
                  <p:tags r:id="rId2"/>
                </p:custDataLst>
              </p:nvPr>
            </p:nvGraphicFramePr>
            <p:xfrm>
              <a:off x="1447800" y="1905000"/>
              <a:ext cx="3489960" cy="1905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63320"/>
                    <a:gridCol w="1163320"/>
                    <a:gridCol w="1163320"/>
                  </a:tblGrid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X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Y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∨</m:t>
                                    </m:r>
                                  </m:sub>
                                </m:sSub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(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𝑿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,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𝒀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altLang="zh-CN"/>
                        </a:p>
                      </a:txBody>
                      <a:tcPr/>
                    </a:tc>
                  </a:tr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T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T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T</a:t>
                          </a:r>
                          <a:endParaRPr lang="en-US" altLang="zh-CN"/>
                        </a:p>
                      </a:txBody>
                      <a:tcPr/>
                    </a:tc>
                  </a:tr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T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F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T</a:t>
                          </a:r>
                          <a:endParaRPr lang="en-US" altLang="zh-CN"/>
                        </a:p>
                      </a:txBody>
                      <a:tcPr/>
                    </a:tc>
                  </a:tr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F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T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T</a:t>
                          </a:r>
                          <a:endParaRPr lang="en-US" altLang="zh-CN"/>
                        </a:p>
                      </a:txBody>
                      <a:tcPr/>
                    </a:tc>
                  </a:tr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F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F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F</a:t>
                          </a:r>
                          <a:endParaRPr lang="en-US" altLang="zh-CN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表格 6"/>
              <p:cNvGraphicFramePr/>
              <p:nvPr>
                <p:custDataLst>
                  <p:tags r:id="rId3"/>
                </p:custDataLst>
              </p:nvPr>
            </p:nvGraphicFramePr>
            <p:xfrm>
              <a:off x="1447800" y="1905000"/>
              <a:ext cx="3489960" cy="1905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63320"/>
                    <a:gridCol w="1163320"/>
                    <a:gridCol w="1163320"/>
                  </a:tblGrid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X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Y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</a:blipFill>
                      </a:tcPr>
                    </a:tc>
                  </a:tr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T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T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T</a:t>
                          </a:r>
                          <a:endParaRPr lang="en-US" altLang="zh-CN"/>
                        </a:p>
                      </a:txBody>
                      <a:tcPr/>
                    </a:tc>
                  </a:tr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T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F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T</a:t>
                          </a:r>
                          <a:endParaRPr lang="en-US" altLang="zh-CN"/>
                        </a:p>
                      </a:txBody>
                      <a:tcPr/>
                    </a:tc>
                  </a:tr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F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T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T</a:t>
                          </a:r>
                          <a:endParaRPr lang="en-US" altLang="zh-CN"/>
                        </a:p>
                      </a:txBody>
                      <a:tcPr/>
                    </a:tc>
                  </a:tr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F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F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F</a:t>
                          </a:r>
                          <a:endParaRPr lang="en-US" altLang="zh-CN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表格 7"/>
              <p:cNvGraphicFramePr/>
              <p:nvPr>
                <p:custDataLst>
                  <p:tags r:id="rId5"/>
                </p:custDataLst>
              </p:nvPr>
            </p:nvGraphicFramePr>
            <p:xfrm>
              <a:off x="5410200" y="2286000"/>
              <a:ext cx="2590800" cy="1143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63600"/>
                    <a:gridCol w="863600"/>
                    <a:gridCol w="863600"/>
                  </a:tblGrid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∨</m:t>
                                </m:r>
                              </m:oMath>
                            </m:oMathPara>
                          </a14:m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T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F</a:t>
                          </a:r>
                          <a:endParaRPr lang="en-US" altLang="zh-CN"/>
                        </a:p>
                      </a:txBody>
                      <a:tcPr/>
                    </a:tc>
                  </a:tr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T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T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T</a:t>
                          </a:r>
                          <a:endParaRPr lang="en-US" altLang="zh-CN"/>
                        </a:p>
                      </a:txBody>
                      <a:tcPr/>
                    </a:tc>
                  </a:tr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F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T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F</a:t>
                          </a:r>
                          <a:endParaRPr lang="en-US" altLang="zh-CN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表格 7"/>
              <p:cNvGraphicFramePr/>
              <p:nvPr>
                <p:custDataLst>
                  <p:tags r:id="rId6"/>
                </p:custDataLst>
              </p:nvPr>
            </p:nvGraphicFramePr>
            <p:xfrm>
              <a:off x="5410200" y="2286000"/>
              <a:ext cx="2590800" cy="1143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63600"/>
                    <a:gridCol w="863600"/>
                    <a:gridCol w="863600"/>
                  </a:tblGrid>
                  <a:tr h="38100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7"/>
                        </a:blipFill>
                      </a:tcPr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T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F</a:t>
                          </a:r>
                          <a:endParaRPr lang="en-US" altLang="zh-CN"/>
                        </a:p>
                      </a:txBody>
                      <a:tcPr/>
                    </a:tc>
                  </a:tr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T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T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T</a:t>
                          </a:r>
                          <a:endParaRPr lang="en-US" altLang="zh-CN"/>
                        </a:p>
                      </a:txBody>
                      <a:tcPr/>
                    </a:tc>
                  </a:tr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F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T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F</a:t>
                          </a:r>
                          <a:endParaRPr lang="en-US" altLang="zh-CN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表格 8"/>
              <p:cNvGraphicFramePr/>
              <p:nvPr>
                <p:custDataLst>
                  <p:tags r:id="rId8"/>
                </p:custDataLst>
              </p:nvPr>
            </p:nvGraphicFramePr>
            <p:xfrm>
              <a:off x="1447800" y="4648200"/>
              <a:ext cx="3489960" cy="1905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63320"/>
                    <a:gridCol w="1163320"/>
                    <a:gridCol w="1163320"/>
                  </a:tblGrid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X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Y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→</m:t>
                                    </m:r>
                                  </m:sub>
                                </m:sSub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(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𝑿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,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𝒀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altLang="zh-CN"/>
                        </a:p>
                      </a:txBody>
                      <a:tcPr/>
                    </a:tc>
                  </a:tr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T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T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T</a:t>
                          </a:r>
                          <a:endParaRPr lang="en-US" altLang="zh-CN"/>
                        </a:p>
                      </a:txBody>
                      <a:tcPr/>
                    </a:tc>
                  </a:tr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T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F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F</a:t>
                          </a:r>
                          <a:endParaRPr lang="en-US" altLang="zh-CN"/>
                        </a:p>
                      </a:txBody>
                      <a:tcPr/>
                    </a:tc>
                  </a:tr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F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T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T</a:t>
                          </a:r>
                          <a:endParaRPr lang="en-US" altLang="zh-CN"/>
                        </a:p>
                      </a:txBody>
                      <a:tcPr/>
                    </a:tc>
                  </a:tr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F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F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T</a:t>
                          </a:r>
                          <a:endParaRPr lang="en-US" altLang="zh-CN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表格 8"/>
              <p:cNvGraphicFramePr/>
              <p:nvPr>
                <p:custDataLst>
                  <p:tags r:id="rId9"/>
                </p:custDataLst>
              </p:nvPr>
            </p:nvGraphicFramePr>
            <p:xfrm>
              <a:off x="1447800" y="4648200"/>
              <a:ext cx="3489960" cy="1905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63320"/>
                    <a:gridCol w="1163320"/>
                    <a:gridCol w="1163320"/>
                  </a:tblGrid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X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Y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10"/>
                        </a:blipFill>
                      </a:tcPr>
                    </a:tc>
                  </a:tr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T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T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T</a:t>
                          </a:r>
                          <a:endParaRPr lang="en-US" altLang="zh-CN"/>
                        </a:p>
                      </a:txBody>
                      <a:tcPr/>
                    </a:tc>
                  </a:tr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T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F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F</a:t>
                          </a:r>
                          <a:endParaRPr lang="en-US" altLang="zh-CN"/>
                        </a:p>
                      </a:txBody>
                      <a:tcPr/>
                    </a:tc>
                  </a:tr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F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T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T</a:t>
                          </a:r>
                          <a:endParaRPr lang="en-US" altLang="zh-CN"/>
                        </a:p>
                      </a:txBody>
                      <a:tcPr/>
                    </a:tc>
                  </a:tr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F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F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T</a:t>
                          </a:r>
                          <a:endParaRPr lang="en-US" altLang="zh-CN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表格 9"/>
              <p:cNvGraphicFramePr/>
              <p:nvPr>
                <p:custDataLst>
                  <p:tags r:id="rId11"/>
                </p:custDataLst>
              </p:nvPr>
            </p:nvGraphicFramePr>
            <p:xfrm>
              <a:off x="5410200" y="5029200"/>
              <a:ext cx="2590800" cy="1143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63600"/>
                    <a:gridCol w="863600"/>
                    <a:gridCol w="863600"/>
                  </a:tblGrid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T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F</a:t>
                          </a:r>
                          <a:endParaRPr lang="en-US" altLang="zh-CN"/>
                        </a:p>
                      </a:txBody>
                      <a:tcPr/>
                    </a:tc>
                  </a:tr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T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T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F</a:t>
                          </a:r>
                          <a:endParaRPr lang="en-US" altLang="zh-CN"/>
                        </a:p>
                      </a:txBody>
                      <a:tcPr/>
                    </a:tc>
                  </a:tr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F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T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T</a:t>
                          </a:r>
                          <a:endParaRPr lang="en-US" altLang="zh-CN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表格 9"/>
              <p:cNvGraphicFramePr/>
              <p:nvPr>
                <p:custDataLst>
                  <p:tags r:id="rId12"/>
                </p:custDataLst>
              </p:nvPr>
            </p:nvGraphicFramePr>
            <p:xfrm>
              <a:off x="5410200" y="5029200"/>
              <a:ext cx="2590800" cy="1143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63600"/>
                    <a:gridCol w="863600"/>
                    <a:gridCol w="863600"/>
                  </a:tblGrid>
                  <a:tr h="38100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13"/>
                        </a:blipFill>
                      </a:tcPr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T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F</a:t>
                          </a:r>
                          <a:endParaRPr lang="en-US" altLang="zh-CN"/>
                        </a:p>
                      </a:txBody>
                      <a:tcPr/>
                    </a:tc>
                  </a:tr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T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T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F</a:t>
                          </a:r>
                          <a:endParaRPr lang="en-US" altLang="zh-CN"/>
                        </a:p>
                      </a:txBody>
                      <a:tcPr/>
                    </a:tc>
                  </a:tr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F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T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T</a:t>
                          </a:r>
                          <a:endParaRPr lang="en-US" altLang="zh-CN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6" name="文本框 5"/>
          <p:cNvSpPr txBox="1"/>
          <p:nvPr/>
        </p:nvSpPr>
        <p:spPr>
          <a:xfrm>
            <a:off x="5105400" y="1295400"/>
            <a:ext cx="3757295" cy="398780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dash"/>
          </a:ln>
        </p:spPr>
        <p:txBody>
          <a:bodyPr wrap="square" rtlCol="0">
            <a:spAutoFit/>
          </a:bodyPr>
          <a:p>
            <a:pPr algn="ctr"/>
            <a:r>
              <a:rPr lang="zh-CN" altLang="en-US" b="1"/>
              <a:t>与命题逻辑的语义是一致的</a:t>
            </a:r>
            <a:endParaRPr lang="zh-CN" altLang="en-US" b="1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dirty="0" smtClean="0">
                <a:sym typeface="+mn-ea"/>
              </a:rPr>
              <a:t>公式的解释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179705" indent="-45720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 b="1"/>
                  <a:t>定义</a:t>
                </a:r>
                <a:r>
                  <a:rPr lang="en-US" altLang="zh-CN" b="1"/>
                  <a:t>1</a:t>
                </a:r>
                <a:r>
                  <a:rPr lang="en-US" altLang="zh-CN" b="1"/>
                  <a:t>.18</a:t>
                </a:r>
                <a:r>
                  <a:rPr lang="zh-CN" altLang="en-US" b="1"/>
                  <a:t>（公式的解释）</a:t>
                </a:r>
                <a:r>
                  <a:rPr lang="en-US" altLang="zh-CN" b="1"/>
                  <a:t>.</a:t>
                </a:r>
                <a:r>
                  <a:rPr lang="en-US" altLang="zh-CN"/>
                  <a:t>  </a:t>
                </a:r>
                <a:r>
                  <a:rPr lang="zh-CN" altLang="en-US"/>
                  <a:t>设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𝑀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𝜎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为一个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ℒ</m:t>
                    </m:r>
                  </m:oMath>
                </a14:m>
                <a:r>
                  <a:rPr lang="en-US" altLang="zh-CN">
                    <a:sym typeface="+mn-ea"/>
                  </a:rPr>
                  <a:t>-</a:t>
                </a:r>
                <a:r>
                  <a:rPr lang="zh-CN" altLang="en-US">
                    <a:sym typeface="+mn-ea"/>
                  </a:rPr>
                  <a:t>模型，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zh-CN" altLang="en-US">
                    <a:sym typeface="+mn-ea"/>
                  </a:rPr>
                  <a:t>为公式，</a:t>
                </a:r>
                <a:r>
                  <a:rPr lang="zh-CN" altLang="en-US" b="1">
                    <a:solidFill>
                      <a:schemeClr val="accent5"/>
                    </a:solidFill>
                    <a:sym typeface="+mn-ea"/>
                  </a:rPr>
                  <a:t>公式</a:t>
                </a:r>
                <a14:m>
                  <m:oMath xmlns:m="http://schemas.openxmlformats.org/officeDocument/2006/math">
                    <m:r>
                      <a:rPr lang="en-US" altLang="zh-CN" b="1" i="1">
                        <a:solidFill>
                          <a:schemeClr val="accent5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𝑨</m:t>
                    </m:r>
                  </m:oMath>
                </a14:m>
                <a:r>
                  <a:rPr lang="zh-CN" altLang="en-US" b="1">
                    <a:solidFill>
                      <a:schemeClr val="accent5"/>
                    </a:solidFill>
                    <a:sym typeface="+mn-ea"/>
                  </a:rPr>
                  <a:t>的解释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>
                            <a:solidFill>
                              <a:schemeClr val="accent5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b="1" i="1">
                            <a:solidFill>
                              <a:schemeClr val="accent5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𝑨</m:t>
                        </m:r>
                      </m:e>
                      <m:sub>
                        <m:r>
                          <a:rPr lang="en-US" altLang="zh-CN" b="1" i="1">
                            <a:solidFill>
                              <a:schemeClr val="accent5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𝑴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CN" b="1" i="1">
                                <a:solidFill>
                                  <a:schemeClr val="accent5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dPr>
                          <m:e>
                            <m:r>
                              <a:rPr lang="en-US" altLang="zh-CN" b="1" i="1">
                                <a:solidFill>
                                  <a:schemeClr val="accent5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𝝈</m:t>
                            </m:r>
                          </m:e>
                        </m:d>
                      </m:sub>
                    </m:sSub>
                  </m:oMath>
                </a14:m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归纳定义如下：</a:t>
                </a:r>
                <a:endParaRPr lang="zh-CN" altLang="en-US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olidFill>
                      <a:schemeClr val="tx1"/>
                    </a:solidFill>
                    <a:cs typeface="+mn-lt"/>
                    <a:sym typeface="+mn-ea"/>
                  </a:rPr>
                  <a:t>  </a:t>
                </a:r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(1)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(</m:t>
                        </m:r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𝑃</m:t>
                        </m:r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,...,</m:t>
                        </m:r>
                        <m:sSub>
                          <m:sSubPr>
                            <m:ctrlP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  <m:t>𝑛</m:t>
                            </m:r>
                          </m:sub>
                        </m:s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))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𝑀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𝜎</m:t>
                            </m:r>
                          </m:e>
                        </m:d>
                      </m:sub>
                    </m:sSub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</m:ctrlPr>
                          </m:eqArrPr>
                          <m:e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  <m:t>𝑇</m:t>
                            </m:r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  <m:t>,   </m:t>
                            </m:r>
                            <m:d>
                              <m:dPr>
                                <m:begChr m:val="〈"/>
                                <m:endChr m:val="〉"/>
                                <m:ctrlPr>
                                  <a:rPr lang="en-US" altLang="zh-CN" i="1">
                                    <a:solidFill>
                                      <a:schemeClr val="tx1"/>
                                    </a:solidFill>
                                    <a:latin typeface="Cambria Math" panose="02040503050406030204" charset="0"/>
                                    <a:cs typeface="Cambria Math" panose="02040503050406030204" charset="0"/>
                                    <a:sym typeface="+mn-ea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CN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charset="0"/>
                                        <a:cs typeface="Cambria Math" panose="02040503050406030204" charset="0"/>
                                        <a:sym typeface="+mn-ea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charset="0"/>
                                        <a:cs typeface="Cambria Math" panose="02040503050406030204" charset="0"/>
                                        <a:sym typeface="+mn-ea"/>
                                      </a:rPr>
                                      <m:t>(</m:t>
                                    </m:r>
                                    <m:sSub>
                                      <m:sSubPr>
                                        <m:ctrlPr>
                                          <a:rPr lang="en-US" altLang="zh-CN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charset="0"/>
                                            <a:cs typeface="Cambria Math" panose="02040503050406030204" charset="0"/>
                                            <a:sym typeface="+mn-ea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charset="0"/>
                                            <a:cs typeface="Cambria Math" panose="02040503050406030204" charset="0"/>
                                            <a:sym typeface="+mn-ea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en-US" altLang="zh-CN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charset="0"/>
                                            <a:cs typeface="Cambria Math" panose="02040503050406030204" charset="0"/>
                                            <a:sym typeface="+mn-ea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altLang="zh-CN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charset="0"/>
                                        <a:cs typeface="Cambria Math" panose="02040503050406030204" charset="0"/>
                                        <a:sym typeface="+mn-ea"/>
                                      </a:rPr>
                                      <m:t>)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𝑀</m:t>
                                    </m:r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altLang="zh-CN" i="1">
                                            <a:latin typeface="Cambria Math" panose="02040503050406030204" charset="0"/>
                                            <a:cs typeface="Cambria Math" panose="02040503050406030204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i="1">
                                            <a:latin typeface="Cambria Math" panose="02040503050406030204" charset="0"/>
                                            <a:cs typeface="Cambria Math" panose="02040503050406030204" charset="0"/>
                                          </a:rPr>
                                          <m:t>𝜎</m:t>
                                        </m:r>
                                      </m:e>
                                    </m:d>
                                  </m:sub>
                                </m:sSub>
                                <m:r>
                                  <a:rPr lang="en-US" altLang="zh-CN" i="1">
                                    <a:solidFill>
                                      <a:schemeClr val="tx1"/>
                                    </a:solidFill>
                                    <a:latin typeface="Cambria Math" panose="02040503050406030204" charset="0"/>
                                    <a:cs typeface="Cambria Math" panose="02040503050406030204" charset="0"/>
                                    <a:sym typeface="+mn-ea"/>
                                  </a:rPr>
                                  <m:t>,...,</m:t>
                                </m:r>
                                <m:sSub>
                                  <m:sSubPr>
                                    <m:ctrlPr>
                                      <a:rPr lang="en-US" altLang="zh-CN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charset="0"/>
                                        <a:cs typeface="Cambria Math" panose="02040503050406030204" charset="0"/>
                                        <a:sym typeface="+mn-ea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charset="0"/>
                                        <a:cs typeface="Cambria Math" panose="02040503050406030204" charset="0"/>
                                        <a:sym typeface="+mn-ea"/>
                                      </a:rPr>
                                      <m:t>(</m:t>
                                    </m:r>
                                    <m:sSub>
                                      <m:sSubPr>
                                        <m:ctrlPr>
                                          <a:rPr lang="en-US" altLang="zh-CN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charset="0"/>
                                            <a:cs typeface="Cambria Math" panose="02040503050406030204" charset="0"/>
                                            <a:sym typeface="+mn-ea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charset="0"/>
                                            <a:cs typeface="Cambria Math" panose="02040503050406030204" charset="0"/>
                                            <a:sym typeface="+mn-ea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en-US" altLang="zh-CN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charset="0"/>
                                            <a:cs typeface="Cambria Math" panose="02040503050406030204" charset="0"/>
                                            <a:sym typeface="+mn-ea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  <m:r>
                                      <a:rPr lang="en-US" altLang="zh-CN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charset="0"/>
                                        <a:cs typeface="Cambria Math" panose="02040503050406030204" charset="0"/>
                                        <a:sym typeface="+mn-ea"/>
                                      </a:rPr>
                                      <m:t>)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𝑀</m:t>
                                    </m:r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altLang="zh-CN" i="1">
                                            <a:latin typeface="Cambria Math" panose="02040503050406030204" charset="0"/>
                                            <a:cs typeface="Cambria Math" panose="02040503050406030204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i="1">
                                            <a:latin typeface="Cambria Math" panose="02040503050406030204" charset="0"/>
                                            <a:cs typeface="Cambria Math" panose="02040503050406030204" charset="0"/>
                                          </a:rPr>
                                          <m:t>𝜎</m:t>
                                        </m:r>
                                      </m:e>
                                    </m:d>
                                  </m:sub>
                                </m:sSub>
                              </m:e>
                            </m:d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  <m:t>∈</m:t>
                            </m:r>
                            <m:sSub>
                              <m:sSubPr>
                                <m:ctrlPr>
                                  <a:rPr lang="en-US" altLang="zh-CN" i="1">
                                    <a:solidFill>
                                      <a:schemeClr val="tx1"/>
                                    </a:solidFill>
                                    <a:latin typeface="Cambria Math" panose="02040503050406030204" charset="0"/>
                                    <a:cs typeface="Cambria Math" panose="02040503050406030204" charset="0"/>
                                    <a:sym typeface="+mn-ea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solidFill>
                                      <a:schemeClr val="tx1"/>
                                    </a:solidFill>
                                    <a:latin typeface="Cambria Math" panose="02040503050406030204" charset="0"/>
                                    <a:cs typeface="Cambria Math" panose="02040503050406030204" charset="0"/>
                                    <a:sym typeface="+mn-ea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altLang="zh-CN" i="1">
                                    <a:solidFill>
                                      <a:schemeClr val="tx1"/>
                                    </a:solidFill>
                                    <a:latin typeface="Cambria Math" panose="02040503050406030204" charset="0"/>
                                    <a:cs typeface="Cambria Math" panose="02040503050406030204" charset="0"/>
                                    <a:sym typeface="+mn-ea"/>
                                  </a:rPr>
                                  <m:t>𝑀</m:t>
                                </m:r>
                              </m:sub>
                            </m:sSub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  <m:t>;</m:t>
                            </m:r>
                          </m:e>
                          <m:e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  <m:t>𝐹</m:t>
                            </m:r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  <m:t>,   </m:t>
                            </m:r>
                            <m:d>
                              <m:dPr>
                                <m:begChr m:val="〈"/>
                                <m:endChr m:val="〉"/>
                                <m:ctrlPr>
                                  <a:rPr lang="en-US" altLang="zh-CN" i="1">
                                    <a:solidFill>
                                      <a:schemeClr val="tx1"/>
                                    </a:solidFill>
                                    <a:latin typeface="Cambria Math" panose="02040503050406030204" charset="0"/>
                                    <a:cs typeface="Cambria Math" panose="02040503050406030204" charset="0"/>
                                    <a:sym typeface="+mn-ea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CN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charset="0"/>
                                        <a:cs typeface="Cambria Math" panose="02040503050406030204" charset="0"/>
                                        <a:sym typeface="+mn-ea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charset="0"/>
                                        <a:cs typeface="Cambria Math" panose="02040503050406030204" charset="0"/>
                                        <a:sym typeface="+mn-ea"/>
                                      </a:rPr>
                                      <m:t>(</m:t>
                                    </m:r>
                                    <m:sSub>
                                      <m:sSubPr>
                                        <m:ctrlPr>
                                          <a:rPr lang="en-US" altLang="zh-CN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charset="0"/>
                                            <a:cs typeface="Cambria Math" panose="02040503050406030204" charset="0"/>
                                            <a:sym typeface="+mn-ea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charset="0"/>
                                            <a:cs typeface="Cambria Math" panose="02040503050406030204" charset="0"/>
                                            <a:sym typeface="+mn-ea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en-US" altLang="zh-CN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charset="0"/>
                                            <a:cs typeface="Cambria Math" panose="02040503050406030204" charset="0"/>
                                            <a:sym typeface="+mn-ea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altLang="zh-CN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charset="0"/>
                                        <a:cs typeface="Cambria Math" panose="02040503050406030204" charset="0"/>
                                        <a:sym typeface="+mn-ea"/>
                                      </a:rPr>
                                      <m:t>)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𝑀</m:t>
                                    </m:r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altLang="zh-CN" i="1">
                                            <a:latin typeface="Cambria Math" panose="02040503050406030204" charset="0"/>
                                            <a:cs typeface="Cambria Math" panose="02040503050406030204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i="1">
                                            <a:latin typeface="Cambria Math" panose="02040503050406030204" charset="0"/>
                                            <a:cs typeface="Cambria Math" panose="02040503050406030204" charset="0"/>
                                          </a:rPr>
                                          <m:t>𝜎</m:t>
                                        </m:r>
                                      </m:e>
                                    </m:d>
                                  </m:sub>
                                </m:sSub>
                                <m:r>
                                  <a:rPr lang="en-US" altLang="zh-CN" i="1">
                                    <a:solidFill>
                                      <a:schemeClr val="tx1"/>
                                    </a:solidFill>
                                    <a:latin typeface="Cambria Math" panose="02040503050406030204" charset="0"/>
                                    <a:cs typeface="Cambria Math" panose="02040503050406030204" charset="0"/>
                                    <a:sym typeface="+mn-ea"/>
                                  </a:rPr>
                                  <m:t>,...,</m:t>
                                </m:r>
                                <m:sSub>
                                  <m:sSubPr>
                                    <m:ctrlPr>
                                      <a:rPr lang="en-US" altLang="zh-CN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charset="0"/>
                                        <a:cs typeface="Cambria Math" panose="02040503050406030204" charset="0"/>
                                        <a:sym typeface="+mn-ea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charset="0"/>
                                        <a:cs typeface="Cambria Math" panose="02040503050406030204" charset="0"/>
                                        <a:sym typeface="+mn-ea"/>
                                      </a:rPr>
                                      <m:t>(</m:t>
                                    </m:r>
                                    <m:sSub>
                                      <m:sSubPr>
                                        <m:ctrlPr>
                                          <a:rPr lang="en-US" altLang="zh-CN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charset="0"/>
                                            <a:cs typeface="Cambria Math" panose="02040503050406030204" charset="0"/>
                                            <a:sym typeface="+mn-ea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charset="0"/>
                                            <a:cs typeface="Cambria Math" panose="02040503050406030204" charset="0"/>
                                            <a:sym typeface="+mn-ea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en-US" altLang="zh-CN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charset="0"/>
                                            <a:cs typeface="Cambria Math" panose="02040503050406030204" charset="0"/>
                                            <a:sym typeface="+mn-ea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  <m:r>
                                      <a:rPr lang="en-US" altLang="zh-CN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charset="0"/>
                                        <a:cs typeface="Cambria Math" panose="02040503050406030204" charset="0"/>
                                        <a:sym typeface="+mn-ea"/>
                                      </a:rPr>
                                      <m:t>)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𝑀</m:t>
                                    </m:r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altLang="zh-CN" i="1">
                                            <a:latin typeface="Cambria Math" panose="02040503050406030204" charset="0"/>
                                            <a:cs typeface="Cambria Math" panose="02040503050406030204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i="1">
                                            <a:latin typeface="Cambria Math" panose="02040503050406030204" charset="0"/>
                                            <a:cs typeface="Cambria Math" panose="02040503050406030204" charset="0"/>
                                          </a:rPr>
                                          <m:t>𝜎</m:t>
                                        </m:r>
                                      </m:e>
                                    </m:d>
                                  </m:sub>
                                </m:sSub>
                              </m:e>
                            </m:d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∉</m:t>
                            </m:r>
                            <m:sSub>
                              <m:sSubPr>
                                <m:ctrlPr>
                                  <a:rPr lang="en-US" altLang="zh-CN" i="1">
                                    <a:solidFill>
                                      <a:schemeClr val="tx1"/>
                                    </a:solidFill>
                                    <a:latin typeface="Cambria Math" panose="02040503050406030204" charset="0"/>
                                    <a:cs typeface="Cambria Math" panose="02040503050406030204" charset="0"/>
                                    <a:sym typeface="+mn-ea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solidFill>
                                      <a:schemeClr val="tx1"/>
                                    </a:solidFill>
                                    <a:latin typeface="Cambria Math" panose="02040503050406030204" charset="0"/>
                                    <a:cs typeface="Cambria Math" panose="02040503050406030204" charset="0"/>
                                    <a:sym typeface="+mn-ea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altLang="zh-CN" i="1">
                                    <a:solidFill>
                                      <a:schemeClr val="tx1"/>
                                    </a:solidFill>
                                    <a:latin typeface="Cambria Math" panose="02040503050406030204" charset="0"/>
                                    <a:cs typeface="Cambria Math" panose="02040503050406030204" charset="0"/>
                                    <a:sym typeface="+mn-ea"/>
                                  </a:rPr>
                                  <m:t>𝑀</m:t>
                                </m:r>
                              </m:sub>
                            </m:sSub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  <m:t>.</m:t>
                            </m:r>
                          </m:e>
                        </m:eqArr>
                      </m:e>
                    </m:d>
                  </m:oMath>
                </a14:m>
                <a:endParaRPr lang="en-US" altLang="zh-CN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cs typeface="+mn-lt"/>
                    <a:sym typeface="+mn-ea"/>
                  </a:rPr>
                  <a:t>  </a:t>
                </a:r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(2)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≐</m:t>
                        </m:r>
                        <m:sSub>
                          <m:sSubPr>
                            <m:ctrlP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))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𝑀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𝜎</m:t>
                            </m:r>
                          </m:e>
                        </m:d>
                      </m:sub>
                    </m:sSub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</m:ctrlPr>
                          </m:eqArrPr>
                          <m:e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  <m:t>𝑇</m:t>
                            </m:r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  <m:t>,   </m:t>
                            </m:r>
                            <m:sSub>
                              <m:sSubPr>
                                <m:ctrlPr>
                                  <a:rPr lang="en-US" altLang="zh-CN" i="1">
                                    <a:solidFill>
                                      <a:schemeClr val="tx1"/>
                                    </a:solidFill>
                                    <a:latin typeface="Cambria Math" panose="02040503050406030204" charset="0"/>
                                    <a:cs typeface="Cambria Math" panose="02040503050406030204" charset="0"/>
                                    <a:sym typeface="+mn-ea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solidFill>
                                      <a:schemeClr val="tx1"/>
                                    </a:solidFill>
                                    <a:latin typeface="Cambria Math" panose="02040503050406030204" charset="0"/>
                                    <a:cs typeface="Cambria Math" panose="02040503050406030204" charset="0"/>
                                    <a:sym typeface="+mn-ea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altLang="zh-CN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charset="0"/>
                                        <a:cs typeface="Cambria Math" panose="02040503050406030204" charset="0"/>
                                        <a:sym typeface="+mn-ea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charset="0"/>
                                        <a:cs typeface="Cambria Math" panose="02040503050406030204" charset="0"/>
                                        <a:sym typeface="+mn-ea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charset="0"/>
                                        <a:cs typeface="Cambria Math" panose="02040503050406030204" charset="0"/>
                                        <a:sym typeface="+mn-ea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altLang="zh-CN" i="1">
                                    <a:solidFill>
                                      <a:schemeClr val="tx1"/>
                                    </a:solidFill>
                                    <a:latin typeface="Cambria Math" panose="02040503050406030204" charset="0"/>
                                    <a:cs typeface="Cambria Math" panose="02040503050406030204" charset="0"/>
                                    <a:sym typeface="+mn-ea"/>
                                  </a:rPr>
                                  <m:t>)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𝑀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altLang="zh-CN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𝜎</m:t>
                                    </m:r>
                                  </m:e>
                                </m:d>
                              </m:sub>
                            </m:sSub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altLang="zh-CN" i="1">
                                    <a:solidFill>
                                      <a:schemeClr val="tx1"/>
                                    </a:solidFill>
                                    <a:latin typeface="Cambria Math" panose="02040503050406030204" charset="0"/>
                                    <a:cs typeface="Cambria Math" panose="02040503050406030204" charset="0"/>
                                    <a:sym typeface="+mn-ea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solidFill>
                                      <a:schemeClr val="tx1"/>
                                    </a:solidFill>
                                    <a:latin typeface="Cambria Math" panose="02040503050406030204" charset="0"/>
                                    <a:cs typeface="Cambria Math" panose="02040503050406030204" charset="0"/>
                                    <a:sym typeface="+mn-ea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altLang="zh-CN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charset="0"/>
                                        <a:cs typeface="Cambria Math" panose="02040503050406030204" charset="0"/>
                                        <a:sym typeface="+mn-ea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charset="0"/>
                                        <a:cs typeface="Cambria Math" panose="02040503050406030204" charset="0"/>
                                        <a:sym typeface="+mn-ea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charset="0"/>
                                        <a:cs typeface="Cambria Math" panose="02040503050406030204" charset="0"/>
                                        <a:sym typeface="+mn-ea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altLang="zh-CN" i="1">
                                    <a:solidFill>
                                      <a:schemeClr val="tx1"/>
                                    </a:solidFill>
                                    <a:latin typeface="Cambria Math" panose="02040503050406030204" charset="0"/>
                                    <a:cs typeface="Cambria Math" panose="02040503050406030204" charset="0"/>
                                    <a:sym typeface="+mn-ea"/>
                                  </a:rPr>
                                  <m:t>)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𝑀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altLang="zh-CN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𝜎</m:t>
                                    </m:r>
                                  </m:e>
                                </m:d>
                              </m:sub>
                            </m:s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;</m:t>
                            </m:r>
                          </m:e>
                          <m:e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  <m:t>𝐹</m:t>
                            </m:r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  <m:t>,   </m:t>
                            </m:r>
                            <m:sSub>
                              <m:sSubPr>
                                <m:ctrlPr>
                                  <a:rPr lang="en-US" altLang="zh-CN" i="1">
                                    <a:solidFill>
                                      <a:schemeClr val="tx1"/>
                                    </a:solidFill>
                                    <a:latin typeface="Cambria Math" panose="02040503050406030204" charset="0"/>
                                    <a:cs typeface="Cambria Math" panose="02040503050406030204" charset="0"/>
                                    <a:sym typeface="+mn-ea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solidFill>
                                      <a:schemeClr val="tx1"/>
                                    </a:solidFill>
                                    <a:latin typeface="Cambria Math" panose="02040503050406030204" charset="0"/>
                                    <a:cs typeface="Cambria Math" panose="02040503050406030204" charset="0"/>
                                    <a:sym typeface="+mn-ea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altLang="zh-CN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charset="0"/>
                                        <a:cs typeface="Cambria Math" panose="02040503050406030204" charset="0"/>
                                        <a:sym typeface="+mn-ea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charset="0"/>
                                        <a:cs typeface="Cambria Math" panose="02040503050406030204" charset="0"/>
                                        <a:sym typeface="+mn-ea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charset="0"/>
                                        <a:cs typeface="Cambria Math" panose="02040503050406030204" charset="0"/>
                                        <a:sym typeface="+mn-ea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altLang="zh-CN" i="1">
                                    <a:solidFill>
                                      <a:schemeClr val="tx1"/>
                                    </a:solidFill>
                                    <a:latin typeface="Cambria Math" panose="02040503050406030204" charset="0"/>
                                    <a:cs typeface="Cambria Math" panose="02040503050406030204" charset="0"/>
                                    <a:sym typeface="+mn-ea"/>
                                  </a:rPr>
                                  <m:t>)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𝑀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altLang="zh-CN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𝜎</m:t>
                                    </m:r>
                                  </m:e>
                                </m:d>
                              </m:sub>
                            </m:s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≠</m:t>
                            </m:r>
                            <m:sSub>
                              <m:sSubPr>
                                <m:ctrlPr>
                                  <a:rPr lang="en-US" altLang="zh-CN" i="1">
                                    <a:solidFill>
                                      <a:schemeClr val="tx1"/>
                                    </a:solidFill>
                                    <a:latin typeface="Cambria Math" panose="02040503050406030204" charset="0"/>
                                    <a:cs typeface="Cambria Math" panose="02040503050406030204" charset="0"/>
                                    <a:sym typeface="+mn-ea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solidFill>
                                      <a:schemeClr val="tx1"/>
                                    </a:solidFill>
                                    <a:latin typeface="Cambria Math" panose="02040503050406030204" charset="0"/>
                                    <a:cs typeface="Cambria Math" panose="02040503050406030204" charset="0"/>
                                    <a:sym typeface="+mn-ea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altLang="zh-CN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charset="0"/>
                                        <a:cs typeface="Cambria Math" panose="02040503050406030204" charset="0"/>
                                        <a:sym typeface="+mn-ea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charset="0"/>
                                        <a:cs typeface="Cambria Math" panose="02040503050406030204" charset="0"/>
                                        <a:sym typeface="+mn-ea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charset="0"/>
                                        <a:cs typeface="Cambria Math" panose="02040503050406030204" charset="0"/>
                                        <a:sym typeface="+mn-ea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altLang="zh-CN" i="1">
                                    <a:solidFill>
                                      <a:schemeClr val="tx1"/>
                                    </a:solidFill>
                                    <a:latin typeface="Cambria Math" panose="02040503050406030204" charset="0"/>
                                    <a:cs typeface="Cambria Math" panose="02040503050406030204" charset="0"/>
                                    <a:sym typeface="+mn-ea"/>
                                  </a:rPr>
                                  <m:t>)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𝑀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altLang="zh-CN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𝜎</m:t>
                                    </m:r>
                                  </m:e>
                                </m:d>
                              </m:sub>
                            </m:s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.</m:t>
                            </m:r>
                          </m:e>
                        </m:eqArr>
                      </m:e>
                    </m:d>
                  </m:oMath>
                </a14:m>
                <a:endParaRPr lang="zh-CN" altLang="en-US">
                  <a:latin typeface="+mn-ea"/>
                  <a:cs typeface="+mn-lt"/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cs typeface="+mn-lt"/>
                    <a:sym typeface="+mn-ea"/>
                  </a:rPr>
                  <a:t>  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(3)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(¬</m:t>
                        </m:r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𝐴</m:t>
                        </m:r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)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𝑀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𝜎</m:t>
                            </m:r>
                          </m:e>
                        </m:d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b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𝐁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¬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𝑀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𝜎</m:t>
                            </m:r>
                          </m:e>
                        </m:d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.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cs typeface="+mn-lt"/>
                    <a:sym typeface="+mn-ea"/>
                  </a:rPr>
                  <a:t>  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(4)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(</m:t>
                        </m:r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𝐴</m:t>
                        </m:r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∗</m:t>
                        </m:r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𝐵</m:t>
                        </m:r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)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𝑀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𝜎</m:t>
                            </m:r>
                          </m:e>
                        </m:d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b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𝐁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∗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𝑀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𝜎</m:t>
                            </m:r>
                          </m:e>
                        </m:d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𝐵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𝑀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𝜎</m:t>
                            </m:r>
                          </m:e>
                        </m:d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.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cs typeface="+mn-lt"/>
                    <a:sym typeface="+mn-ea"/>
                  </a:rPr>
                  <a:t>  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(5)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(∀</m:t>
                        </m:r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𝑥</m:t>
                        </m:r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.</m:t>
                        </m:r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𝐴</m:t>
                        </m:r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)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𝑀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𝜎</m:t>
                            </m:r>
                          </m:e>
                        </m:d>
                      </m:sub>
                    </m:sSub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</m:ctrlPr>
                          </m:eqArrPr>
                          <m:e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  <m:t>𝑇</m:t>
                            </m:r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  <m:t>,   对∀</m:t>
                            </m:r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  <m:t>𝑎</m:t>
                            </m:r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  <m:t>∈</m:t>
                            </m:r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  <m:t>𝑀</m:t>
                            </m:r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𝑀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altLang="zh-CN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𝜎</m:t>
                                    </m:r>
                                    <m:r>
                                      <a:rPr lang="en-US" altLang="zh-CN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[</m:t>
                                    </m:r>
                                    <m:r>
                                      <a:rPr lang="en-US" altLang="zh-CN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𝑥</m:t>
                                    </m:r>
                                    <m:r>
                                      <a:rPr lang="en-US" altLang="zh-CN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:=</m:t>
                                    </m:r>
                                    <m:r>
                                      <a:rPr lang="en-US" altLang="zh-CN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𝑎</m:t>
                                    </m:r>
                                    <m:r>
                                      <a:rPr lang="en-US" altLang="zh-CN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]</m:t>
                                    </m:r>
                                  </m:e>
                                </m:d>
                              </m:sub>
                            </m:s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=</m:t>
                            </m:r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𝑇</m:t>
                            </m:r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;</m:t>
                            </m:r>
                          </m:e>
                          <m:e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  <m:t>𝐹</m:t>
                            </m:r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  <m:t>,      否则.                                     </m:t>
                            </m:r>
                          </m:e>
                        </m:eqArr>
                      </m:e>
                    </m:d>
                  </m:oMath>
                </a14:m>
                <a:endParaRPr lang="en-US" altLang="zh-CN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cs typeface="+mn-lt"/>
                    <a:sym typeface="+mn-ea"/>
                  </a:rPr>
                  <a:t>  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(6)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(∃</m:t>
                        </m:r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𝑥</m:t>
                        </m:r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.</m:t>
                        </m:r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𝐴</m:t>
                        </m:r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)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𝑀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𝜎</m:t>
                            </m:r>
                          </m:e>
                        </m:d>
                      </m:sub>
                    </m:sSub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</m:ctrlPr>
                          </m:eqArrPr>
                          <m:e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  <m:t>𝑇</m:t>
                            </m:r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  <m:t>,   若∃</m:t>
                            </m:r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  <m:t>𝑎</m:t>
                            </m:r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  <m:t>∈</m:t>
                            </m:r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  <m:t>𝑀</m:t>
                            </m:r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𝑀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altLang="zh-CN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𝜎</m:t>
                                    </m:r>
                                    <m:r>
                                      <a:rPr lang="en-US" altLang="zh-CN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[</m:t>
                                    </m:r>
                                    <m:r>
                                      <a:rPr lang="en-US" altLang="zh-CN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𝑥</m:t>
                                    </m:r>
                                    <m:r>
                                      <a:rPr lang="en-US" altLang="zh-CN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:=</m:t>
                                    </m:r>
                                    <m:r>
                                      <a:rPr lang="en-US" altLang="zh-CN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𝑎</m:t>
                                    </m:r>
                                    <m:r>
                                      <a:rPr lang="en-US" altLang="zh-CN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]</m:t>
                                    </m:r>
                                  </m:e>
                                </m:d>
                              </m:sub>
                            </m:s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=</m:t>
                            </m:r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𝑇</m:t>
                            </m:r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;</m:t>
                            </m:r>
                          </m:e>
                          <m:e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  <m:t>𝐹</m:t>
                            </m:r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  <m:t>,      否则.                                     </m:t>
                            </m:r>
                          </m:e>
                        </m:eqArr>
                      </m:e>
                    </m:d>
                  </m:oMath>
                </a14:m>
                <a:endParaRPr lang="zh-CN" altLang="en-US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 r="-19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dirty="0" smtClean="0">
                <a:sym typeface="+mn-ea"/>
              </a:rPr>
              <a:t>公式的解释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179705" indent="-45720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 b="1"/>
                  <a:t>定义</a:t>
                </a:r>
                <a:r>
                  <a:rPr lang="en-US" altLang="zh-CN" b="1"/>
                  <a:t>1</a:t>
                </a:r>
                <a:r>
                  <a:rPr lang="en-US" altLang="zh-CN" b="1"/>
                  <a:t>.18</a:t>
                </a:r>
                <a:r>
                  <a:rPr lang="zh-CN" altLang="en-US" b="1"/>
                  <a:t>（公式的解释）</a:t>
                </a:r>
                <a:r>
                  <a:rPr lang="en-US" altLang="zh-CN" b="1"/>
                  <a:t>.</a:t>
                </a:r>
                <a:r>
                  <a:rPr lang="en-US" altLang="zh-CN"/>
                  <a:t>  </a:t>
                </a:r>
                <a:r>
                  <a:rPr lang="zh-CN" altLang="en-US"/>
                  <a:t>设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𝑀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𝜎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为一个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ℒ</m:t>
                    </m:r>
                  </m:oMath>
                </a14:m>
                <a:r>
                  <a:rPr lang="en-US" altLang="zh-CN">
                    <a:sym typeface="+mn-ea"/>
                  </a:rPr>
                  <a:t>-</a:t>
                </a:r>
                <a:r>
                  <a:rPr lang="zh-CN" altLang="en-US">
                    <a:sym typeface="+mn-ea"/>
                  </a:rPr>
                  <a:t>模型，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zh-CN" altLang="en-US">
                    <a:sym typeface="+mn-ea"/>
                  </a:rPr>
                  <a:t>为公式，</a:t>
                </a:r>
                <a:r>
                  <a:rPr lang="zh-CN" altLang="en-US" b="1">
                    <a:solidFill>
                      <a:schemeClr val="accent5"/>
                    </a:solidFill>
                    <a:sym typeface="+mn-ea"/>
                  </a:rPr>
                  <a:t>公式</a:t>
                </a:r>
                <a14:m>
                  <m:oMath xmlns:m="http://schemas.openxmlformats.org/officeDocument/2006/math">
                    <m:r>
                      <a:rPr lang="en-US" altLang="zh-CN" b="1" i="1">
                        <a:solidFill>
                          <a:schemeClr val="accent5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𝑨</m:t>
                    </m:r>
                  </m:oMath>
                </a14:m>
                <a:r>
                  <a:rPr lang="zh-CN" altLang="en-US" b="1">
                    <a:solidFill>
                      <a:schemeClr val="accent5"/>
                    </a:solidFill>
                    <a:sym typeface="+mn-ea"/>
                  </a:rPr>
                  <a:t>的解释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>
                            <a:solidFill>
                              <a:schemeClr val="accent5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b="1" i="1">
                            <a:solidFill>
                              <a:schemeClr val="accent5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𝑨</m:t>
                        </m:r>
                      </m:e>
                      <m:sub>
                        <m:r>
                          <a:rPr lang="en-US" altLang="zh-CN" b="1" i="1">
                            <a:solidFill>
                              <a:schemeClr val="accent5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𝑴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CN" b="1" i="1">
                                <a:solidFill>
                                  <a:schemeClr val="accent5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dPr>
                          <m:e>
                            <m:r>
                              <a:rPr lang="en-US" altLang="zh-CN" b="1" i="1">
                                <a:solidFill>
                                  <a:schemeClr val="accent5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𝝈</m:t>
                            </m:r>
                          </m:e>
                        </m:d>
                      </m:sub>
                    </m:sSub>
                  </m:oMath>
                </a14:m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归纳定义如下：</a:t>
                </a:r>
                <a:endParaRPr lang="zh-CN" altLang="en-US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olidFill>
                      <a:schemeClr val="tx1"/>
                    </a:solidFill>
                    <a:cs typeface="+mn-lt"/>
                    <a:sym typeface="+mn-ea"/>
                  </a:rPr>
                  <a:t>  </a:t>
                </a:r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(1)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(</m:t>
                        </m:r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𝑃</m:t>
                        </m:r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,...,</m:t>
                        </m:r>
                        <m:sSub>
                          <m:sSubPr>
                            <m:ctrlP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  <m:t>𝑛</m:t>
                            </m:r>
                          </m:sub>
                        </m:s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))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𝑀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𝜎</m:t>
                            </m:r>
                          </m:e>
                        </m:d>
                      </m:sub>
                    </m:sSub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</m:ctrlPr>
                          </m:eqArrPr>
                          <m:e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  <m:t>𝑇</m:t>
                            </m:r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  <m:t>,   </m:t>
                            </m:r>
                            <m:d>
                              <m:dPr>
                                <m:begChr m:val="〈"/>
                                <m:endChr m:val="〉"/>
                                <m:ctrlPr>
                                  <a:rPr lang="en-US" altLang="zh-CN" i="1">
                                    <a:solidFill>
                                      <a:schemeClr val="tx1"/>
                                    </a:solidFill>
                                    <a:latin typeface="Cambria Math" panose="02040503050406030204" charset="0"/>
                                    <a:cs typeface="Cambria Math" panose="02040503050406030204" charset="0"/>
                                    <a:sym typeface="+mn-ea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CN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charset="0"/>
                                        <a:cs typeface="Cambria Math" panose="02040503050406030204" charset="0"/>
                                        <a:sym typeface="+mn-ea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charset="0"/>
                                        <a:cs typeface="Cambria Math" panose="02040503050406030204" charset="0"/>
                                        <a:sym typeface="+mn-ea"/>
                                      </a:rPr>
                                      <m:t>(</m:t>
                                    </m:r>
                                    <m:sSub>
                                      <m:sSubPr>
                                        <m:ctrlPr>
                                          <a:rPr lang="en-US" altLang="zh-CN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charset="0"/>
                                            <a:cs typeface="Cambria Math" panose="02040503050406030204" charset="0"/>
                                            <a:sym typeface="+mn-ea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charset="0"/>
                                            <a:cs typeface="Cambria Math" panose="02040503050406030204" charset="0"/>
                                            <a:sym typeface="+mn-ea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en-US" altLang="zh-CN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charset="0"/>
                                            <a:cs typeface="Cambria Math" panose="02040503050406030204" charset="0"/>
                                            <a:sym typeface="+mn-ea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altLang="zh-CN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charset="0"/>
                                        <a:cs typeface="Cambria Math" panose="02040503050406030204" charset="0"/>
                                        <a:sym typeface="+mn-ea"/>
                                      </a:rPr>
                                      <m:t>)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𝑀</m:t>
                                    </m:r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altLang="zh-CN" i="1">
                                            <a:latin typeface="Cambria Math" panose="02040503050406030204" charset="0"/>
                                            <a:cs typeface="Cambria Math" panose="02040503050406030204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i="1">
                                            <a:latin typeface="Cambria Math" panose="02040503050406030204" charset="0"/>
                                            <a:cs typeface="Cambria Math" panose="02040503050406030204" charset="0"/>
                                          </a:rPr>
                                          <m:t>𝜎</m:t>
                                        </m:r>
                                      </m:e>
                                    </m:d>
                                  </m:sub>
                                </m:sSub>
                                <m:r>
                                  <a:rPr lang="en-US" altLang="zh-CN" i="1">
                                    <a:solidFill>
                                      <a:schemeClr val="tx1"/>
                                    </a:solidFill>
                                    <a:latin typeface="Cambria Math" panose="02040503050406030204" charset="0"/>
                                    <a:cs typeface="Cambria Math" panose="02040503050406030204" charset="0"/>
                                    <a:sym typeface="+mn-ea"/>
                                  </a:rPr>
                                  <m:t>,...,</m:t>
                                </m:r>
                                <m:sSub>
                                  <m:sSubPr>
                                    <m:ctrlPr>
                                      <a:rPr lang="en-US" altLang="zh-CN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charset="0"/>
                                        <a:cs typeface="Cambria Math" panose="02040503050406030204" charset="0"/>
                                        <a:sym typeface="+mn-ea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charset="0"/>
                                        <a:cs typeface="Cambria Math" panose="02040503050406030204" charset="0"/>
                                        <a:sym typeface="+mn-ea"/>
                                      </a:rPr>
                                      <m:t>(</m:t>
                                    </m:r>
                                    <m:sSub>
                                      <m:sSubPr>
                                        <m:ctrlPr>
                                          <a:rPr lang="en-US" altLang="zh-CN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charset="0"/>
                                            <a:cs typeface="Cambria Math" panose="02040503050406030204" charset="0"/>
                                            <a:sym typeface="+mn-ea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charset="0"/>
                                            <a:cs typeface="Cambria Math" panose="02040503050406030204" charset="0"/>
                                            <a:sym typeface="+mn-ea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en-US" altLang="zh-CN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charset="0"/>
                                            <a:cs typeface="Cambria Math" panose="02040503050406030204" charset="0"/>
                                            <a:sym typeface="+mn-ea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  <m:r>
                                      <a:rPr lang="en-US" altLang="zh-CN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charset="0"/>
                                        <a:cs typeface="Cambria Math" panose="02040503050406030204" charset="0"/>
                                        <a:sym typeface="+mn-ea"/>
                                      </a:rPr>
                                      <m:t>)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𝑀</m:t>
                                    </m:r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altLang="zh-CN" i="1">
                                            <a:latin typeface="Cambria Math" panose="02040503050406030204" charset="0"/>
                                            <a:cs typeface="Cambria Math" panose="02040503050406030204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i="1">
                                            <a:latin typeface="Cambria Math" panose="02040503050406030204" charset="0"/>
                                            <a:cs typeface="Cambria Math" panose="02040503050406030204" charset="0"/>
                                          </a:rPr>
                                          <m:t>𝜎</m:t>
                                        </m:r>
                                      </m:e>
                                    </m:d>
                                  </m:sub>
                                </m:sSub>
                              </m:e>
                            </m:d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  <m:t>∈</m:t>
                            </m:r>
                            <m:sSub>
                              <m:sSubPr>
                                <m:ctrlPr>
                                  <a:rPr lang="en-US" altLang="zh-CN" i="1">
                                    <a:solidFill>
                                      <a:schemeClr val="tx1"/>
                                    </a:solidFill>
                                    <a:latin typeface="Cambria Math" panose="02040503050406030204" charset="0"/>
                                    <a:cs typeface="Cambria Math" panose="02040503050406030204" charset="0"/>
                                    <a:sym typeface="+mn-ea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solidFill>
                                      <a:schemeClr val="tx1"/>
                                    </a:solidFill>
                                    <a:latin typeface="Cambria Math" panose="02040503050406030204" charset="0"/>
                                    <a:cs typeface="Cambria Math" panose="02040503050406030204" charset="0"/>
                                    <a:sym typeface="+mn-ea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altLang="zh-CN" i="1">
                                    <a:solidFill>
                                      <a:schemeClr val="tx1"/>
                                    </a:solidFill>
                                    <a:latin typeface="Cambria Math" panose="02040503050406030204" charset="0"/>
                                    <a:cs typeface="Cambria Math" panose="02040503050406030204" charset="0"/>
                                    <a:sym typeface="+mn-ea"/>
                                  </a:rPr>
                                  <m:t>𝑀</m:t>
                                </m:r>
                              </m:sub>
                            </m:sSub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  <m:t>;</m:t>
                            </m:r>
                          </m:e>
                          <m:e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  <m:t>𝐹</m:t>
                            </m:r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  <m:t>,   </m:t>
                            </m:r>
                            <m:d>
                              <m:dPr>
                                <m:begChr m:val="〈"/>
                                <m:endChr m:val="〉"/>
                                <m:ctrlPr>
                                  <a:rPr lang="en-US" altLang="zh-CN" i="1">
                                    <a:solidFill>
                                      <a:schemeClr val="tx1"/>
                                    </a:solidFill>
                                    <a:latin typeface="Cambria Math" panose="02040503050406030204" charset="0"/>
                                    <a:cs typeface="Cambria Math" panose="02040503050406030204" charset="0"/>
                                    <a:sym typeface="+mn-ea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CN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charset="0"/>
                                        <a:cs typeface="Cambria Math" panose="02040503050406030204" charset="0"/>
                                        <a:sym typeface="+mn-ea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charset="0"/>
                                        <a:cs typeface="Cambria Math" panose="02040503050406030204" charset="0"/>
                                        <a:sym typeface="+mn-ea"/>
                                      </a:rPr>
                                      <m:t>(</m:t>
                                    </m:r>
                                    <m:sSub>
                                      <m:sSubPr>
                                        <m:ctrlPr>
                                          <a:rPr lang="en-US" altLang="zh-CN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charset="0"/>
                                            <a:cs typeface="Cambria Math" panose="02040503050406030204" charset="0"/>
                                            <a:sym typeface="+mn-ea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charset="0"/>
                                            <a:cs typeface="Cambria Math" panose="02040503050406030204" charset="0"/>
                                            <a:sym typeface="+mn-ea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en-US" altLang="zh-CN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charset="0"/>
                                            <a:cs typeface="Cambria Math" panose="02040503050406030204" charset="0"/>
                                            <a:sym typeface="+mn-ea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altLang="zh-CN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charset="0"/>
                                        <a:cs typeface="Cambria Math" panose="02040503050406030204" charset="0"/>
                                        <a:sym typeface="+mn-ea"/>
                                      </a:rPr>
                                      <m:t>)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𝑀</m:t>
                                    </m:r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altLang="zh-CN" i="1">
                                            <a:latin typeface="Cambria Math" panose="02040503050406030204" charset="0"/>
                                            <a:cs typeface="Cambria Math" panose="02040503050406030204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i="1">
                                            <a:latin typeface="Cambria Math" panose="02040503050406030204" charset="0"/>
                                            <a:cs typeface="Cambria Math" panose="02040503050406030204" charset="0"/>
                                          </a:rPr>
                                          <m:t>𝜎</m:t>
                                        </m:r>
                                      </m:e>
                                    </m:d>
                                  </m:sub>
                                </m:sSub>
                                <m:r>
                                  <a:rPr lang="en-US" altLang="zh-CN" i="1">
                                    <a:solidFill>
                                      <a:schemeClr val="tx1"/>
                                    </a:solidFill>
                                    <a:latin typeface="Cambria Math" panose="02040503050406030204" charset="0"/>
                                    <a:cs typeface="Cambria Math" panose="02040503050406030204" charset="0"/>
                                    <a:sym typeface="+mn-ea"/>
                                  </a:rPr>
                                  <m:t>,...,</m:t>
                                </m:r>
                                <m:sSub>
                                  <m:sSubPr>
                                    <m:ctrlPr>
                                      <a:rPr lang="en-US" altLang="zh-CN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charset="0"/>
                                        <a:cs typeface="Cambria Math" panose="02040503050406030204" charset="0"/>
                                        <a:sym typeface="+mn-ea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charset="0"/>
                                        <a:cs typeface="Cambria Math" panose="02040503050406030204" charset="0"/>
                                        <a:sym typeface="+mn-ea"/>
                                      </a:rPr>
                                      <m:t>(</m:t>
                                    </m:r>
                                    <m:sSub>
                                      <m:sSubPr>
                                        <m:ctrlPr>
                                          <a:rPr lang="en-US" altLang="zh-CN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charset="0"/>
                                            <a:cs typeface="Cambria Math" panose="02040503050406030204" charset="0"/>
                                            <a:sym typeface="+mn-ea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charset="0"/>
                                            <a:cs typeface="Cambria Math" panose="02040503050406030204" charset="0"/>
                                            <a:sym typeface="+mn-ea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en-US" altLang="zh-CN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charset="0"/>
                                            <a:cs typeface="Cambria Math" panose="02040503050406030204" charset="0"/>
                                            <a:sym typeface="+mn-ea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  <m:r>
                                      <a:rPr lang="en-US" altLang="zh-CN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charset="0"/>
                                        <a:cs typeface="Cambria Math" panose="02040503050406030204" charset="0"/>
                                        <a:sym typeface="+mn-ea"/>
                                      </a:rPr>
                                      <m:t>)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𝑀</m:t>
                                    </m:r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altLang="zh-CN" i="1">
                                            <a:latin typeface="Cambria Math" panose="02040503050406030204" charset="0"/>
                                            <a:cs typeface="Cambria Math" panose="02040503050406030204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i="1">
                                            <a:latin typeface="Cambria Math" panose="02040503050406030204" charset="0"/>
                                            <a:cs typeface="Cambria Math" panose="02040503050406030204" charset="0"/>
                                          </a:rPr>
                                          <m:t>𝜎</m:t>
                                        </m:r>
                                      </m:e>
                                    </m:d>
                                  </m:sub>
                                </m:sSub>
                              </m:e>
                            </m:d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∉</m:t>
                            </m:r>
                            <m:sSub>
                              <m:sSubPr>
                                <m:ctrlPr>
                                  <a:rPr lang="en-US" altLang="zh-CN" i="1">
                                    <a:solidFill>
                                      <a:schemeClr val="tx1"/>
                                    </a:solidFill>
                                    <a:latin typeface="Cambria Math" panose="02040503050406030204" charset="0"/>
                                    <a:cs typeface="Cambria Math" panose="02040503050406030204" charset="0"/>
                                    <a:sym typeface="+mn-ea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solidFill>
                                      <a:schemeClr val="tx1"/>
                                    </a:solidFill>
                                    <a:latin typeface="Cambria Math" panose="02040503050406030204" charset="0"/>
                                    <a:cs typeface="Cambria Math" panose="02040503050406030204" charset="0"/>
                                    <a:sym typeface="+mn-ea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altLang="zh-CN" i="1">
                                    <a:solidFill>
                                      <a:schemeClr val="tx1"/>
                                    </a:solidFill>
                                    <a:latin typeface="Cambria Math" panose="02040503050406030204" charset="0"/>
                                    <a:cs typeface="Cambria Math" panose="02040503050406030204" charset="0"/>
                                    <a:sym typeface="+mn-ea"/>
                                  </a:rPr>
                                  <m:t>𝑀</m:t>
                                </m:r>
                              </m:sub>
                            </m:sSub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  <m:t>.</m:t>
                            </m:r>
                          </m:e>
                        </m:eqArr>
                      </m:e>
                    </m:d>
                  </m:oMath>
                </a14:m>
                <a:endParaRPr lang="en-US" altLang="zh-CN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cs typeface="+mn-lt"/>
                    <a:sym typeface="+mn-ea"/>
                  </a:rPr>
                  <a:t>  </a:t>
                </a:r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(2)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≐</m:t>
                        </m:r>
                        <m:sSub>
                          <m:sSubPr>
                            <m:ctrlP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))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𝑀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𝜎</m:t>
                            </m:r>
                          </m:e>
                        </m:d>
                      </m:sub>
                    </m:sSub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</m:ctrlPr>
                          </m:eqArrPr>
                          <m:e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  <m:t>𝑇</m:t>
                            </m:r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  <m:t>,   </m:t>
                            </m:r>
                            <m:sSub>
                              <m:sSubPr>
                                <m:ctrlPr>
                                  <a:rPr lang="en-US" altLang="zh-CN" i="1">
                                    <a:solidFill>
                                      <a:schemeClr val="tx1"/>
                                    </a:solidFill>
                                    <a:latin typeface="Cambria Math" panose="02040503050406030204" charset="0"/>
                                    <a:cs typeface="Cambria Math" panose="02040503050406030204" charset="0"/>
                                    <a:sym typeface="+mn-ea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solidFill>
                                      <a:schemeClr val="tx1"/>
                                    </a:solidFill>
                                    <a:latin typeface="Cambria Math" panose="02040503050406030204" charset="0"/>
                                    <a:cs typeface="Cambria Math" panose="02040503050406030204" charset="0"/>
                                    <a:sym typeface="+mn-ea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altLang="zh-CN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charset="0"/>
                                        <a:cs typeface="Cambria Math" panose="02040503050406030204" charset="0"/>
                                        <a:sym typeface="+mn-ea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charset="0"/>
                                        <a:cs typeface="Cambria Math" panose="02040503050406030204" charset="0"/>
                                        <a:sym typeface="+mn-ea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charset="0"/>
                                        <a:cs typeface="Cambria Math" panose="02040503050406030204" charset="0"/>
                                        <a:sym typeface="+mn-ea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altLang="zh-CN" i="1">
                                    <a:solidFill>
                                      <a:schemeClr val="tx1"/>
                                    </a:solidFill>
                                    <a:latin typeface="Cambria Math" panose="02040503050406030204" charset="0"/>
                                    <a:cs typeface="Cambria Math" panose="02040503050406030204" charset="0"/>
                                    <a:sym typeface="+mn-ea"/>
                                  </a:rPr>
                                  <m:t>)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𝑀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altLang="zh-CN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𝜎</m:t>
                                    </m:r>
                                  </m:e>
                                </m:d>
                              </m:sub>
                            </m:sSub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altLang="zh-CN" i="1">
                                    <a:solidFill>
                                      <a:schemeClr val="tx1"/>
                                    </a:solidFill>
                                    <a:latin typeface="Cambria Math" panose="02040503050406030204" charset="0"/>
                                    <a:cs typeface="Cambria Math" panose="02040503050406030204" charset="0"/>
                                    <a:sym typeface="+mn-ea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solidFill>
                                      <a:schemeClr val="tx1"/>
                                    </a:solidFill>
                                    <a:latin typeface="Cambria Math" panose="02040503050406030204" charset="0"/>
                                    <a:cs typeface="Cambria Math" panose="02040503050406030204" charset="0"/>
                                    <a:sym typeface="+mn-ea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altLang="zh-CN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charset="0"/>
                                        <a:cs typeface="Cambria Math" panose="02040503050406030204" charset="0"/>
                                        <a:sym typeface="+mn-ea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charset="0"/>
                                        <a:cs typeface="Cambria Math" panose="02040503050406030204" charset="0"/>
                                        <a:sym typeface="+mn-ea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charset="0"/>
                                        <a:cs typeface="Cambria Math" panose="02040503050406030204" charset="0"/>
                                        <a:sym typeface="+mn-ea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altLang="zh-CN" i="1">
                                    <a:solidFill>
                                      <a:schemeClr val="tx1"/>
                                    </a:solidFill>
                                    <a:latin typeface="Cambria Math" panose="02040503050406030204" charset="0"/>
                                    <a:cs typeface="Cambria Math" panose="02040503050406030204" charset="0"/>
                                    <a:sym typeface="+mn-ea"/>
                                  </a:rPr>
                                  <m:t>)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𝑀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altLang="zh-CN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𝜎</m:t>
                                    </m:r>
                                  </m:e>
                                </m:d>
                              </m:sub>
                            </m:s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;</m:t>
                            </m:r>
                          </m:e>
                          <m:e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  <m:t>𝐹</m:t>
                            </m:r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  <m:t>,   </m:t>
                            </m:r>
                            <m:sSub>
                              <m:sSubPr>
                                <m:ctrlPr>
                                  <a:rPr lang="en-US" altLang="zh-CN" i="1">
                                    <a:solidFill>
                                      <a:schemeClr val="tx1"/>
                                    </a:solidFill>
                                    <a:latin typeface="Cambria Math" panose="02040503050406030204" charset="0"/>
                                    <a:cs typeface="Cambria Math" panose="02040503050406030204" charset="0"/>
                                    <a:sym typeface="+mn-ea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solidFill>
                                      <a:schemeClr val="tx1"/>
                                    </a:solidFill>
                                    <a:latin typeface="Cambria Math" panose="02040503050406030204" charset="0"/>
                                    <a:cs typeface="Cambria Math" panose="02040503050406030204" charset="0"/>
                                    <a:sym typeface="+mn-ea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altLang="zh-CN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charset="0"/>
                                        <a:cs typeface="Cambria Math" panose="02040503050406030204" charset="0"/>
                                        <a:sym typeface="+mn-ea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charset="0"/>
                                        <a:cs typeface="Cambria Math" panose="02040503050406030204" charset="0"/>
                                        <a:sym typeface="+mn-ea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charset="0"/>
                                        <a:cs typeface="Cambria Math" panose="02040503050406030204" charset="0"/>
                                        <a:sym typeface="+mn-ea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altLang="zh-CN" i="1">
                                    <a:solidFill>
                                      <a:schemeClr val="tx1"/>
                                    </a:solidFill>
                                    <a:latin typeface="Cambria Math" panose="02040503050406030204" charset="0"/>
                                    <a:cs typeface="Cambria Math" panose="02040503050406030204" charset="0"/>
                                    <a:sym typeface="+mn-ea"/>
                                  </a:rPr>
                                  <m:t>)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𝑀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altLang="zh-CN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𝜎</m:t>
                                    </m:r>
                                  </m:e>
                                </m:d>
                              </m:sub>
                            </m:s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≠</m:t>
                            </m:r>
                            <m:sSub>
                              <m:sSubPr>
                                <m:ctrlPr>
                                  <a:rPr lang="en-US" altLang="zh-CN" i="1">
                                    <a:solidFill>
                                      <a:schemeClr val="tx1"/>
                                    </a:solidFill>
                                    <a:latin typeface="Cambria Math" panose="02040503050406030204" charset="0"/>
                                    <a:cs typeface="Cambria Math" panose="02040503050406030204" charset="0"/>
                                    <a:sym typeface="+mn-ea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solidFill>
                                      <a:schemeClr val="tx1"/>
                                    </a:solidFill>
                                    <a:latin typeface="Cambria Math" panose="02040503050406030204" charset="0"/>
                                    <a:cs typeface="Cambria Math" panose="02040503050406030204" charset="0"/>
                                    <a:sym typeface="+mn-ea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altLang="zh-CN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charset="0"/>
                                        <a:cs typeface="Cambria Math" panose="02040503050406030204" charset="0"/>
                                        <a:sym typeface="+mn-ea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charset="0"/>
                                        <a:cs typeface="Cambria Math" panose="02040503050406030204" charset="0"/>
                                        <a:sym typeface="+mn-ea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charset="0"/>
                                        <a:cs typeface="Cambria Math" panose="02040503050406030204" charset="0"/>
                                        <a:sym typeface="+mn-ea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altLang="zh-CN" i="1">
                                    <a:solidFill>
                                      <a:schemeClr val="tx1"/>
                                    </a:solidFill>
                                    <a:latin typeface="Cambria Math" panose="02040503050406030204" charset="0"/>
                                    <a:cs typeface="Cambria Math" panose="02040503050406030204" charset="0"/>
                                    <a:sym typeface="+mn-ea"/>
                                  </a:rPr>
                                  <m:t>)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𝑀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altLang="zh-CN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𝜎</m:t>
                                    </m:r>
                                  </m:e>
                                </m:d>
                              </m:sub>
                            </m:s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.</m:t>
                            </m:r>
                          </m:e>
                        </m:eqArr>
                      </m:e>
                    </m:d>
                  </m:oMath>
                </a14:m>
                <a:endParaRPr lang="zh-CN" altLang="en-US">
                  <a:latin typeface="+mn-ea"/>
                  <a:cs typeface="+mn-lt"/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cs typeface="+mn-lt"/>
                    <a:sym typeface="+mn-ea"/>
                  </a:rPr>
                  <a:t>  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(3)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(¬</m:t>
                        </m:r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𝐴</m:t>
                        </m:r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)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𝑀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𝜎</m:t>
                            </m:r>
                          </m:e>
                        </m:d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b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𝐁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¬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𝑀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𝜎</m:t>
                            </m:r>
                          </m:e>
                        </m:d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.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cs typeface="+mn-lt"/>
                    <a:sym typeface="+mn-ea"/>
                  </a:rPr>
                  <a:t>  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(4)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(</m:t>
                        </m:r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𝐴</m:t>
                        </m:r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∗</m:t>
                        </m:r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𝐵</m:t>
                        </m:r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)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𝑀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𝜎</m:t>
                            </m:r>
                          </m:e>
                        </m:d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b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𝐁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∗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𝑀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𝜎</m:t>
                            </m:r>
                          </m:e>
                        </m:d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𝐵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𝑀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𝜎</m:t>
                            </m:r>
                          </m:e>
                        </m:d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.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cs typeface="+mn-lt"/>
                    <a:sym typeface="+mn-ea"/>
                  </a:rPr>
                  <a:t>  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(5)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(∀</m:t>
                        </m:r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𝑥</m:t>
                        </m:r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.</m:t>
                        </m:r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𝐴</m:t>
                        </m:r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)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𝑀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𝜎</m:t>
                            </m:r>
                          </m:e>
                        </m:d>
                      </m:sub>
                    </m:sSub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</m:ctrlPr>
                          </m:eqArrPr>
                          <m:e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  <m:t>𝑇</m:t>
                            </m:r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  <m:t>,   对∀</m:t>
                            </m:r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  <m:t>𝑎</m:t>
                            </m:r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  <m:t>∈</m:t>
                            </m:r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  <m:t>𝑀</m:t>
                            </m:r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𝑀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altLang="zh-CN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𝜎</m:t>
                                    </m:r>
                                    <m:r>
                                      <a:rPr lang="en-US" altLang="zh-CN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[</m:t>
                                    </m:r>
                                    <m:r>
                                      <a:rPr lang="en-US" altLang="zh-CN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𝑥</m:t>
                                    </m:r>
                                    <m:r>
                                      <a:rPr lang="en-US" altLang="zh-CN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:=</m:t>
                                    </m:r>
                                    <m:r>
                                      <a:rPr lang="en-US" altLang="zh-CN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𝑎</m:t>
                                    </m:r>
                                    <m:r>
                                      <a:rPr lang="en-US" altLang="zh-CN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]</m:t>
                                    </m:r>
                                  </m:e>
                                </m:d>
                              </m:sub>
                            </m:s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=</m:t>
                            </m:r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𝑇</m:t>
                            </m:r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;</m:t>
                            </m:r>
                          </m:e>
                          <m:e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  <m:t>𝐹</m:t>
                            </m:r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  <m:t>,      否则.                                     </m:t>
                            </m:r>
                          </m:e>
                        </m:eqArr>
                      </m:e>
                    </m:d>
                  </m:oMath>
                </a14:m>
                <a:endParaRPr lang="en-US" altLang="zh-CN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cs typeface="+mn-lt"/>
                    <a:sym typeface="+mn-ea"/>
                  </a:rPr>
                  <a:t>  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(6)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(∃</m:t>
                        </m:r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𝑥</m:t>
                        </m:r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.</m:t>
                        </m:r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𝐴</m:t>
                        </m:r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)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𝑀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𝜎</m:t>
                            </m:r>
                          </m:e>
                        </m:d>
                      </m:sub>
                    </m:sSub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</m:ctrlPr>
                          </m:eqArrPr>
                          <m:e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  <m:t>𝑇</m:t>
                            </m:r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  <m:t>,   若∃</m:t>
                            </m:r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  <m:t>𝑎</m:t>
                            </m:r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  <m:t>∈</m:t>
                            </m:r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  <m:t>𝑀</m:t>
                            </m:r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𝑀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altLang="zh-CN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𝜎</m:t>
                                    </m:r>
                                    <m:r>
                                      <a:rPr lang="en-US" altLang="zh-CN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[</m:t>
                                    </m:r>
                                    <m:r>
                                      <a:rPr lang="en-US" altLang="zh-CN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𝑥</m:t>
                                    </m:r>
                                    <m:r>
                                      <a:rPr lang="en-US" altLang="zh-CN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:=</m:t>
                                    </m:r>
                                    <m:r>
                                      <a:rPr lang="en-US" altLang="zh-CN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𝑎</m:t>
                                    </m:r>
                                    <m:r>
                                      <a:rPr lang="en-US" altLang="zh-CN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]</m:t>
                                    </m:r>
                                  </m:e>
                                </m:d>
                              </m:sub>
                            </m:s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=</m:t>
                            </m:r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𝑇</m:t>
                            </m:r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;</m:t>
                            </m:r>
                          </m:e>
                          <m:e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  <m:t>𝐹</m:t>
                            </m:r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  <m:t>,      否则.                                     </m:t>
                            </m:r>
                          </m:e>
                        </m:eqArr>
                      </m:e>
                    </m:d>
                  </m:oMath>
                </a14:m>
                <a:endParaRPr lang="zh-CN" altLang="en-US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 r="-19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/>
              <p:cNvSpPr txBox="1"/>
              <p:nvPr/>
            </p:nvSpPr>
            <p:spPr>
              <a:xfrm>
                <a:off x="6350635" y="3733800"/>
                <a:ext cx="2717165" cy="645160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prstDash val="dash"/>
              </a:ln>
            </p:spPr>
            <p:txBody>
              <a:bodyPr wrap="square" rtlCol="0">
                <a:spAutoFit/>
              </a:bodyPr>
              <a:p>
                <a:pPr algn="l"/>
                <a:r>
                  <a:rPr lang="zh-CN" altLang="en-US" sz="1800"/>
                  <a:t>变元</a:t>
                </a:r>
                <a14:m>
                  <m:oMath xmlns:m="http://schemas.openxmlformats.org/officeDocument/2006/math">
                    <m:r>
                      <a:rPr lang="en-US" altLang="zh-CN" sz="1800" i="1">
                        <a:latin typeface="Cambria Math" panose="02040503050406030204" charset="0"/>
                        <a:cs typeface="Cambria Math" panose="02040503050406030204" charset="0"/>
                      </a:rPr>
                      <m:t>𝑥</m:t>
                    </m:r>
                  </m:oMath>
                </a14:m>
                <a:r>
                  <a:rPr lang="zh-CN" altLang="en-US" sz="1800"/>
                  <a:t>的赋值为</a:t>
                </a:r>
                <a14:m>
                  <m:oMath xmlns:m="http://schemas.openxmlformats.org/officeDocument/2006/math">
                    <m:r>
                      <a:rPr lang="en-US" altLang="zh-CN" sz="1800" i="1">
                        <a:latin typeface="Cambria Math" panose="02040503050406030204" charset="0"/>
                        <a:cs typeface="Cambria Math" panose="02040503050406030204" charset="0"/>
                      </a:rPr>
                      <m:t>𝑎</m:t>
                    </m:r>
                  </m:oMath>
                </a14:m>
                <a:r>
                  <a:rPr lang="zh-CN" altLang="en-US" sz="1800"/>
                  <a:t>，</a:t>
                </a:r>
                <a:endParaRPr lang="zh-CN" altLang="en-US" sz="1800"/>
              </a:p>
              <a:p>
                <a:pPr algn="l"/>
                <a:r>
                  <a:rPr lang="zh-CN" altLang="en-US" sz="1800"/>
                  <a:t>其它变元的赋值不变</a:t>
                </a:r>
                <a:r>
                  <a:rPr lang="zh-CN" altLang="en-US" sz="1800"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endParaRPr lang="zh-CN" altLang="en-US" sz="1800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0635" y="3733800"/>
                <a:ext cx="2717165" cy="645160"/>
              </a:xfrm>
              <a:prstGeom prst="rect">
                <a:avLst/>
              </a:prstGeom>
              <a:blipFill rotWithShape="1">
                <a:blip r:embed="rId2"/>
                <a:stretch>
                  <a:fillRect l="-351" t="-1476" r="-351" b="-1476"/>
                </a:stretch>
              </a:blipFill>
              <a:ln w="19050">
                <a:solidFill>
                  <a:schemeClr val="accent1"/>
                </a:solidFill>
                <a:prstDash val="dash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直接连接符 6"/>
          <p:cNvCxnSpPr>
            <a:stCxn id="6" idx="1"/>
          </p:cNvCxnSpPr>
          <p:nvPr/>
        </p:nvCxnSpPr>
        <p:spPr>
          <a:xfrm flipH="1">
            <a:off x="5943600" y="4056380"/>
            <a:ext cx="407035" cy="51562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>
            <a:stCxn id="6" idx="1"/>
          </p:cNvCxnSpPr>
          <p:nvPr/>
        </p:nvCxnSpPr>
        <p:spPr>
          <a:xfrm flipH="1">
            <a:off x="5943600" y="4056380"/>
            <a:ext cx="407035" cy="135382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一阶逻辑语言的字母表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 b="1"/>
                  <a:t>定义</a:t>
                </a:r>
                <a:r>
                  <a:rPr lang="en-US" altLang="zh-CN" b="1"/>
                  <a:t>1</a:t>
                </a:r>
                <a:r>
                  <a:rPr lang="en-US" altLang="zh-CN" b="1"/>
                  <a:t>.11.</a:t>
                </a:r>
                <a:r>
                  <a:rPr lang="en-US" altLang="zh-CN"/>
                  <a:t>  </a:t>
                </a:r>
                <a:r>
                  <a:rPr lang="zh-CN" altLang="en-US"/>
                  <a:t>一阶语言的字母表由以下两个集合组成：</a:t>
                </a:r>
                <a:endParaRPr lang="zh-CN" altLang="en-US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/>
                  <a:t>  (1) </a:t>
                </a:r>
                <a:r>
                  <a:rPr lang="zh-CN" altLang="en-US"/>
                  <a:t>逻辑符集合：</a:t>
                </a:r>
                <a:endParaRPr lang="zh-CN" altLang="en-US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/>
                  <a:t> </a:t>
                </a:r>
                <a:r>
                  <a:rPr lang="en-US" altLang="zh-CN"/>
                  <a:t>     </a:t>
                </a:r>
                <a:r>
                  <a:rPr lang="zh-CN" altLang="en-US"/>
                  <a:t>变元集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𝑉</m:t>
                    </m:r>
                  </m:oMath>
                </a14:m>
                <a:r>
                  <a:rPr lang="zh-CN" altLang="en-US"/>
                  <a:t>：可数无穷集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𝑉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={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𝑥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0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,...,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𝑥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𝑛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,...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}</m:t>
                    </m:r>
                  </m:oMath>
                </a14:m>
                <a:endParaRPr lang="zh-CN" altLang="en-US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/>
                  <a:t> </a:t>
                </a:r>
                <a:r>
                  <a:rPr lang="en-US" altLang="zh-CN"/>
                  <a:t>     </a:t>
                </a:r>
                <a:r>
                  <a:rPr lang="zh-CN" altLang="en-US"/>
                  <a:t>联结词：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¬   ∧   ∨   →</m:t>
                    </m:r>
                  </m:oMath>
                </a14:m>
                <a:endParaRPr lang="zh-CN" altLang="en-US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/>
                  <a:t> </a:t>
                </a:r>
                <a:r>
                  <a:rPr lang="en-US" altLang="zh-CN"/>
                  <a:t>     </a:t>
                </a:r>
                <a:r>
                  <a:rPr lang="zh-CN" altLang="en-US"/>
                  <a:t>量词：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∀   ∃</m:t>
                    </m:r>
                  </m:oMath>
                </a14:m>
                <a:endParaRPr lang="zh-CN" altLang="en-US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/>
                  <a:t> </a:t>
                </a:r>
                <a:r>
                  <a:rPr lang="en-US" altLang="zh-CN"/>
                  <a:t>     </a:t>
                </a:r>
                <a:r>
                  <a:rPr lang="zh-CN" altLang="en-US"/>
                  <a:t>等词：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≐</m:t>
                    </m:r>
                  </m:oMath>
                </a14:m>
                <a:endParaRPr lang="zh-CN" altLang="en-US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/>
                  <a:t> </a:t>
                </a:r>
                <a:r>
                  <a:rPr lang="en-US" altLang="zh-CN"/>
                  <a:t>     </a:t>
                </a:r>
                <a:r>
                  <a:rPr lang="zh-CN" altLang="en-US"/>
                  <a:t>辅助符：</a:t>
                </a:r>
                <a:r>
                  <a:rPr lang="en-US" altLang="zh-CN"/>
                  <a:t>(   )   .    ,</a:t>
                </a:r>
                <a:endParaRPr lang="en-US" altLang="zh-CN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/>
                  <a:t>  (2) </a:t>
                </a:r>
                <a:r>
                  <a:rPr lang="zh-CN" altLang="en-US"/>
                  <a:t>非逻辑符集合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ℒ</m:t>
                    </m:r>
                  </m:oMath>
                </a14:m>
                <a:r>
                  <a:rPr lang="en-US" altLang="zh-CN" i="1">
                    <a:cs typeface="+mn-lt"/>
                  </a:rPr>
                  <a:t> </a:t>
                </a:r>
                <a:r>
                  <a:rPr lang="zh-CN" altLang="en-US">
                    <a:cs typeface="+mn-lt"/>
                  </a:rPr>
                  <a:t>由以下组成：</a:t>
                </a:r>
                <a:endParaRPr lang="zh-CN" altLang="en-US">
                  <a:cs typeface="+mn-lt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dirty="0" smtClean="0">
                <a:sym typeface="+mn-ea"/>
              </a:rPr>
              <a:t>公式的解释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0" indent="0">
                  <a:buNone/>
                </a:pPr>
                <a:r>
                  <a:rPr lang="zh-CN" altLang="en-US" b="1"/>
                  <a:t>引理</a:t>
                </a:r>
                <a:r>
                  <a:rPr lang="en-US" altLang="zh-CN" b="1"/>
                  <a:t>1</a:t>
                </a:r>
                <a:r>
                  <a:rPr lang="en-US" altLang="zh-CN" b="1"/>
                  <a:t>.19.</a:t>
                </a:r>
                <a:r>
                  <a:rPr lang="en-US" altLang="zh-CN"/>
                  <a:t>  </a:t>
                </a:r>
                <a:r>
                  <a:rPr lang="zh-CN" altLang="en-US"/>
                  <a:t>对任何公式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zh-CN" altLang="en-US"/>
                  <a:t>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𝑀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𝜎</m:t>
                            </m:r>
                          </m:e>
                        </m:d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∈</m:t>
                    </m:r>
                    <m:r>
                      <a:rPr lang="en-US" altLang="zh-CN" b="1">
                        <a:latin typeface="Cambria Math" panose="02040503050406030204" charset="0"/>
                        <a:cs typeface="Cambria Math" panose="02040503050406030204" charset="0"/>
                      </a:rPr>
                      <m:t>𝐁</m:t>
                    </m:r>
                    <m:r>
                      <a:rPr lang="en-US" altLang="zh-CN" b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{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𝑇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𝐹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}。</m:t>
                    </m:r>
                  </m:oMath>
                </a14:m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lang="en-US" altLang="zh-CN"/>
                  <a:t>  </a:t>
                </a:r>
                <a:r>
                  <a:rPr lang="zh-CN" altLang="en-US"/>
                  <a:t>对公式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zh-CN" altLang="en-US"/>
                  <a:t>的结构作归纳。</a:t>
                </a:r>
                <a:endParaRPr lang="zh-CN" altLang="en-US"/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dirty="0" smtClean="0">
                <a:sym typeface="+mn-ea"/>
              </a:rPr>
              <a:t>公式的解释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0" indent="0">
                  <a:buNone/>
                </a:pPr>
                <a:r>
                  <a:rPr lang="zh-CN" altLang="en-US"/>
                  <a:t>例，对于上面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𝒜</m:t>
                    </m:r>
                  </m:oMath>
                </a14:m>
                <a:r>
                  <a:rPr lang="zh-CN" altLang="en-US"/>
                  <a:t>的模型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𝑁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𝜎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，其中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𝜎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𝑥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𝑛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)=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𝑛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lang="zh-CN" altLang="en-US">
                    <a:cs typeface="+mn-lt"/>
                  </a:rPr>
                  <a:t> </a:t>
                </a:r>
                <a:r>
                  <a:rPr lang="en-US" altLang="zh-CN">
                    <a:cs typeface="+mn-lt"/>
                  </a:rPr>
                  <a:t>     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求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(∀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3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.(&lt;(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3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,+(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4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))))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𝑁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𝜎</m:t>
                            </m:r>
                          </m:e>
                        </m:d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.</m:t>
                    </m:r>
                  </m:oMath>
                </a14:m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endParaRPr lang="en-US" altLang="zh-CN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/>
              <p:cNvSpPr txBox="1"/>
              <p:nvPr/>
            </p:nvSpPr>
            <p:spPr>
              <a:xfrm>
                <a:off x="5791200" y="1981200"/>
                <a:ext cx="3048000" cy="398780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prstDash val="dash"/>
              </a:ln>
            </p:spPr>
            <p:txBody>
              <a:bodyPr wrap="square" rtlCol="0">
                <a:spAutoFit/>
              </a:bodyPr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∀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3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.(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3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&lt;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4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</m:t>
                      </m:r>
                    </m:oMath>
                  </m:oMathPara>
                </a14:m>
                <a:endParaRPr lang="zh-CN" altLang="en-US"/>
              </a:p>
            </p:txBody>
          </p:sp>
        </mc:Choice>
        <mc:Fallback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1981200"/>
                <a:ext cx="3048000" cy="398780"/>
              </a:xfrm>
              <a:prstGeom prst="rect">
                <a:avLst/>
              </a:prstGeom>
              <a:blipFill rotWithShape="1">
                <a:blip r:embed="rId2"/>
                <a:stretch>
                  <a:fillRect l="-312" t="-2389" r="-312" b="-2389"/>
                </a:stretch>
              </a:blipFill>
              <a:ln w="19050">
                <a:solidFill>
                  <a:schemeClr val="accent1"/>
                </a:solidFill>
                <a:prstDash val="dash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dirty="0" smtClean="0">
                <a:sym typeface="+mn-ea"/>
              </a:rPr>
              <a:t>公式的解释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0" indent="0">
                  <a:buNone/>
                </a:pPr>
                <a:r>
                  <a:rPr lang="zh-CN" altLang="en-US"/>
                  <a:t>例，对于上面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𝒜</m:t>
                    </m:r>
                  </m:oMath>
                </a14:m>
                <a:r>
                  <a:rPr lang="zh-CN" altLang="en-US"/>
                  <a:t>的模型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𝑁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𝜎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，其中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𝜎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𝑥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𝑛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)=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𝑛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lang="zh-CN" altLang="en-US">
                    <a:cs typeface="+mn-lt"/>
                  </a:rPr>
                  <a:t> </a:t>
                </a:r>
                <a:r>
                  <a:rPr lang="en-US" altLang="zh-CN">
                    <a:cs typeface="+mn-lt"/>
                  </a:rPr>
                  <a:t>     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求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(∀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3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.(&lt;(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3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,+(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4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))))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𝑁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𝜎</m:t>
                            </m:r>
                          </m:e>
                        </m:d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.</m:t>
                    </m:r>
                  </m:oMath>
                </a14:m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solidFill>
                            <a:schemeClr val="tx1"/>
                          </a:solidFill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  <a:sym typeface="+mn-ea"/>
                                </a:rPr>
                              </m:ctrlPr>
                            </m:eqArrPr>
                            <m:e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  <a:sym typeface="+mn-ea"/>
                                </a:rPr>
                                <m:t>𝑇</m:t>
                              </m:r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  <a:sym typeface="+mn-ea"/>
                                </a:rPr>
                                <m:t>,   对∀</m:t>
                              </m:r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  <a:sym typeface="+mn-ea"/>
                                </a:rPr>
                                <m:t>𝑎</m:t>
                              </m:r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  <a:sym typeface="+mn-ea"/>
                                </a:rPr>
                                <m:t>∈</m:t>
                              </m:r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  <a:sym typeface="+mn-ea"/>
                                </a:rPr>
                                <m:t>𝑁</m:t>
                              </m:r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  <a:sym typeface="+mn-ea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(&lt;(</m:t>
                                  </m:r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charset="0"/>
                                          <a:cs typeface="Cambria Math" panose="0204050305040603020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>
                                          <a:latin typeface="Cambria Math" panose="02040503050406030204" charset="0"/>
                                          <a:cs typeface="Cambria Math" panose="02040503050406030204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charset="0"/>
                                          <a:cs typeface="Cambria Math" panose="02040503050406030204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,+(</m:t>
                                  </m:r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charset="0"/>
                                          <a:cs typeface="Cambria Math" panose="0204050305040603020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>
                                          <a:latin typeface="Cambria Math" panose="02040503050406030204" charset="0"/>
                                          <a:cs typeface="Cambria Math" panose="02040503050406030204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charset="0"/>
                                          <a:cs typeface="Cambria Math" panose="02040503050406030204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charset="0"/>
                                          <a:cs typeface="Cambria Math" panose="0204050305040603020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>
                                          <a:latin typeface="Cambria Math" panose="02040503050406030204" charset="0"/>
                                          <a:cs typeface="Cambria Math" panose="02040503050406030204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charset="0"/>
                                          <a:cs typeface="Cambria Math" panose="02040503050406030204" charset="0"/>
                                        </a:rPr>
                                        <m:t>4</m:t>
                                      </m:r>
                                    </m:sub>
                                  </m:sSub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)))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𝑁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altLang="zh-CN" i="1">
                                          <a:latin typeface="Cambria Math" panose="02040503050406030204" charset="0"/>
                                          <a:cs typeface="Cambria Math" panose="0204050305040603020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i="1">
                                          <a:latin typeface="Cambria Math" panose="02040503050406030204" charset="0"/>
                                          <a:cs typeface="Cambria Math" panose="02040503050406030204" charset="0"/>
                                        </a:rPr>
                                        <m:t>𝜎</m:t>
                                      </m:r>
                                      <m:r>
                                        <a:rPr lang="en-US" altLang="zh-CN" i="1">
                                          <a:latin typeface="Cambria Math" panose="02040503050406030204" charset="0"/>
                                          <a:cs typeface="Cambria Math" panose="02040503050406030204" charset="0"/>
                                        </a:rPr>
                                        <m:t>[</m:t>
                                      </m:r>
                                      <m:sSub>
                                        <m:sSubPr>
                                          <m:ctrlPr>
                                            <a:rPr lang="en-US" altLang="zh-CN" i="1">
                                              <a:latin typeface="Cambria Math" panose="02040503050406030204" charset="0"/>
                                              <a:cs typeface="Cambria Math" panose="0204050305040603020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charset="0"/>
                                              <a:cs typeface="Cambria Math" panose="02040503050406030204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CN" i="1">
                                              <a:latin typeface="Cambria Math" panose="02040503050406030204" charset="0"/>
                                              <a:cs typeface="Cambria Math" panose="02040503050406030204" charset="0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  <m:r>
                                        <a:rPr lang="en-US" altLang="zh-CN" i="1">
                                          <a:latin typeface="Cambria Math" panose="02040503050406030204" charset="0"/>
                                          <a:cs typeface="Cambria Math" panose="02040503050406030204" charset="0"/>
                                        </a:rPr>
                                        <m:t>:=</m:t>
                                      </m:r>
                                      <m:r>
                                        <a:rPr lang="en-US" altLang="zh-CN" i="1">
                                          <a:latin typeface="Cambria Math" panose="02040503050406030204" charset="0"/>
                                          <a:cs typeface="Cambria Math" panose="02040503050406030204" charset="0"/>
                                        </a:rPr>
                                        <m:t>𝑎</m:t>
                                      </m:r>
                                      <m:r>
                                        <a:rPr lang="en-US" altLang="zh-CN" i="1">
                                          <a:latin typeface="Cambria Math" panose="02040503050406030204" charset="0"/>
                                          <a:cs typeface="Cambria Math" panose="02040503050406030204" charset="0"/>
                                        </a:rPr>
                                        <m:t>]</m:t>
                                      </m:r>
                                    </m:e>
                                  </m:d>
                                </m:sub>
                              </m:sSub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=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𝑇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;</m:t>
                              </m:r>
                            </m:e>
                            <m:e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  <a:sym typeface="+mn-ea"/>
                                </a:rPr>
                                <m:t>𝐹</m:t>
                              </m:r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  <a:sym typeface="+mn-ea"/>
                                </a:rPr>
                                <m:t>,      否则.                                                                        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altLang="zh-CN" i="1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0" indent="0">
                  <a:buNone/>
                </a:pPr>
                <a:endParaRPr lang="en-US" altLang="zh-CN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/>
              <p:cNvSpPr txBox="1"/>
              <p:nvPr/>
            </p:nvSpPr>
            <p:spPr>
              <a:xfrm>
                <a:off x="5791200" y="1981200"/>
                <a:ext cx="3048000" cy="398780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prstDash val="dash"/>
              </a:ln>
            </p:spPr>
            <p:txBody>
              <a:bodyPr wrap="square" rtlCol="0">
                <a:spAutoFit/>
              </a:bodyPr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∀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3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.(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3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&lt;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4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</m:t>
                      </m:r>
                    </m:oMath>
                  </m:oMathPara>
                </a14:m>
                <a:endParaRPr lang="zh-CN" altLang="en-US"/>
              </a:p>
            </p:txBody>
          </p:sp>
        </mc:Choice>
        <mc:Fallback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1981200"/>
                <a:ext cx="3048000" cy="398780"/>
              </a:xfrm>
              <a:prstGeom prst="rect">
                <a:avLst/>
              </a:prstGeom>
              <a:blipFill rotWithShape="1">
                <a:blip r:embed="rId2"/>
                <a:stretch>
                  <a:fillRect l="-312" t="-2389" r="-312" b="-2389"/>
                </a:stretch>
              </a:blipFill>
              <a:ln w="19050">
                <a:solidFill>
                  <a:schemeClr val="accent1"/>
                </a:solidFill>
                <a:prstDash val="dash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dirty="0" smtClean="0">
                <a:sym typeface="+mn-ea"/>
              </a:rPr>
              <a:t>公式的解释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0" indent="0">
                  <a:buNone/>
                </a:pPr>
                <a:r>
                  <a:rPr lang="zh-CN" altLang="en-US"/>
                  <a:t>例，对于上面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𝒜</m:t>
                    </m:r>
                  </m:oMath>
                </a14:m>
                <a:r>
                  <a:rPr lang="zh-CN" altLang="en-US"/>
                  <a:t>的模型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𝑁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𝜎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，其中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𝜎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𝑥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𝑛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)=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𝑛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lang="zh-CN" altLang="en-US">
                    <a:cs typeface="+mn-lt"/>
                  </a:rPr>
                  <a:t> </a:t>
                </a:r>
                <a:r>
                  <a:rPr lang="en-US" altLang="zh-CN">
                    <a:cs typeface="+mn-lt"/>
                  </a:rPr>
                  <a:t>     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求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(∀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3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.(&lt;(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3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,+(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4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))))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𝑁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𝜎</m:t>
                            </m:r>
                          </m:e>
                        </m:d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.</m:t>
                    </m:r>
                  </m:oMath>
                </a14:m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solidFill>
                            <a:schemeClr val="tx1"/>
                          </a:solidFill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  <a:sym typeface="+mn-ea"/>
                                </a:rPr>
                              </m:ctrlPr>
                            </m:eqArrPr>
                            <m:e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  <a:sym typeface="+mn-ea"/>
                                </a:rPr>
                                <m:t>𝑇</m:t>
                              </m:r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  <a:sym typeface="+mn-ea"/>
                                </a:rPr>
                                <m:t>,   对∀</m:t>
                              </m:r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  <a:sym typeface="+mn-ea"/>
                                </a:rPr>
                                <m:t>𝑎</m:t>
                              </m:r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  <a:sym typeface="+mn-ea"/>
                                </a:rPr>
                                <m:t>∈</m:t>
                              </m:r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  <a:sym typeface="+mn-ea"/>
                                </a:rPr>
                                <m:t>𝑁</m:t>
                              </m:r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  <a:sym typeface="+mn-ea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(&lt;(</m:t>
                                  </m:r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charset="0"/>
                                          <a:cs typeface="Cambria Math" panose="0204050305040603020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>
                                          <a:latin typeface="Cambria Math" panose="02040503050406030204" charset="0"/>
                                          <a:cs typeface="Cambria Math" panose="02040503050406030204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charset="0"/>
                                          <a:cs typeface="Cambria Math" panose="02040503050406030204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,+(</m:t>
                                  </m:r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charset="0"/>
                                          <a:cs typeface="Cambria Math" panose="0204050305040603020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>
                                          <a:latin typeface="Cambria Math" panose="02040503050406030204" charset="0"/>
                                          <a:cs typeface="Cambria Math" panose="02040503050406030204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charset="0"/>
                                          <a:cs typeface="Cambria Math" panose="02040503050406030204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charset="0"/>
                                          <a:cs typeface="Cambria Math" panose="0204050305040603020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>
                                          <a:latin typeface="Cambria Math" panose="02040503050406030204" charset="0"/>
                                          <a:cs typeface="Cambria Math" panose="02040503050406030204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charset="0"/>
                                          <a:cs typeface="Cambria Math" panose="02040503050406030204" charset="0"/>
                                        </a:rPr>
                                        <m:t>4</m:t>
                                      </m:r>
                                    </m:sub>
                                  </m:sSub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)))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𝑁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altLang="zh-CN" i="1">
                                          <a:latin typeface="Cambria Math" panose="02040503050406030204" charset="0"/>
                                          <a:cs typeface="Cambria Math" panose="0204050305040603020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i="1">
                                          <a:latin typeface="Cambria Math" panose="02040503050406030204" charset="0"/>
                                          <a:cs typeface="Cambria Math" panose="02040503050406030204" charset="0"/>
                                        </a:rPr>
                                        <m:t>𝜎</m:t>
                                      </m:r>
                                      <m:r>
                                        <a:rPr lang="en-US" altLang="zh-CN" i="1">
                                          <a:latin typeface="Cambria Math" panose="02040503050406030204" charset="0"/>
                                          <a:cs typeface="Cambria Math" panose="02040503050406030204" charset="0"/>
                                        </a:rPr>
                                        <m:t>[</m:t>
                                      </m:r>
                                      <m:sSub>
                                        <m:sSubPr>
                                          <m:ctrlPr>
                                            <a:rPr lang="en-US" altLang="zh-CN" i="1">
                                              <a:latin typeface="Cambria Math" panose="02040503050406030204" charset="0"/>
                                              <a:cs typeface="Cambria Math" panose="0204050305040603020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charset="0"/>
                                              <a:cs typeface="Cambria Math" panose="02040503050406030204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CN" i="1">
                                              <a:latin typeface="Cambria Math" panose="02040503050406030204" charset="0"/>
                                              <a:cs typeface="Cambria Math" panose="02040503050406030204" charset="0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  <m:r>
                                        <a:rPr lang="en-US" altLang="zh-CN" i="1">
                                          <a:latin typeface="Cambria Math" panose="02040503050406030204" charset="0"/>
                                          <a:cs typeface="Cambria Math" panose="02040503050406030204" charset="0"/>
                                        </a:rPr>
                                        <m:t>:=</m:t>
                                      </m:r>
                                      <m:r>
                                        <a:rPr lang="en-US" altLang="zh-CN" i="1">
                                          <a:latin typeface="Cambria Math" panose="02040503050406030204" charset="0"/>
                                          <a:cs typeface="Cambria Math" panose="02040503050406030204" charset="0"/>
                                        </a:rPr>
                                        <m:t>𝑎</m:t>
                                      </m:r>
                                      <m:r>
                                        <a:rPr lang="en-US" altLang="zh-CN" i="1">
                                          <a:latin typeface="Cambria Math" panose="02040503050406030204" charset="0"/>
                                          <a:cs typeface="Cambria Math" panose="02040503050406030204" charset="0"/>
                                        </a:rPr>
                                        <m:t>]</m:t>
                                      </m:r>
                                    </m:e>
                                  </m:d>
                                </m:sub>
                              </m:sSub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=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𝑇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;</m:t>
                              </m:r>
                            </m:e>
                            <m:e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  <a:sym typeface="+mn-ea"/>
                                </a:rPr>
                                <m:t>𝐹</m:t>
                              </m:r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  <a:sym typeface="+mn-ea"/>
                                </a:rPr>
                                <m:t>,      否则.                                                                        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altLang="zh-CN" i="1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0" indent="0">
                  <a:buNone/>
                </a:pPr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其中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(&lt;(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3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,+(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4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)))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𝑁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𝜎</m:t>
                            </m:r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[</m:t>
                            </m:r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:=</m:t>
                            </m:r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𝑎</m:t>
                            </m:r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]</m:t>
                            </m:r>
                          </m:e>
                        </m:d>
                      </m:sub>
                    </m:sSub>
                  </m:oMath>
                </a14:m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  <a:sym typeface="+mn-ea"/>
                                </a:rPr>
                              </m:ctrlPr>
                            </m:eqArrPr>
                            <m:e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  <a:sym typeface="+mn-ea"/>
                                </a:rPr>
                                <m:t>𝑇</m:t>
                              </m:r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  <a:sym typeface="+mn-ea"/>
                                </a:rPr>
                                <m:t>,   </m:t>
                              </m:r>
                              <m:d>
                                <m:dPr>
                                  <m:begChr m:val="〈"/>
                                  <m:endChr m:val="〉"/>
                                  <m:ctrlPr>
                                    <a:rPr lang="en-US" altLang="zh-CN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charset="0"/>
                                      <a:cs typeface="Cambria Math" panose="02040503050406030204" charset="0"/>
                                      <a:sym typeface="+mn-ea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charset="0"/>
                                          <a:cs typeface="Cambria Math" panose="02040503050406030204" charset="0"/>
                                          <a:sym typeface="+mn-ea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charset="0"/>
                                          <a:cs typeface="Cambria Math" panose="02040503050406030204" charset="0"/>
                                          <a:sym typeface="+mn-ea"/>
                                        </a:rPr>
                                        <m:t>(</m:t>
                                      </m:r>
                                      <m:sSub>
                                        <m:sSubPr>
                                          <m:ctrlPr>
                                            <a:rPr lang="en-US" altLang="zh-CN" i="1">
                                              <a:latin typeface="Cambria Math" panose="02040503050406030204" charset="0"/>
                                              <a:cs typeface="Cambria Math" panose="0204050305040603020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charset="0"/>
                                              <a:cs typeface="Cambria Math" panose="02040503050406030204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CN" i="1">
                                              <a:latin typeface="Cambria Math" panose="02040503050406030204" charset="0"/>
                                              <a:cs typeface="Cambria Math" panose="02040503050406030204" charset="0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  <m:r>
                                        <a:rPr lang="en-US" altLang="zh-CN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charset="0"/>
                                          <a:cs typeface="Cambria Math" panose="02040503050406030204" charset="0"/>
                                          <a:sym typeface="+mn-ea"/>
                                        </a:rPr>
                                        <m:t>)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charset="0"/>
                                          <a:cs typeface="Cambria Math" panose="02040503050406030204" charset="0"/>
                                        </a:rPr>
                                        <m:t>𝑁</m:t>
                                      </m:r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en-US" altLang="zh-CN" i="1">
                                              <a:latin typeface="Cambria Math" panose="02040503050406030204" charset="0"/>
                                              <a:cs typeface="Cambria Math" panose="02040503050406030204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charset="0"/>
                                              <a:cs typeface="Cambria Math" panose="02040503050406030204" charset="0"/>
                                            </a:rPr>
                                            <m:t>𝜎</m:t>
                                          </m:r>
                                          <m:r>
                                            <a:rPr lang="en-US" altLang="zh-CN" i="1">
                                              <a:latin typeface="Cambria Math" panose="02040503050406030204" charset="0"/>
                                              <a:cs typeface="Cambria Math" panose="02040503050406030204" charset="0"/>
                                            </a:rPr>
                                            <m:t>[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altLang="zh-CN" i="1">
                                                  <a:latin typeface="Cambria Math" panose="02040503050406030204" charset="0"/>
                                                  <a:cs typeface="Cambria Math" panose="02040503050406030204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CN" i="1">
                                                  <a:latin typeface="Cambria Math" panose="02040503050406030204" charset="0"/>
                                                  <a:cs typeface="Cambria Math" panose="02040503050406030204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CN" i="1">
                                                  <a:latin typeface="Cambria Math" panose="02040503050406030204" charset="0"/>
                                                  <a:cs typeface="Cambria Math" panose="02040503050406030204" charset="0"/>
                                                </a:rPr>
                                                <m:t>3</m:t>
                                              </m:r>
                                            </m:sub>
                                          </m:sSub>
                                          <m:r>
                                            <a:rPr lang="en-US" altLang="zh-CN" i="1">
                                              <a:latin typeface="Cambria Math" panose="02040503050406030204" charset="0"/>
                                              <a:cs typeface="Cambria Math" panose="02040503050406030204" charset="0"/>
                                            </a:rPr>
                                            <m:t>:=</m:t>
                                          </m:r>
                                          <m:r>
                                            <a:rPr lang="en-US" altLang="zh-CN" i="1">
                                              <a:latin typeface="Cambria Math" panose="02040503050406030204" charset="0"/>
                                              <a:cs typeface="Cambria Math" panose="02040503050406030204" charset="0"/>
                                            </a:rPr>
                                            <m:t>𝑎</m:t>
                                          </m:r>
                                          <m:r>
                                            <a:rPr lang="en-US" altLang="zh-CN" i="1">
                                              <a:latin typeface="Cambria Math" panose="02040503050406030204" charset="0"/>
                                              <a:cs typeface="Cambria Math" panose="02040503050406030204" charset="0"/>
                                            </a:rPr>
                                            <m:t>]</m:t>
                                          </m:r>
                                        </m:e>
                                      </m:d>
                                    </m:sub>
                                  </m:sSub>
                                  <m:r>
                                    <a:rPr lang="en-US" altLang="zh-CN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charset="0"/>
                                      <a:cs typeface="Cambria Math" panose="02040503050406030204" charset="0"/>
                                      <a:sym typeface="+mn-ea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altLang="zh-CN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charset="0"/>
                                          <a:cs typeface="Cambria Math" panose="02040503050406030204" charset="0"/>
                                          <a:sym typeface="+mn-ea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charset="0"/>
                                          <a:cs typeface="Cambria Math" panose="02040503050406030204" charset="0"/>
                                          <a:sym typeface="+mn-ea"/>
                                        </a:rPr>
                                        <m:t>(</m:t>
                                      </m:r>
                                      <m:r>
                                        <a:rPr lang="en-US" altLang="zh-CN" i="1">
                                          <a:latin typeface="Cambria Math" panose="02040503050406030204" charset="0"/>
                                          <a:cs typeface="Cambria Math" panose="02040503050406030204" charset="0"/>
                                        </a:rPr>
                                        <m:t>+(</m:t>
                                      </m:r>
                                      <m:sSub>
                                        <m:sSubPr>
                                          <m:ctrlPr>
                                            <a:rPr lang="en-US" altLang="zh-CN" i="1">
                                              <a:latin typeface="Cambria Math" panose="02040503050406030204" charset="0"/>
                                              <a:cs typeface="Cambria Math" panose="0204050305040603020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charset="0"/>
                                              <a:cs typeface="Cambria Math" panose="02040503050406030204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CN" i="1">
                                              <a:latin typeface="Cambria Math" panose="02040503050406030204" charset="0"/>
                                              <a:cs typeface="Cambria Math" panose="02040503050406030204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 altLang="zh-CN" i="1">
                                          <a:latin typeface="Cambria Math" panose="02040503050406030204" charset="0"/>
                                          <a:cs typeface="Cambria Math" panose="02040503050406030204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altLang="zh-CN" i="1">
                                              <a:latin typeface="Cambria Math" panose="02040503050406030204" charset="0"/>
                                              <a:cs typeface="Cambria Math" panose="0204050305040603020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charset="0"/>
                                              <a:cs typeface="Cambria Math" panose="02040503050406030204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CN" i="1">
                                              <a:latin typeface="Cambria Math" panose="02040503050406030204" charset="0"/>
                                              <a:cs typeface="Cambria Math" panose="02040503050406030204" charset="0"/>
                                            </a:rPr>
                                            <m:t>4</m:t>
                                          </m:r>
                                        </m:sub>
                                      </m:sSub>
                                      <m:r>
                                        <a:rPr lang="en-US" altLang="zh-CN" i="1">
                                          <a:latin typeface="Cambria Math" panose="02040503050406030204" charset="0"/>
                                          <a:cs typeface="Cambria Math" panose="02040503050406030204" charset="0"/>
                                        </a:rPr>
                                        <m:t>)</m:t>
                                      </m:r>
                                      <m:r>
                                        <a:rPr lang="en-US" altLang="zh-CN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charset="0"/>
                                          <a:cs typeface="Cambria Math" panose="02040503050406030204" charset="0"/>
                                          <a:sym typeface="+mn-ea"/>
                                        </a:rPr>
                                        <m:t>)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charset="0"/>
                                          <a:cs typeface="Cambria Math" panose="02040503050406030204" charset="0"/>
                                        </a:rPr>
                                        <m:t>𝑁</m:t>
                                      </m:r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en-US" altLang="zh-CN" i="1">
                                              <a:latin typeface="Cambria Math" panose="02040503050406030204" charset="0"/>
                                              <a:cs typeface="Cambria Math" panose="02040503050406030204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charset="0"/>
                                              <a:cs typeface="Cambria Math" panose="02040503050406030204" charset="0"/>
                                            </a:rPr>
                                            <m:t>𝜎</m:t>
                                          </m:r>
                                          <m:r>
                                            <a:rPr lang="en-US" altLang="zh-CN" i="1">
                                              <a:latin typeface="Cambria Math" panose="02040503050406030204" charset="0"/>
                                              <a:cs typeface="Cambria Math" panose="02040503050406030204" charset="0"/>
                                            </a:rPr>
                                            <m:t>[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altLang="zh-CN" i="1">
                                                  <a:latin typeface="Cambria Math" panose="02040503050406030204" charset="0"/>
                                                  <a:cs typeface="Cambria Math" panose="02040503050406030204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CN" i="1">
                                                  <a:latin typeface="Cambria Math" panose="02040503050406030204" charset="0"/>
                                                  <a:cs typeface="Cambria Math" panose="02040503050406030204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CN" i="1">
                                                  <a:latin typeface="Cambria Math" panose="02040503050406030204" charset="0"/>
                                                  <a:cs typeface="Cambria Math" panose="02040503050406030204" charset="0"/>
                                                </a:rPr>
                                                <m:t>3</m:t>
                                              </m:r>
                                            </m:sub>
                                          </m:sSub>
                                          <m:r>
                                            <a:rPr lang="en-US" altLang="zh-CN" i="1">
                                              <a:latin typeface="Cambria Math" panose="02040503050406030204" charset="0"/>
                                              <a:cs typeface="Cambria Math" panose="02040503050406030204" charset="0"/>
                                            </a:rPr>
                                            <m:t>:=</m:t>
                                          </m:r>
                                          <m:r>
                                            <a:rPr lang="en-US" altLang="zh-CN" i="1">
                                              <a:latin typeface="Cambria Math" panose="02040503050406030204" charset="0"/>
                                              <a:cs typeface="Cambria Math" panose="02040503050406030204" charset="0"/>
                                            </a:rPr>
                                            <m:t>𝑎</m:t>
                                          </m:r>
                                          <m:r>
                                            <a:rPr lang="en-US" altLang="zh-CN" i="1">
                                              <a:latin typeface="Cambria Math" panose="02040503050406030204" charset="0"/>
                                              <a:cs typeface="Cambria Math" panose="02040503050406030204" charset="0"/>
                                            </a:rPr>
                                            <m:t>]</m:t>
                                          </m:r>
                                        </m:e>
                                      </m:d>
                                    </m:sub>
                                  </m:sSub>
                                </m:e>
                              </m:d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  <a:sym typeface="+mn-ea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altLang="zh-CN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charset="0"/>
                                      <a:cs typeface="Cambria Math" panose="02040503050406030204" charset="0"/>
                                      <a:sym typeface="+mn-ea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charset="0"/>
                                      <a:cs typeface="Cambria Math" panose="02040503050406030204" charset="0"/>
                                      <a:sym typeface="+mn-ea"/>
                                    </a:rPr>
                                    <m:t>&lt;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charset="0"/>
                                      <a:cs typeface="Cambria Math" panose="02040503050406030204" charset="0"/>
                                      <a:sym typeface="+mn-ea"/>
                                    </a:rPr>
                                    <m:t>𝑁</m:t>
                                  </m:r>
                                </m:sub>
                              </m:sSub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  <a:sym typeface="+mn-ea"/>
                                </a:rPr>
                                <m:t>;</m:t>
                              </m:r>
                            </m:e>
                            <m:e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  <a:sym typeface="+mn-ea"/>
                                </a:rPr>
                                <m:t>𝐹</m:t>
                              </m:r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  <a:sym typeface="+mn-ea"/>
                                </a:rPr>
                                <m:t>,   </m:t>
                              </m:r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  <a:sym typeface="+mn-ea"/>
                                </a:rPr>
                                <m:t>    否则.                                                                      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altLang="zh-CN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/>
              <p:cNvSpPr txBox="1"/>
              <p:nvPr/>
            </p:nvSpPr>
            <p:spPr>
              <a:xfrm>
                <a:off x="5791200" y="1981200"/>
                <a:ext cx="3048000" cy="398780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prstDash val="dash"/>
              </a:ln>
            </p:spPr>
            <p:txBody>
              <a:bodyPr wrap="square" rtlCol="0">
                <a:spAutoFit/>
              </a:bodyPr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∀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3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.(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3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&lt;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4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</m:t>
                      </m:r>
                    </m:oMath>
                  </m:oMathPara>
                </a14:m>
                <a:endParaRPr lang="zh-CN" altLang="en-US"/>
              </a:p>
            </p:txBody>
          </p:sp>
        </mc:Choice>
        <mc:Fallback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1981200"/>
                <a:ext cx="3048000" cy="398780"/>
              </a:xfrm>
              <a:prstGeom prst="rect">
                <a:avLst/>
              </a:prstGeom>
              <a:blipFill rotWithShape="1">
                <a:blip r:embed="rId2"/>
                <a:stretch>
                  <a:fillRect l="-312" t="-2389" r="-312" b="-2389"/>
                </a:stretch>
              </a:blipFill>
              <a:ln w="19050">
                <a:solidFill>
                  <a:schemeClr val="accent1"/>
                </a:solidFill>
                <a:prstDash val="dash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dirty="0" smtClean="0">
                <a:sym typeface="+mn-ea"/>
              </a:rPr>
              <a:t>公式的解释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0" indent="0">
                  <a:buNone/>
                </a:pPr>
                <a:r>
                  <a:rPr lang="zh-CN" altLang="en-US"/>
                  <a:t>例，对于上面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𝒜</m:t>
                    </m:r>
                  </m:oMath>
                </a14:m>
                <a:r>
                  <a:rPr lang="zh-CN" altLang="en-US"/>
                  <a:t>的模型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𝑁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𝜎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，其中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𝜎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𝑥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𝑛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)=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𝑛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lang="zh-CN" altLang="en-US">
                    <a:cs typeface="+mn-lt"/>
                  </a:rPr>
                  <a:t> </a:t>
                </a:r>
                <a:r>
                  <a:rPr lang="en-US" altLang="zh-CN">
                    <a:cs typeface="+mn-lt"/>
                  </a:rPr>
                  <a:t>     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求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(∀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3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.(&lt;(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3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,+(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4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))))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𝑁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𝜎</m:t>
                            </m:r>
                          </m:e>
                        </m:d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.</m:t>
                    </m:r>
                  </m:oMath>
                </a14:m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solidFill>
                            <a:schemeClr val="tx1"/>
                          </a:solidFill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  <a:sym typeface="+mn-ea"/>
                                </a:rPr>
                              </m:ctrlPr>
                            </m:eqArrPr>
                            <m:e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  <a:sym typeface="+mn-ea"/>
                                </a:rPr>
                                <m:t>𝑇</m:t>
                              </m:r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  <a:sym typeface="+mn-ea"/>
                                </a:rPr>
                                <m:t>,   对∀</m:t>
                              </m:r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  <a:sym typeface="+mn-ea"/>
                                </a:rPr>
                                <m:t>𝑎</m:t>
                              </m:r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  <a:sym typeface="+mn-ea"/>
                                </a:rPr>
                                <m:t>∈</m:t>
                              </m:r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  <a:sym typeface="+mn-ea"/>
                                </a:rPr>
                                <m:t>𝑁</m:t>
                              </m:r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  <a:sym typeface="+mn-ea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(&lt;(</m:t>
                                  </m:r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charset="0"/>
                                          <a:cs typeface="Cambria Math" panose="0204050305040603020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>
                                          <a:latin typeface="Cambria Math" panose="02040503050406030204" charset="0"/>
                                          <a:cs typeface="Cambria Math" panose="02040503050406030204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charset="0"/>
                                          <a:cs typeface="Cambria Math" panose="02040503050406030204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,+(</m:t>
                                  </m:r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charset="0"/>
                                          <a:cs typeface="Cambria Math" panose="0204050305040603020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>
                                          <a:latin typeface="Cambria Math" panose="02040503050406030204" charset="0"/>
                                          <a:cs typeface="Cambria Math" panose="02040503050406030204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charset="0"/>
                                          <a:cs typeface="Cambria Math" panose="02040503050406030204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charset="0"/>
                                          <a:cs typeface="Cambria Math" panose="0204050305040603020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>
                                          <a:latin typeface="Cambria Math" panose="02040503050406030204" charset="0"/>
                                          <a:cs typeface="Cambria Math" panose="02040503050406030204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charset="0"/>
                                          <a:cs typeface="Cambria Math" panose="02040503050406030204" charset="0"/>
                                        </a:rPr>
                                        <m:t>4</m:t>
                                      </m:r>
                                    </m:sub>
                                  </m:sSub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)))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𝑁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altLang="zh-CN" i="1">
                                          <a:latin typeface="Cambria Math" panose="02040503050406030204" charset="0"/>
                                          <a:cs typeface="Cambria Math" panose="0204050305040603020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i="1">
                                          <a:latin typeface="Cambria Math" panose="02040503050406030204" charset="0"/>
                                          <a:cs typeface="Cambria Math" panose="02040503050406030204" charset="0"/>
                                        </a:rPr>
                                        <m:t>𝜎</m:t>
                                      </m:r>
                                      <m:r>
                                        <a:rPr lang="en-US" altLang="zh-CN" i="1">
                                          <a:latin typeface="Cambria Math" panose="02040503050406030204" charset="0"/>
                                          <a:cs typeface="Cambria Math" panose="02040503050406030204" charset="0"/>
                                        </a:rPr>
                                        <m:t>[</m:t>
                                      </m:r>
                                      <m:sSub>
                                        <m:sSubPr>
                                          <m:ctrlPr>
                                            <a:rPr lang="en-US" altLang="zh-CN" i="1">
                                              <a:latin typeface="Cambria Math" panose="02040503050406030204" charset="0"/>
                                              <a:cs typeface="Cambria Math" panose="0204050305040603020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charset="0"/>
                                              <a:cs typeface="Cambria Math" panose="02040503050406030204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CN" i="1">
                                              <a:latin typeface="Cambria Math" panose="02040503050406030204" charset="0"/>
                                              <a:cs typeface="Cambria Math" panose="02040503050406030204" charset="0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  <m:r>
                                        <a:rPr lang="en-US" altLang="zh-CN" i="1">
                                          <a:latin typeface="Cambria Math" panose="02040503050406030204" charset="0"/>
                                          <a:cs typeface="Cambria Math" panose="02040503050406030204" charset="0"/>
                                        </a:rPr>
                                        <m:t>:=</m:t>
                                      </m:r>
                                      <m:r>
                                        <a:rPr lang="en-US" altLang="zh-CN" i="1">
                                          <a:latin typeface="Cambria Math" panose="02040503050406030204" charset="0"/>
                                          <a:cs typeface="Cambria Math" panose="02040503050406030204" charset="0"/>
                                        </a:rPr>
                                        <m:t>𝑎</m:t>
                                      </m:r>
                                      <m:r>
                                        <a:rPr lang="en-US" altLang="zh-CN" i="1">
                                          <a:latin typeface="Cambria Math" panose="02040503050406030204" charset="0"/>
                                          <a:cs typeface="Cambria Math" panose="02040503050406030204" charset="0"/>
                                        </a:rPr>
                                        <m:t>]</m:t>
                                      </m:r>
                                    </m:e>
                                  </m:d>
                                </m:sub>
                              </m:sSub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=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𝑇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;</m:t>
                              </m:r>
                            </m:e>
                            <m:e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  <a:sym typeface="+mn-ea"/>
                                </a:rPr>
                                <m:t>𝐹</m:t>
                              </m:r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  <a:sym typeface="+mn-ea"/>
                                </a:rPr>
                                <m:t>,      否则.                                                                        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altLang="zh-CN" i="1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0" indent="0">
                  <a:buNone/>
                </a:pPr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其中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(&lt;(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3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,+(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4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)))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𝑁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𝜎</m:t>
                            </m:r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[</m:t>
                            </m:r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:=</m:t>
                            </m:r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𝑎</m:t>
                            </m:r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]</m:t>
                            </m:r>
                          </m:e>
                        </m:d>
                      </m:sub>
                    </m:sSub>
                  </m:oMath>
                </a14:m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  <a:sym typeface="+mn-ea"/>
                                </a:rPr>
                              </m:ctrlPr>
                            </m:eqArrPr>
                            <m:e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  <a:sym typeface="+mn-ea"/>
                                </a:rPr>
                                <m:t>𝑇</m:t>
                              </m:r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  <a:sym typeface="+mn-ea"/>
                                </a:rPr>
                                <m:t>,   </m:t>
                              </m:r>
                              <m:d>
                                <m:dPr>
                                  <m:begChr m:val="〈"/>
                                  <m:endChr m:val="〉"/>
                                  <m:ctrlPr>
                                    <a:rPr lang="en-US" altLang="zh-CN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charset="0"/>
                                      <a:cs typeface="Cambria Math" panose="02040503050406030204" charset="0"/>
                                      <a:sym typeface="+mn-ea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charset="0"/>
                                          <a:cs typeface="Cambria Math" panose="02040503050406030204" charset="0"/>
                                          <a:sym typeface="+mn-ea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charset="0"/>
                                          <a:cs typeface="Cambria Math" panose="02040503050406030204" charset="0"/>
                                          <a:sym typeface="+mn-ea"/>
                                        </a:rPr>
                                        <m:t>(</m:t>
                                      </m:r>
                                      <m:sSub>
                                        <m:sSubPr>
                                          <m:ctrlPr>
                                            <a:rPr lang="en-US" altLang="zh-CN" i="1">
                                              <a:latin typeface="Cambria Math" panose="02040503050406030204" charset="0"/>
                                              <a:cs typeface="Cambria Math" panose="0204050305040603020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charset="0"/>
                                              <a:cs typeface="Cambria Math" panose="02040503050406030204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CN" i="1">
                                              <a:latin typeface="Cambria Math" panose="02040503050406030204" charset="0"/>
                                              <a:cs typeface="Cambria Math" panose="02040503050406030204" charset="0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  <m:r>
                                        <a:rPr lang="en-US" altLang="zh-CN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charset="0"/>
                                          <a:cs typeface="Cambria Math" panose="02040503050406030204" charset="0"/>
                                          <a:sym typeface="+mn-ea"/>
                                        </a:rPr>
                                        <m:t>)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charset="0"/>
                                          <a:cs typeface="Cambria Math" panose="02040503050406030204" charset="0"/>
                                        </a:rPr>
                                        <m:t>𝑁</m:t>
                                      </m:r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en-US" altLang="zh-CN" i="1">
                                              <a:latin typeface="Cambria Math" panose="02040503050406030204" charset="0"/>
                                              <a:cs typeface="Cambria Math" panose="02040503050406030204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charset="0"/>
                                              <a:cs typeface="Cambria Math" panose="02040503050406030204" charset="0"/>
                                            </a:rPr>
                                            <m:t>𝜎</m:t>
                                          </m:r>
                                          <m:r>
                                            <a:rPr lang="en-US" altLang="zh-CN" i="1">
                                              <a:latin typeface="Cambria Math" panose="02040503050406030204" charset="0"/>
                                              <a:cs typeface="Cambria Math" panose="02040503050406030204" charset="0"/>
                                            </a:rPr>
                                            <m:t>[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altLang="zh-CN" i="1">
                                                  <a:latin typeface="Cambria Math" panose="02040503050406030204" charset="0"/>
                                                  <a:cs typeface="Cambria Math" panose="02040503050406030204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CN" i="1">
                                                  <a:latin typeface="Cambria Math" panose="02040503050406030204" charset="0"/>
                                                  <a:cs typeface="Cambria Math" panose="02040503050406030204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CN" i="1">
                                                  <a:latin typeface="Cambria Math" panose="02040503050406030204" charset="0"/>
                                                  <a:cs typeface="Cambria Math" panose="02040503050406030204" charset="0"/>
                                                </a:rPr>
                                                <m:t>3</m:t>
                                              </m:r>
                                            </m:sub>
                                          </m:sSub>
                                          <m:r>
                                            <a:rPr lang="en-US" altLang="zh-CN" i="1">
                                              <a:latin typeface="Cambria Math" panose="02040503050406030204" charset="0"/>
                                              <a:cs typeface="Cambria Math" panose="02040503050406030204" charset="0"/>
                                            </a:rPr>
                                            <m:t>:=</m:t>
                                          </m:r>
                                          <m:r>
                                            <a:rPr lang="en-US" altLang="zh-CN" i="1">
                                              <a:latin typeface="Cambria Math" panose="02040503050406030204" charset="0"/>
                                              <a:cs typeface="Cambria Math" panose="02040503050406030204" charset="0"/>
                                            </a:rPr>
                                            <m:t>𝑎</m:t>
                                          </m:r>
                                          <m:r>
                                            <a:rPr lang="en-US" altLang="zh-CN" i="1">
                                              <a:latin typeface="Cambria Math" panose="02040503050406030204" charset="0"/>
                                              <a:cs typeface="Cambria Math" panose="02040503050406030204" charset="0"/>
                                            </a:rPr>
                                            <m:t>]</m:t>
                                          </m:r>
                                        </m:e>
                                      </m:d>
                                    </m:sub>
                                  </m:sSub>
                                  <m:r>
                                    <a:rPr lang="en-US" altLang="zh-CN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charset="0"/>
                                      <a:cs typeface="Cambria Math" panose="02040503050406030204" charset="0"/>
                                      <a:sym typeface="+mn-ea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altLang="zh-CN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charset="0"/>
                                          <a:cs typeface="Cambria Math" panose="02040503050406030204" charset="0"/>
                                          <a:sym typeface="+mn-ea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charset="0"/>
                                          <a:cs typeface="Cambria Math" panose="02040503050406030204" charset="0"/>
                                          <a:sym typeface="+mn-ea"/>
                                        </a:rPr>
                                        <m:t>(</m:t>
                                      </m:r>
                                      <m:r>
                                        <a:rPr lang="en-US" altLang="zh-CN" i="1">
                                          <a:latin typeface="Cambria Math" panose="02040503050406030204" charset="0"/>
                                          <a:cs typeface="Cambria Math" panose="02040503050406030204" charset="0"/>
                                        </a:rPr>
                                        <m:t>+(</m:t>
                                      </m:r>
                                      <m:sSub>
                                        <m:sSubPr>
                                          <m:ctrlPr>
                                            <a:rPr lang="en-US" altLang="zh-CN" i="1">
                                              <a:latin typeface="Cambria Math" panose="02040503050406030204" charset="0"/>
                                              <a:cs typeface="Cambria Math" panose="0204050305040603020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charset="0"/>
                                              <a:cs typeface="Cambria Math" panose="02040503050406030204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CN" i="1">
                                              <a:latin typeface="Cambria Math" panose="02040503050406030204" charset="0"/>
                                              <a:cs typeface="Cambria Math" panose="02040503050406030204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 altLang="zh-CN" i="1">
                                          <a:latin typeface="Cambria Math" panose="02040503050406030204" charset="0"/>
                                          <a:cs typeface="Cambria Math" panose="02040503050406030204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altLang="zh-CN" i="1">
                                              <a:latin typeface="Cambria Math" panose="02040503050406030204" charset="0"/>
                                              <a:cs typeface="Cambria Math" panose="0204050305040603020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charset="0"/>
                                              <a:cs typeface="Cambria Math" panose="02040503050406030204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CN" i="1">
                                              <a:latin typeface="Cambria Math" panose="02040503050406030204" charset="0"/>
                                              <a:cs typeface="Cambria Math" panose="02040503050406030204" charset="0"/>
                                            </a:rPr>
                                            <m:t>4</m:t>
                                          </m:r>
                                        </m:sub>
                                      </m:sSub>
                                      <m:r>
                                        <a:rPr lang="en-US" altLang="zh-CN" i="1">
                                          <a:latin typeface="Cambria Math" panose="02040503050406030204" charset="0"/>
                                          <a:cs typeface="Cambria Math" panose="02040503050406030204" charset="0"/>
                                        </a:rPr>
                                        <m:t>)</m:t>
                                      </m:r>
                                      <m:r>
                                        <a:rPr lang="en-US" altLang="zh-CN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charset="0"/>
                                          <a:cs typeface="Cambria Math" panose="02040503050406030204" charset="0"/>
                                          <a:sym typeface="+mn-ea"/>
                                        </a:rPr>
                                        <m:t>)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charset="0"/>
                                          <a:cs typeface="Cambria Math" panose="02040503050406030204" charset="0"/>
                                        </a:rPr>
                                        <m:t>𝑁</m:t>
                                      </m:r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en-US" altLang="zh-CN" i="1">
                                              <a:latin typeface="Cambria Math" panose="02040503050406030204" charset="0"/>
                                              <a:cs typeface="Cambria Math" panose="02040503050406030204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charset="0"/>
                                              <a:cs typeface="Cambria Math" panose="02040503050406030204" charset="0"/>
                                            </a:rPr>
                                            <m:t>𝜎</m:t>
                                          </m:r>
                                          <m:r>
                                            <a:rPr lang="en-US" altLang="zh-CN" i="1">
                                              <a:latin typeface="Cambria Math" panose="02040503050406030204" charset="0"/>
                                              <a:cs typeface="Cambria Math" panose="02040503050406030204" charset="0"/>
                                            </a:rPr>
                                            <m:t>[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altLang="zh-CN" i="1">
                                                  <a:latin typeface="Cambria Math" panose="02040503050406030204" charset="0"/>
                                                  <a:cs typeface="Cambria Math" panose="02040503050406030204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CN" i="1">
                                                  <a:latin typeface="Cambria Math" panose="02040503050406030204" charset="0"/>
                                                  <a:cs typeface="Cambria Math" panose="02040503050406030204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CN" i="1">
                                                  <a:latin typeface="Cambria Math" panose="02040503050406030204" charset="0"/>
                                                  <a:cs typeface="Cambria Math" panose="02040503050406030204" charset="0"/>
                                                </a:rPr>
                                                <m:t>3</m:t>
                                              </m:r>
                                            </m:sub>
                                          </m:sSub>
                                          <m:r>
                                            <a:rPr lang="en-US" altLang="zh-CN" i="1">
                                              <a:latin typeface="Cambria Math" panose="02040503050406030204" charset="0"/>
                                              <a:cs typeface="Cambria Math" panose="02040503050406030204" charset="0"/>
                                            </a:rPr>
                                            <m:t>:=</m:t>
                                          </m:r>
                                          <m:r>
                                            <a:rPr lang="en-US" altLang="zh-CN" i="1">
                                              <a:latin typeface="Cambria Math" panose="02040503050406030204" charset="0"/>
                                              <a:cs typeface="Cambria Math" panose="02040503050406030204" charset="0"/>
                                            </a:rPr>
                                            <m:t>𝑎</m:t>
                                          </m:r>
                                          <m:r>
                                            <a:rPr lang="en-US" altLang="zh-CN" i="1">
                                              <a:latin typeface="Cambria Math" panose="02040503050406030204" charset="0"/>
                                              <a:cs typeface="Cambria Math" panose="02040503050406030204" charset="0"/>
                                            </a:rPr>
                                            <m:t>]</m:t>
                                          </m:r>
                                        </m:e>
                                      </m:d>
                                    </m:sub>
                                  </m:sSub>
                                </m:e>
                              </m:d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  <a:sym typeface="+mn-ea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altLang="zh-CN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charset="0"/>
                                      <a:cs typeface="Cambria Math" panose="02040503050406030204" charset="0"/>
                                      <a:sym typeface="+mn-ea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charset="0"/>
                                      <a:cs typeface="Cambria Math" panose="02040503050406030204" charset="0"/>
                                      <a:sym typeface="+mn-ea"/>
                                    </a:rPr>
                                    <m:t>&lt;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charset="0"/>
                                      <a:cs typeface="Cambria Math" panose="02040503050406030204" charset="0"/>
                                      <a:sym typeface="+mn-ea"/>
                                    </a:rPr>
                                    <m:t>𝑁</m:t>
                                  </m:r>
                                </m:sub>
                              </m:sSub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  <a:sym typeface="+mn-ea"/>
                                </a:rPr>
                                <m:t>;</m:t>
                              </m:r>
                            </m:e>
                            <m:e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  <a:sym typeface="+mn-ea"/>
                                </a:rPr>
                                <m:t>𝐹</m:t>
                              </m:r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  <a:sym typeface="+mn-ea"/>
                                </a:rPr>
                                <m:t>,   </m:t>
                              </m:r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  <a:sym typeface="+mn-ea"/>
                                </a:rPr>
                                <m:t>    否则.                                                                      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altLang="zh-CN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/>
              <p:cNvSpPr txBox="1"/>
              <p:nvPr/>
            </p:nvSpPr>
            <p:spPr>
              <a:xfrm>
                <a:off x="1447800" y="5485765"/>
                <a:ext cx="4563745" cy="398780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prstDash val="dash"/>
              </a:ln>
            </p:spPr>
            <p:txBody>
              <a:bodyPr wrap="square" rtlCol="0">
                <a:spAutoFit/>
              </a:bodyPr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  <m:t>)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𝑁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𝜎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[</m:t>
                              </m:r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:=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𝑎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]</m:t>
                              </m:r>
                            </m:e>
                          </m:d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=(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𝜎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[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3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:=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𝑎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])(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3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)=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𝑎</m:t>
                      </m:r>
                    </m:oMath>
                  </m:oMathPara>
                </a14:m>
                <a:endParaRPr lang="zh-CN" altLang="en-US"/>
              </a:p>
            </p:txBody>
          </p:sp>
        </mc:Choice>
        <mc:Fallback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5485765"/>
                <a:ext cx="4563745" cy="398780"/>
              </a:xfrm>
              <a:prstGeom prst="rect">
                <a:avLst/>
              </a:prstGeom>
              <a:blipFill rotWithShape="1">
                <a:blip r:embed="rId2"/>
                <a:stretch>
                  <a:fillRect l="-209" t="-2389" r="-209" b="-2389"/>
                </a:stretch>
              </a:blipFill>
              <a:ln w="19050">
                <a:solidFill>
                  <a:schemeClr val="accent1"/>
                </a:solidFill>
                <a:prstDash val="dash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/>
              <p:cNvSpPr txBox="1"/>
              <p:nvPr/>
            </p:nvSpPr>
            <p:spPr>
              <a:xfrm>
                <a:off x="5791200" y="1981200"/>
                <a:ext cx="3048000" cy="398780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prstDash val="dash"/>
              </a:ln>
            </p:spPr>
            <p:txBody>
              <a:bodyPr wrap="square" rtlCol="0">
                <a:spAutoFit/>
              </a:bodyPr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∀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3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.(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3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&lt;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4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</m:t>
                      </m:r>
                    </m:oMath>
                  </m:oMathPara>
                </a14:m>
                <a:endParaRPr lang="zh-CN" altLang="en-US"/>
              </a:p>
            </p:txBody>
          </p:sp>
        </mc:Choice>
        <mc:Fallback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1981200"/>
                <a:ext cx="3048000" cy="398780"/>
              </a:xfrm>
              <a:prstGeom prst="rect">
                <a:avLst/>
              </a:prstGeom>
              <a:blipFill rotWithShape="1">
                <a:blip r:embed="rId3"/>
                <a:stretch>
                  <a:fillRect l="-312" t="-2389" r="-312" b="-2389"/>
                </a:stretch>
              </a:blipFill>
              <a:ln w="19050">
                <a:solidFill>
                  <a:schemeClr val="accent1"/>
                </a:solidFill>
                <a:prstDash val="dash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dirty="0" smtClean="0">
                <a:sym typeface="+mn-ea"/>
              </a:rPr>
              <a:t>公式的解释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0" indent="0">
                  <a:buNone/>
                </a:pPr>
                <a:r>
                  <a:rPr lang="zh-CN" altLang="en-US"/>
                  <a:t>例，对于上面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𝒜</m:t>
                    </m:r>
                  </m:oMath>
                </a14:m>
                <a:r>
                  <a:rPr lang="zh-CN" altLang="en-US"/>
                  <a:t>的模型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𝑁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𝜎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，其中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𝜎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𝑥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𝑛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)=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𝑛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lang="zh-CN" altLang="en-US">
                    <a:cs typeface="+mn-lt"/>
                  </a:rPr>
                  <a:t> </a:t>
                </a:r>
                <a:r>
                  <a:rPr lang="en-US" altLang="zh-CN">
                    <a:cs typeface="+mn-lt"/>
                  </a:rPr>
                  <a:t>     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求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(∀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3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.(&lt;(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3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,+(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4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))))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𝑁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𝜎</m:t>
                            </m:r>
                          </m:e>
                        </m:d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.</m:t>
                    </m:r>
                  </m:oMath>
                </a14:m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solidFill>
                            <a:schemeClr val="tx1"/>
                          </a:solidFill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  <a:sym typeface="+mn-ea"/>
                                </a:rPr>
                              </m:ctrlPr>
                            </m:eqArrPr>
                            <m:e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  <a:sym typeface="+mn-ea"/>
                                </a:rPr>
                                <m:t>𝑇</m:t>
                              </m:r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  <a:sym typeface="+mn-ea"/>
                                </a:rPr>
                                <m:t>,   对∀</m:t>
                              </m:r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  <a:sym typeface="+mn-ea"/>
                                </a:rPr>
                                <m:t>𝑎</m:t>
                              </m:r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  <a:sym typeface="+mn-ea"/>
                                </a:rPr>
                                <m:t>∈</m:t>
                              </m:r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  <a:sym typeface="+mn-ea"/>
                                </a:rPr>
                                <m:t>𝑁</m:t>
                              </m:r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  <a:sym typeface="+mn-ea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(&lt;(</m:t>
                                  </m:r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charset="0"/>
                                          <a:cs typeface="Cambria Math" panose="0204050305040603020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>
                                          <a:latin typeface="Cambria Math" panose="02040503050406030204" charset="0"/>
                                          <a:cs typeface="Cambria Math" panose="02040503050406030204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charset="0"/>
                                          <a:cs typeface="Cambria Math" panose="02040503050406030204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,+(</m:t>
                                  </m:r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charset="0"/>
                                          <a:cs typeface="Cambria Math" panose="0204050305040603020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>
                                          <a:latin typeface="Cambria Math" panose="02040503050406030204" charset="0"/>
                                          <a:cs typeface="Cambria Math" panose="02040503050406030204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charset="0"/>
                                          <a:cs typeface="Cambria Math" panose="02040503050406030204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charset="0"/>
                                          <a:cs typeface="Cambria Math" panose="0204050305040603020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>
                                          <a:latin typeface="Cambria Math" panose="02040503050406030204" charset="0"/>
                                          <a:cs typeface="Cambria Math" panose="02040503050406030204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charset="0"/>
                                          <a:cs typeface="Cambria Math" panose="02040503050406030204" charset="0"/>
                                        </a:rPr>
                                        <m:t>4</m:t>
                                      </m:r>
                                    </m:sub>
                                  </m:sSub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)))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𝑁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altLang="zh-CN" i="1">
                                          <a:latin typeface="Cambria Math" panose="02040503050406030204" charset="0"/>
                                          <a:cs typeface="Cambria Math" panose="0204050305040603020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i="1">
                                          <a:latin typeface="Cambria Math" panose="02040503050406030204" charset="0"/>
                                          <a:cs typeface="Cambria Math" panose="02040503050406030204" charset="0"/>
                                        </a:rPr>
                                        <m:t>𝜎</m:t>
                                      </m:r>
                                      <m:r>
                                        <a:rPr lang="en-US" altLang="zh-CN" i="1">
                                          <a:latin typeface="Cambria Math" panose="02040503050406030204" charset="0"/>
                                          <a:cs typeface="Cambria Math" panose="02040503050406030204" charset="0"/>
                                        </a:rPr>
                                        <m:t>[</m:t>
                                      </m:r>
                                      <m:sSub>
                                        <m:sSubPr>
                                          <m:ctrlPr>
                                            <a:rPr lang="en-US" altLang="zh-CN" i="1">
                                              <a:latin typeface="Cambria Math" panose="02040503050406030204" charset="0"/>
                                              <a:cs typeface="Cambria Math" panose="0204050305040603020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charset="0"/>
                                              <a:cs typeface="Cambria Math" panose="02040503050406030204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CN" i="1">
                                              <a:latin typeface="Cambria Math" panose="02040503050406030204" charset="0"/>
                                              <a:cs typeface="Cambria Math" panose="02040503050406030204" charset="0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  <m:r>
                                        <a:rPr lang="en-US" altLang="zh-CN" i="1">
                                          <a:latin typeface="Cambria Math" panose="02040503050406030204" charset="0"/>
                                          <a:cs typeface="Cambria Math" panose="02040503050406030204" charset="0"/>
                                        </a:rPr>
                                        <m:t>:=</m:t>
                                      </m:r>
                                      <m:r>
                                        <a:rPr lang="en-US" altLang="zh-CN" i="1">
                                          <a:latin typeface="Cambria Math" panose="02040503050406030204" charset="0"/>
                                          <a:cs typeface="Cambria Math" panose="02040503050406030204" charset="0"/>
                                        </a:rPr>
                                        <m:t>𝑎</m:t>
                                      </m:r>
                                      <m:r>
                                        <a:rPr lang="en-US" altLang="zh-CN" i="1">
                                          <a:latin typeface="Cambria Math" panose="02040503050406030204" charset="0"/>
                                          <a:cs typeface="Cambria Math" panose="02040503050406030204" charset="0"/>
                                        </a:rPr>
                                        <m:t>]</m:t>
                                      </m:r>
                                    </m:e>
                                  </m:d>
                                </m:sub>
                              </m:sSub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=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𝑇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;</m:t>
                              </m:r>
                            </m:e>
                            <m:e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  <a:sym typeface="+mn-ea"/>
                                </a:rPr>
                                <m:t>𝐹</m:t>
                              </m:r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  <a:sym typeface="+mn-ea"/>
                                </a:rPr>
                                <m:t>,      否则.                                                                        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altLang="zh-CN" i="1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0" indent="0">
                  <a:buNone/>
                </a:pPr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其中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(&lt;(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3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,+(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4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)))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𝑁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𝜎</m:t>
                            </m:r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[</m:t>
                            </m:r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:=</m:t>
                            </m:r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𝑎</m:t>
                            </m:r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]</m:t>
                            </m:r>
                          </m:e>
                        </m:d>
                      </m:sub>
                    </m:sSub>
                  </m:oMath>
                </a14:m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  <a:sym typeface="+mn-ea"/>
                                </a:rPr>
                              </m:ctrlPr>
                            </m:eqArrPr>
                            <m:e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  <a:sym typeface="+mn-ea"/>
                                </a:rPr>
                                <m:t>𝑇</m:t>
                              </m:r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  <a:sym typeface="+mn-ea"/>
                                </a:rPr>
                                <m:t>,   </m:t>
                              </m:r>
                              <m:d>
                                <m:dPr>
                                  <m:begChr m:val="〈"/>
                                  <m:endChr m:val="〉"/>
                                  <m:ctrlPr>
                                    <a:rPr lang="en-US" altLang="zh-CN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charset="0"/>
                                      <a:cs typeface="Cambria Math" panose="02040503050406030204" charset="0"/>
                                      <a:sym typeface="+mn-ea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charset="0"/>
                                          <a:cs typeface="Cambria Math" panose="02040503050406030204" charset="0"/>
                                          <a:sym typeface="+mn-ea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charset="0"/>
                                          <a:cs typeface="Cambria Math" panose="02040503050406030204" charset="0"/>
                                          <a:sym typeface="+mn-ea"/>
                                        </a:rPr>
                                        <m:t>(</m:t>
                                      </m:r>
                                      <m:sSub>
                                        <m:sSubPr>
                                          <m:ctrlPr>
                                            <a:rPr lang="en-US" altLang="zh-CN" i="1">
                                              <a:latin typeface="Cambria Math" panose="02040503050406030204" charset="0"/>
                                              <a:cs typeface="Cambria Math" panose="0204050305040603020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charset="0"/>
                                              <a:cs typeface="Cambria Math" panose="02040503050406030204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CN" i="1">
                                              <a:latin typeface="Cambria Math" panose="02040503050406030204" charset="0"/>
                                              <a:cs typeface="Cambria Math" panose="02040503050406030204" charset="0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  <m:r>
                                        <a:rPr lang="en-US" altLang="zh-CN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charset="0"/>
                                          <a:cs typeface="Cambria Math" panose="02040503050406030204" charset="0"/>
                                          <a:sym typeface="+mn-ea"/>
                                        </a:rPr>
                                        <m:t>)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charset="0"/>
                                          <a:cs typeface="Cambria Math" panose="02040503050406030204" charset="0"/>
                                        </a:rPr>
                                        <m:t>𝑁</m:t>
                                      </m:r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en-US" altLang="zh-CN" i="1">
                                              <a:latin typeface="Cambria Math" panose="02040503050406030204" charset="0"/>
                                              <a:cs typeface="Cambria Math" panose="02040503050406030204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charset="0"/>
                                              <a:cs typeface="Cambria Math" panose="02040503050406030204" charset="0"/>
                                            </a:rPr>
                                            <m:t>𝜎</m:t>
                                          </m:r>
                                          <m:r>
                                            <a:rPr lang="en-US" altLang="zh-CN" i="1">
                                              <a:latin typeface="Cambria Math" panose="02040503050406030204" charset="0"/>
                                              <a:cs typeface="Cambria Math" panose="02040503050406030204" charset="0"/>
                                            </a:rPr>
                                            <m:t>[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altLang="zh-CN" i="1">
                                                  <a:latin typeface="Cambria Math" panose="02040503050406030204" charset="0"/>
                                                  <a:cs typeface="Cambria Math" panose="02040503050406030204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CN" i="1">
                                                  <a:latin typeface="Cambria Math" panose="02040503050406030204" charset="0"/>
                                                  <a:cs typeface="Cambria Math" panose="02040503050406030204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CN" i="1">
                                                  <a:latin typeface="Cambria Math" panose="02040503050406030204" charset="0"/>
                                                  <a:cs typeface="Cambria Math" panose="02040503050406030204" charset="0"/>
                                                </a:rPr>
                                                <m:t>3</m:t>
                                              </m:r>
                                            </m:sub>
                                          </m:sSub>
                                          <m:r>
                                            <a:rPr lang="en-US" altLang="zh-CN" i="1">
                                              <a:latin typeface="Cambria Math" panose="02040503050406030204" charset="0"/>
                                              <a:cs typeface="Cambria Math" panose="02040503050406030204" charset="0"/>
                                            </a:rPr>
                                            <m:t>:=</m:t>
                                          </m:r>
                                          <m:r>
                                            <a:rPr lang="en-US" altLang="zh-CN" i="1">
                                              <a:latin typeface="Cambria Math" panose="02040503050406030204" charset="0"/>
                                              <a:cs typeface="Cambria Math" panose="02040503050406030204" charset="0"/>
                                            </a:rPr>
                                            <m:t>𝑎</m:t>
                                          </m:r>
                                          <m:r>
                                            <a:rPr lang="en-US" altLang="zh-CN" i="1">
                                              <a:latin typeface="Cambria Math" panose="02040503050406030204" charset="0"/>
                                              <a:cs typeface="Cambria Math" panose="02040503050406030204" charset="0"/>
                                            </a:rPr>
                                            <m:t>]</m:t>
                                          </m:r>
                                        </m:e>
                                      </m:d>
                                    </m:sub>
                                  </m:sSub>
                                  <m:r>
                                    <a:rPr lang="en-US" altLang="zh-CN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charset="0"/>
                                      <a:cs typeface="Cambria Math" panose="02040503050406030204" charset="0"/>
                                      <a:sym typeface="+mn-ea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altLang="zh-CN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charset="0"/>
                                          <a:cs typeface="Cambria Math" panose="02040503050406030204" charset="0"/>
                                          <a:sym typeface="+mn-ea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charset="0"/>
                                          <a:cs typeface="Cambria Math" panose="02040503050406030204" charset="0"/>
                                          <a:sym typeface="+mn-ea"/>
                                        </a:rPr>
                                        <m:t>(</m:t>
                                      </m:r>
                                      <m:r>
                                        <a:rPr lang="en-US" altLang="zh-CN" i="1">
                                          <a:latin typeface="Cambria Math" panose="02040503050406030204" charset="0"/>
                                          <a:cs typeface="Cambria Math" panose="02040503050406030204" charset="0"/>
                                        </a:rPr>
                                        <m:t>+(</m:t>
                                      </m:r>
                                      <m:sSub>
                                        <m:sSubPr>
                                          <m:ctrlPr>
                                            <a:rPr lang="en-US" altLang="zh-CN" i="1">
                                              <a:latin typeface="Cambria Math" panose="02040503050406030204" charset="0"/>
                                              <a:cs typeface="Cambria Math" panose="0204050305040603020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charset="0"/>
                                              <a:cs typeface="Cambria Math" panose="02040503050406030204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CN" i="1">
                                              <a:latin typeface="Cambria Math" panose="02040503050406030204" charset="0"/>
                                              <a:cs typeface="Cambria Math" panose="02040503050406030204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 altLang="zh-CN" i="1">
                                          <a:latin typeface="Cambria Math" panose="02040503050406030204" charset="0"/>
                                          <a:cs typeface="Cambria Math" panose="02040503050406030204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altLang="zh-CN" i="1">
                                              <a:latin typeface="Cambria Math" panose="02040503050406030204" charset="0"/>
                                              <a:cs typeface="Cambria Math" panose="0204050305040603020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charset="0"/>
                                              <a:cs typeface="Cambria Math" panose="02040503050406030204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CN" i="1">
                                              <a:latin typeface="Cambria Math" panose="02040503050406030204" charset="0"/>
                                              <a:cs typeface="Cambria Math" panose="02040503050406030204" charset="0"/>
                                            </a:rPr>
                                            <m:t>4</m:t>
                                          </m:r>
                                        </m:sub>
                                      </m:sSub>
                                      <m:r>
                                        <a:rPr lang="en-US" altLang="zh-CN" i="1">
                                          <a:latin typeface="Cambria Math" panose="02040503050406030204" charset="0"/>
                                          <a:cs typeface="Cambria Math" panose="02040503050406030204" charset="0"/>
                                        </a:rPr>
                                        <m:t>)</m:t>
                                      </m:r>
                                      <m:r>
                                        <a:rPr lang="en-US" altLang="zh-CN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charset="0"/>
                                          <a:cs typeface="Cambria Math" panose="02040503050406030204" charset="0"/>
                                          <a:sym typeface="+mn-ea"/>
                                        </a:rPr>
                                        <m:t>)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charset="0"/>
                                          <a:cs typeface="Cambria Math" panose="02040503050406030204" charset="0"/>
                                        </a:rPr>
                                        <m:t>𝑁</m:t>
                                      </m:r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en-US" altLang="zh-CN" i="1">
                                              <a:latin typeface="Cambria Math" panose="02040503050406030204" charset="0"/>
                                              <a:cs typeface="Cambria Math" panose="02040503050406030204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charset="0"/>
                                              <a:cs typeface="Cambria Math" panose="02040503050406030204" charset="0"/>
                                            </a:rPr>
                                            <m:t>𝜎</m:t>
                                          </m:r>
                                          <m:r>
                                            <a:rPr lang="en-US" altLang="zh-CN" i="1">
                                              <a:latin typeface="Cambria Math" panose="02040503050406030204" charset="0"/>
                                              <a:cs typeface="Cambria Math" panose="02040503050406030204" charset="0"/>
                                            </a:rPr>
                                            <m:t>[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altLang="zh-CN" i="1">
                                                  <a:latin typeface="Cambria Math" panose="02040503050406030204" charset="0"/>
                                                  <a:cs typeface="Cambria Math" panose="02040503050406030204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CN" i="1">
                                                  <a:latin typeface="Cambria Math" panose="02040503050406030204" charset="0"/>
                                                  <a:cs typeface="Cambria Math" panose="02040503050406030204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CN" i="1">
                                                  <a:latin typeface="Cambria Math" panose="02040503050406030204" charset="0"/>
                                                  <a:cs typeface="Cambria Math" panose="02040503050406030204" charset="0"/>
                                                </a:rPr>
                                                <m:t>3</m:t>
                                              </m:r>
                                            </m:sub>
                                          </m:sSub>
                                          <m:r>
                                            <a:rPr lang="en-US" altLang="zh-CN" i="1">
                                              <a:latin typeface="Cambria Math" panose="02040503050406030204" charset="0"/>
                                              <a:cs typeface="Cambria Math" panose="02040503050406030204" charset="0"/>
                                            </a:rPr>
                                            <m:t>:=</m:t>
                                          </m:r>
                                          <m:r>
                                            <a:rPr lang="en-US" altLang="zh-CN" i="1">
                                              <a:latin typeface="Cambria Math" panose="02040503050406030204" charset="0"/>
                                              <a:cs typeface="Cambria Math" panose="02040503050406030204" charset="0"/>
                                            </a:rPr>
                                            <m:t>𝑎</m:t>
                                          </m:r>
                                          <m:r>
                                            <a:rPr lang="en-US" altLang="zh-CN" i="1">
                                              <a:latin typeface="Cambria Math" panose="02040503050406030204" charset="0"/>
                                              <a:cs typeface="Cambria Math" panose="02040503050406030204" charset="0"/>
                                            </a:rPr>
                                            <m:t>]</m:t>
                                          </m:r>
                                        </m:e>
                                      </m:d>
                                    </m:sub>
                                  </m:sSub>
                                </m:e>
                              </m:d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  <a:sym typeface="+mn-ea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altLang="zh-CN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charset="0"/>
                                      <a:cs typeface="Cambria Math" panose="02040503050406030204" charset="0"/>
                                      <a:sym typeface="+mn-ea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charset="0"/>
                                      <a:cs typeface="Cambria Math" panose="02040503050406030204" charset="0"/>
                                      <a:sym typeface="+mn-ea"/>
                                    </a:rPr>
                                    <m:t>&lt;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charset="0"/>
                                      <a:cs typeface="Cambria Math" panose="02040503050406030204" charset="0"/>
                                      <a:sym typeface="+mn-ea"/>
                                    </a:rPr>
                                    <m:t>𝑁</m:t>
                                  </m:r>
                                </m:sub>
                              </m:sSub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  <a:sym typeface="+mn-ea"/>
                                </a:rPr>
                                <m:t>;</m:t>
                              </m:r>
                            </m:e>
                            <m:e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  <a:sym typeface="+mn-ea"/>
                                </a:rPr>
                                <m:t>𝐹</m:t>
                              </m:r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  <a:sym typeface="+mn-ea"/>
                                </a:rPr>
                                <m:t>,   </m:t>
                              </m:r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  <a:sym typeface="+mn-ea"/>
                                </a:rPr>
                                <m:t>    否则.                                                                      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altLang="zh-CN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/>
              <p:cNvSpPr txBox="1"/>
              <p:nvPr/>
            </p:nvSpPr>
            <p:spPr>
              <a:xfrm>
                <a:off x="1447800" y="5485765"/>
                <a:ext cx="4563745" cy="398780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prstDash val="dash"/>
              </a:ln>
            </p:spPr>
            <p:txBody>
              <a:bodyPr wrap="square" rtlCol="0">
                <a:spAutoFit/>
              </a:bodyPr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  <m:t>)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𝑁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𝜎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[</m:t>
                              </m:r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:=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𝑎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]</m:t>
                              </m:r>
                            </m:e>
                          </m:d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=(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𝜎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[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3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:=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𝑎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])(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3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)=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𝑎</m:t>
                      </m:r>
                    </m:oMath>
                  </m:oMathPara>
                </a14:m>
                <a:endParaRPr lang="zh-CN" altLang="en-US"/>
              </a:p>
            </p:txBody>
          </p:sp>
        </mc:Choice>
        <mc:Fallback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5485765"/>
                <a:ext cx="4563745" cy="398780"/>
              </a:xfrm>
              <a:prstGeom prst="rect">
                <a:avLst/>
              </a:prstGeom>
              <a:blipFill rotWithShape="1">
                <a:blip r:embed="rId2"/>
                <a:stretch>
                  <a:fillRect l="-209" t="-2389" r="-209" b="-2389"/>
                </a:stretch>
              </a:blipFill>
              <a:ln w="19050">
                <a:solidFill>
                  <a:schemeClr val="accent1"/>
                </a:solidFill>
                <a:prstDash val="dash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/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1447800" y="6019800"/>
                <a:ext cx="6703695" cy="727710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prstDash val="dash"/>
              </a:ln>
            </p:spPr>
            <p:txBody>
              <a:bodyPr wrap="square" rtlCol="0">
                <a:spAutoFit/>
              </a:bodyPr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  <m:t>(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+(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)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  <m:t>)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𝑁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𝜎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[</m:t>
                              </m:r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:=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𝑎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]</m:t>
                              </m:r>
                            </m:e>
                          </m:d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=(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𝜎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[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3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:=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𝑎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])(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)+(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𝜎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[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3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:=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𝑎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])(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4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)=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1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+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4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=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5</m:t>
                      </m:r>
                    </m:oMath>
                  </m:oMathPara>
                </a14:m>
                <a:endParaRPr lang="zh-CN" altLang="en-US"/>
              </a:p>
            </p:txBody>
          </p:sp>
        </mc:Choice>
        <mc:Fallback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"/>
                </p:custDataLst>
              </p:nvPr>
            </p:nvSpPr>
            <p:spPr>
              <a:xfrm>
                <a:off x="1447800" y="6019800"/>
                <a:ext cx="6703695" cy="727710"/>
              </a:xfrm>
              <a:prstGeom prst="rect">
                <a:avLst/>
              </a:prstGeom>
              <a:blipFill rotWithShape="1">
                <a:blip r:embed="rId5"/>
                <a:stretch>
                  <a:fillRect l="-142" t="-1309" r="-142" b="-1309"/>
                </a:stretch>
              </a:blipFill>
              <a:ln w="19050">
                <a:solidFill>
                  <a:schemeClr val="accent1"/>
                </a:solidFill>
                <a:prstDash val="dash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/>
              <p:cNvSpPr txBox="1"/>
              <p:nvPr/>
            </p:nvSpPr>
            <p:spPr>
              <a:xfrm>
                <a:off x="5791200" y="1981200"/>
                <a:ext cx="3048000" cy="398780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prstDash val="dash"/>
              </a:ln>
            </p:spPr>
            <p:txBody>
              <a:bodyPr wrap="square" rtlCol="0">
                <a:spAutoFit/>
              </a:bodyPr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∀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3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.(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3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&lt;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4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</m:t>
                      </m:r>
                    </m:oMath>
                  </m:oMathPara>
                </a14:m>
                <a:endParaRPr lang="zh-CN" altLang="en-US"/>
              </a:p>
            </p:txBody>
          </p:sp>
        </mc:Choice>
        <mc:Fallback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1981200"/>
                <a:ext cx="3048000" cy="398780"/>
              </a:xfrm>
              <a:prstGeom prst="rect">
                <a:avLst/>
              </a:prstGeom>
              <a:blipFill rotWithShape="1">
                <a:blip r:embed="rId6"/>
                <a:stretch>
                  <a:fillRect l="-312" t="-2389" r="-312" b="-2389"/>
                </a:stretch>
              </a:blipFill>
              <a:ln w="19050">
                <a:solidFill>
                  <a:schemeClr val="accent1"/>
                </a:solidFill>
                <a:prstDash val="dash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dirty="0" smtClean="0">
                <a:sym typeface="+mn-ea"/>
              </a:rPr>
              <a:t>公式的解释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0" indent="0">
                  <a:buNone/>
                </a:pPr>
                <a:r>
                  <a:rPr lang="zh-CN" altLang="en-US"/>
                  <a:t>例，对于上面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𝒜</m:t>
                    </m:r>
                  </m:oMath>
                </a14:m>
                <a:r>
                  <a:rPr lang="zh-CN" altLang="en-US"/>
                  <a:t>的模型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𝑁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𝜎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，其中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𝜎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𝑥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𝑛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)=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𝑛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lang="zh-CN" altLang="en-US">
                    <a:cs typeface="+mn-lt"/>
                  </a:rPr>
                  <a:t> </a:t>
                </a:r>
                <a:r>
                  <a:rPr lang="en-US" altLang="zh-CN">
                    <a:cs typeface="+mn-lt"/>
                  </a:rPr>
                  <a:t>     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求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∀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𝑥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3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.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(&lt;(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3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,+(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4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))))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𝑁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𝜎</m:t>
                            </m:r>
                          </m:e>
                        </m:d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.</m:t>
                    </m:r>
                  </m:oMath>
                </a14:m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solidFill>
                            <a:schemeClr val="tx1"/>
                          </a:solidFill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  <a:sym typeface="+mn-ea"/>
                                </a:rPr>
                              </m:ctrlPr>
                            </m:eqArrPr>
                            <m:e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  <a:sym typeface="+mn-ea"/>
                                </a:rPr>
                                <m:t>𝑇</m:t>
                              </m:r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  <a:sym typeface="+mn-ea"/>
                                </a:rPr>
                                <m:t>,   对∀</m:t>
                              </m:r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  <a:sym typeface="+mn-ea"/>
                                </a:rPr>
                                <m:t>𝑎</m:t>
                              </m:r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  <a:sym typeface="+mn-ea"/>
                                </a:rPr>
                                <m:t>∈</m:t>
                              </m:r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  <a:sym typeface="+mn-ea"/>
                                </a:rPr>
                                <m:t>𝑁</m:t>
                              </m:r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  <a:sym typeface="+mn-ea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(&lt;(</m:t>
                                  </m:r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charset="0"/>
                                          <a:cs typeface="Cambria Math" panose="0204050305040603020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>
                                          <a:latin typeface="Cambria Math" panose="02040503050406030204" charset="0"/>
                                          <a:cs typeface="Cambria Math" panose="02040503050406030204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charset="0"/>
                                          <a:cs typeface="Cambria Math" panose="02040503050406030204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,+(</m:t>
                                  </m:r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charset="0"/>
                                          <a:cs typeface="Cambria Math" panose="0204050305040603020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>
                                          <a:latin typeface="Cambria Math" panose="02040503050406030204" charset="0"/>
                                          <a:cs typeface="Cambria Math" panose="02040503050406030204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charset="0"/>
                                          <a:cs typeface="Cambria Math" panose="02040503050406030204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charset="0"/>
                                          <a:cs typeface="Cambria Math" panose="0204050305040603020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>
                                          <a:latin typeface="Cambria Math" panose="02040503050406030204" charset="0"/>
                                          <a:cs typeface="Cambria Math" panose="02040503050406030204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charset="0"/>
                                          <a:cs typeface="Cambria Math" panose="02040503050406030204" charset="0"/>
                                        </a:rPr>
                                        <m:t>4</m:t>
                                      </m:r>
                                    </m:sub>
                                  </m:sSub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)))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𝑁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altLang="zh-CN" i="1">
                                          <a:latin typeface="Cambria Math" panose="02040503050406030204" charset="0"/>
                                          <a:cs typeface="Cambria Math" panose="0204050305040603020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i="1">
                                          <a:latin typeface="Cambria Math" panose="02040503050406030204" charset="0"/>
                                          <a:cs typeface="Cambria Math" panose="02040503050406030204" charset="0"/>
                                        </a:rPr>
                                        <m:t>𝜎</m:t>
                                      </m:r>
                                      <m:r>
                                        <a:rPr lang="en-US" altLang="zh-CN" i="1">
                                          <a:latin typeface="Cambria Math" panose="02040503050406030204" charset="0"/>
                                          <a:cs typeface="Cambria Math" panose="02040503050406030204" charset="0"/>
                                        </a:rPr>
                                        <m:t>[</m:t>
                                      </m:r>
                                      <m:sSub>
                                        <m:sSubPr>
                                          <m:ctrlPr>
                                            <a:rPr lang="en-US" altLang="zh-CN" i="1">
                                              <a:latin typeface="Cambria Math" panose="02040503050406030204" charset="0"/>
                                              <a:cs typeface="Cambria Math" panose="0204050305040603020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charset="0"/>
                                              <a:cs typeface="Cambria Math" panose="02040503050406030204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CN" i="1">
                                              <a:latin typeface="Cambria Math" panose="02040503050406030204" charset="0"/>
                                              <a:cs typeface="Cambria Math" panose="02040503050406030204" charset="0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  <m:r>
                                        <a:rPr lang="en-US" altLang="zh-CN" i="1">
                                          <a:latin typeface="Cambria Math" panose="02040503050406030204" charset="0"/>
                                          <a:cs typeface="Cambria Math" panose="02040503050406030204" charset="0"/>
                                        </a:rPr>
                                        <m:t>:=</m:t>
                                      </m:r>
                                      <m:r>
                                        <a:rPr lang="en-US" altLang="zh-CN" i="1">
                                          <a:latin typeface="Cambria Math" panose="02040503050406030204" charset="0"/>
                                          <a:cs typeface="Cambria Math" panose="02040503050406030204" charset="0"/>
                                        </a:rPr>
                                        <m:t>𝑎</m:t>
                                      </m:r>
                                      <m:r>
                                        <a:rPr lang="en-US" altLang="zh-CN" i="1">
                                          <a:latin typeface="Cambria Math" panose="02040503050406030204" charset="0"/>
                                          <a:cs typeface="Cambria Math" panose="02040503050406030204" charset="0"/>
                                        </a:rPr>
                                        <m:t>]</m:t>
                                      </m:r>
                                    </m:e>
                                  </m:d>
                                </m:sub>
                              </m:sSub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=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𝑇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;</m:t>
                              </m:r>
                            </m:e>
                            <m:e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  <a:sym typeface="+mn-ea"/>
                                </a:rPr>
                                <m:t>𝐹</m:t>
                              </m:r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  <a:sym typeface="+mn-ea"/>
                                </a:rPr>
                                <m:t>,      否则.                                                                        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altLang="zh-CN" i="1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0" indent="0">
                  <a:buNone/>
                </a:pPr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其中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(&lt;(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3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,+(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4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)))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𝑁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𝜎</m:t>
                            </m:r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[</m:t>
                            </m:r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:=</m:t>
                            </m:r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𝑎</m:t>
                            </m:r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]</m:t>
                            </m:r>
                          </m:e>
                        </m:d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</m:ctrlPr>
                          </m:eqArrPr>
                          <m:e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  <m:t>𝑇</m:t>
                            </m:r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  <m:t>,    </m:t>
                            </m:r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𝑎</m:t>
                            </m:r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&lt;</m:t>
                            </m:r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5</m:t>
                            </m:r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  <m:t>;</m:t>
                            </m:r>
                          </m:e>
                          <m:e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  <m:t>𝐹</m:t>
                            </m:r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  <m:t>,    否则.  </m:t>
                            </m:r>
                          </m:e>
                        </m:eqArr>
                      </m:e>
                    </m:d>
                  </m:oMath>
                </a14:m>
                <a:endParaRPr lang="en-US" altLang="zh-CN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5791200" y="1981200"/>
                <a:ext cx="3048000" cy="398780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prstDash val="dash"/>
              </a:ln>
            </p:spPr>
            <p:txBody>
              <a:bodyPr wrap="square" rtlCol="0">
                <a:spAutoFit/>
              </a:bodyPr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∀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3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.(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3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&lt;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4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</m:t>
                      </m:r>
                    </m:oMath>
                  </m:oMathPara>
                </a14:m>
                <a:endParaRPr lang="zh-CN" altLang="en-US"/>
              </a:p>
            </p:txBody>
          </p:sp>
        </mc:Choice>
        <mc:Fallback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"/>
                </p:custDataLst>
              </p:nvPr>
            </p:nvSpPr>
            <p:spPr>
              <a:xfrm>
                <a:off x="5791200" y="1981200"/>
                <a:ext cx="3048000" cy="398780"/>
              </a:xfrm>
              <a:prstGeom prst="rect">
                <a:avLst/>
              </a:prstGeom>
              <a:blipFill rotWithShape="1">
                <a:blip r:embed="rId4"/>
                <a:stretch>
                  <a:fillRect l="-312" t="-2389" r="-312" b="-2389"/>
                </a:stretch>
              </a:blipFill>
              <a:ln w="19050">
                <a:solidFill>
                  <a:schemeClr val="accent1"/>
                </a:solidFill>
                <a:prstDash val="dash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可满足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 b="1"/>
                  <a:t>定义</a:t>
                </a:r>
                <a:r>
                  <a:rPr lang="en-US" altLang="zh-CN" b="1"/>
                  <a:t>1</a:t>
                </a:r>
                <a:r>
                  <a:rPr lang="en-US" altLang="zh-CN" b="1"/>
                  <a:t>.20.</a:t>
                </a:r>
                <a:r>
                  <a:rPr lang="en-US" altLang="zh-CN"/>
                  <a:t>  </a:t>
                </a:r>
                <a:r>
                  <a:rPr lang="zh-CN" altLang="en-US"/>
                  <a:t>设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ℒ</m:t>
                    </m:r>
                  </m:oMath>
                </a14:m>
                <a:r>
                  <a:rPr lang="zh-CN" altLang="en-US">
                    <a:latin typeface="+mn-ea"/>
                    <a:cs typeface="Cambria Math" panose="02040503050406030204" charset="0"/>
                  </a:rPr>
                  <a:t>为一阶语言，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为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ℒ</m:t>
                    </m:r>
                  </m:oMath>
                </a14:m>
                <a:r>
                  <a:rPr lang="zh-CN" altLang="en-US">
                    <a:latin typeface="+mn-ea"/>
                    <a:cs typeface="Cambria Math" panose="02040503050406030204" charset="0"/>
                  </a:rPr>
                  <a:t>的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公式，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为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ℒ</m:t>
                    </m:r>
                  </m:oMath>
                </a14:m>
                <a:r>
                  <a:rPr lang="zh-CN" altLang="en-US">
                    <a:latin typeface="+mn-ea"/>
                    <a:cs typeface="Cambria Math" panose="02040503050406030204" charset="0"/>
                  </a:rPr>
                  <a:t>的公式集，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𝑀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𝜎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为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ℒ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-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模型。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 (1)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对于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𝑀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𝜎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 b="1">
                    <a:solidFill>
                      <a:schemeClr val="accent5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可满足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，记为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𝑀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⊨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𝜎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，指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𝑀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𝜎</m:t>
                            </m:r>
                          </m:e>
                        </m:d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𝑇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；</a:t>
                </a:r>
                <a:endParaRPr lang="en-US" altLang="zh-CN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 (2)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 b="1">
                    <a:solidFill>
                      <a:schemeClr val="accent5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可满足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指存在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𝑀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𝜎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使得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𝑀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⊨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𝜎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；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 (3)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𝑀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⊨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𝐴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指对任何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𝑀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上的赋值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𝜎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都有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𝑀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⊨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𝜎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；</a:t>
                </a:r>
                <a:endParaRPr lang="en-US" altLang="zh-CN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/>
              <p:cNvSpPr txBox="1"/>
              <p:nvPr/>
            </p:nvSpPr>
            <p:spPr>
              <a:xfrm>
                <a:off x="5029200" y="1981200"/>
                <a:ext cx="3048000" cy="400050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prstDash val="dash"/>
              </a:ln>
            </p:spPr>
            <p:txBody>
              <a:bodyPr wrap="square" rtlCol="0">
                <a:spAutoFit/>
              </a:bodyPr>
              <a:p>
                <a:pPr algn="ctr"/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𝑀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⊭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𝜎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指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𝑀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𝜎</m:t>
                            </m:r>
                          </m:e>
                        </m:d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𝐹</m:t>
                    </m:r>
                  </m:oMath>
                </a14:m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1981200"/>
                <a:ext cx="3048000" cy="400050"/>
              </a:xfrm>
              <a:prstGeom prst="rect">
                <a:avLst/>
              </a:prstGeom>
              <a:blipFill rotWithShape="1">
                <a:blip r:embed="rId2"/>
                <a:stretch>
                  <a:fillRect l="-312" t="-2381" r="-312" b="-2381"/>
                </a:stretch>
              </a:blipFill>
              <a:ln w="19050">
                <a:solidFill>
                  <a:schemeClr val="accent1"/>
                </a:solidFill>
                <a:prstDash val="dash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可满足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 b="1"/>
                  <a:t>定义</a:t>
                </a:r>
                <a:r>
                  <a:rPr lang="en-US" altLang="zh-CN" b="1"/>
                  <a:t>1</a:t>
                </a:r>
                <a:r>
                  <a:rPr lang="en-US" altLang="zh-CN" b="1"/>
                  <a:t>.20.</a:t>
                </a:r>
                <a:r>
                  <a:rPr lang="en-US" altLang="zh-CN"/>
                  <a:t>  </a:t>
                </a:r>
                <a:r>
                  <a:rPr lang="zh-CN" altLang="en-US"/>
                  <a:t>设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ℒ</m:t>
                    </m:r>
                  </m:oMath>
                </a14:m>
                <a:r>
                  <a:rPr lang="zh-CN" altLang="en-US">
                    <a:latin typeface="+mn-ea"/>
                    <a:cs typeface="Cambria Math" panose="02040503050406030204" charset="0"/>
                  </a:rPr>
                  <a:t>为一阶语言，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为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ℒ</m:t>
                    </m:r>
                  </m:oMath>
                </a14:m>
                <a:r>
                  <a:rPr lang="zh-CN" altLang="en-US">
                    <a:latin typeface="+mn-ea"/>
                    <a:cs typeface="Cambria Math" panose="02040503050406030204" charset="0"/>
                  </a:rPr>
                  <a:t>的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公式，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为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ℒ</m:t>
                    </m:r>
                  </m:oMath>
                </a14:m>
                <a:r>
                  <a:rPr lang="zh-CN" altLang="en-US">
                    <a:latin typeface="+mn-ea"/>
                    <a:cs typeface="Cambria Math" panose="02040503050406030204" charset="0"/>
                  </a:rPr>
                  <a:t>的公式集，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𝑀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𝜎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为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ℒ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-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模型。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 (1)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对于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𝑀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𝜎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 b="1">
                    <a:solidFill>
                      <a:schemeClr val="accent5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可满足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，记为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𝑀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⊨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𝜎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，指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𝑀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𝜎</m:t>
                            </m:r>
                          </m:e>
                        </m:d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𝑇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；</a:t>
                </a:r>
                <a:endParaRPr lang="en-US" altLang="zh-CN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 (2)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 b="1">
                    <a:solidFill>
                      <a:schemeClr val="accent5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可满足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指存在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𝑀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𝜎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使得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𝑀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⊨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𝜎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；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 (3)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𝑀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⊨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𝐴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指对任何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𝑀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上的赋值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𝜎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都有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𝑀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⊨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𝜎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；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 (4)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对于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𝑀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𝜎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:r>
                  <a:rPr lang="zh-CN" altLang="en-US" b="1">
                    <a:solidFill>
                      <a:schemeClr val="accent5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可满足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，记为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𝑀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⊨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𝜎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指对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∀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∈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𝑀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⊨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𝜎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；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 (5)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:r>
                  <a:rPr lang="zh-CN" altLang="en-US" b="1">
                    <a:solidFill>
                      <a:schemeClr val="accent5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可满足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指存在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𝑀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𝜎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使得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𝑀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⊨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𝜎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；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 (6)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𝑀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⊨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指对任何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𝑀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上的赋值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𝜎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都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有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𝑀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⊨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𝜎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altLang="zh-CN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 r="-1474" b="-1350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/>
              <p:cNvSpPr txBox="1"/>
              <p:nvPr/>
            </p:nvSpPr>
            <p:spPr>
              <a:xfrm>
                <a:off x="5029200" y="1981200"/>
                <a:ext cx="3048000" cy="400050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prstDash val="dash"/>
              </a:ln>
            </p:spPr>
            <p:txBody>
              <a:bodyPr wrap="square" rtlCol="0">
                <a:spAutoFit/>
              </a:bodyPr>
              <a:p>
                <a:pPr algn="ctr"/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𝑀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⊭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𝜎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指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𝑀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𝜎</m:t>
                            </m:r>
                          </m:e>
                        </m:d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𝐹</m:t>
                    </m:r>
                  </m:oMath>
                </a14:m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1981200"/>
                <a:ext cx="3048000" cy="400050"/>
              </a:xfrm>
              <a:prstGeom prst="rect">
                <a:avLst/>
              </a:prstGeom>
              <a:blipFill rotWithShape="1">
                <a:blip r:embed="rId2"/>
                <a:stretch>
                  <a:fillRect l="-312" t="-2381" r="-312" b="-2381"/>
                </a:stretch>
              </a:blipFill>
              <a:ln w="19050">
                <a:solidFill>
                  <a:schemeClr val="accent1"/>
                </a:solidFill>
                <a:prstDash val="dash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/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6043295" y="3124200"/>
                <a:ext cx="3048000" cy="400050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prstDash val="dash"/>
              </a:ln>
            </p:spPr>
            <p:txBody>
              <a:bodyPr wrap="square" rtlCol="0">
                <a:spAutoFit/>
              </a:bodyPr>
              <a:p>
                <a:pPr algn="ctr"/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𝑀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⊭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指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∃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𝜎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，</m:t>
                    </m:r>
                    <m:sSub>
                      <m:sSubPr>
                        <m:ctrlPr>
                          <a:rPr lang="zh-CN" altLang="en-US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𝑀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𝜎</m:t>
                            </m:r>
                          </m:e>
                        </m:d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𝐹</m:t>
                    </m:r>
                  </m:oMath>
                </a14:m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"/>
                </p:custDataLst>
              </p:nvPr>
            </p:nvSpPr>
            <p:spPr>
              <a:xfrm>
                <a:off x="6043295" y="3124200"/>
                <a:ext cx="3048000" cy="400050"/>
              </a:xfrm>
              <a:prstGeom prst="rect">
                <a:avLst/>
              </a:prstGeom>
              <a:blipFill rotWithShape="1">
                <a:blip r:embed="rId5"/>
                <a:stretch>
                  <a:fillRect l="-312" t="-2381" r="-312" b="-2381"/>
                </a:stretch>
              </a:blipFill>
              <a:ln w="19050">
                <a:solidFill>
                  <a:schemeClr val="accent1"/>
                </a:solidFill>
                <a:prstDash val="dash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可满足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 b="1"/>
                  <a:t>定义</a:t>
                </a:r>
                <a:r>
                  <a:rPr lang="en-US" altLang="zh-CN" b="1"/>
                  <a:t>1</a:t>
                </a:r>
                <a:r>
                  <a:rPr lang="en-US" altLang="zh-CN" b="1"/>
                  <a:t>.20.</a:t>
                </a:r>
                <a:r>
                  <a:rPr lang="en-US" altLang="zh-CN"/>
                  <a:t>  </a:t>
                </a:r>
                <a:r>
                  <a:rPr lang="zh-CN" altLang="en-US"/>
                  <a:t>设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ℒ</m:t>
                    </m:r>
                  </m:oMath>
                </a14:m>
                <a:r>
                  <a:rPr lang="zh-CN" altLang="en-US">
                    <a:latin typeface="+mn-ea"/>
                    <a:cs typeface="Cambria Math" panose="02040503050406030204" charset="0"/>
                  </a:rPr>
                  <a:t>为一阶语言，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为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ℒ</m:t>
                    </m:r>
                  </m:oMath>
                </a14:m>
                <a:r>
                  <a:rPr lang="zh-CN" altLang="en-US">
                    <a:latin typeface="+mn-ea"/>
                    <a:cs typeface="Cambria Math" panose="02040503050406030204" charset="0"/>
                  </a:rPr>
                  <a:t>的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公式，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为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ℒ</m:t>
                    </m:r>
                  </m:oMath>
                </a14:m>
                <a:r>
                  <a:rPr lang="zh-CN" altLang="en-US">
                    <a:latin typeface="+mn-ea"/>
                    <a:cs typeface="Cambria Math" panose="02040503050406030204" charset="0"/>
                  </a:rPr>
                  <a:t>的公式集，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𝑀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𝜎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为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ℒ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-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模型。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 (1)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对于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𝑀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𝜎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 b="1">
                    <a:solidFill>
                      <a:schemeClr val="accent5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可满足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，记为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𝑀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⊨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𝜎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，指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𝑀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𝜎</m:t>
                            </m:r>
                          </m:e>
                        </m:d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𝑇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；</a:t>
                </a:r>
                <a:endParaRPr lang="en-US" altLang="zh-CN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 (2)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 b="1">
                    <a:solidFill>
                      <a:schemeClr val="accent5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可满足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指存在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𝑀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𝜎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使得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𝑀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⊨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𝜎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；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 (3)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𝑀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⊨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𝐴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指对任何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𝑀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上的赋值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𝜎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都有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𝑀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⊨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𝜎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；</a:t>
                </a:r>
                <a:endParaRPr lang="en-US" altLang="zh-CN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 (4)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对于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𝑀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𝜎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 b="1">
                    <a:solidFill>
                      <a:schemeClr val="accent5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可满足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，记为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𝑀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⊨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𝜎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指对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∀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∈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𝑀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⊨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𝜎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；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 (5)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 b="1">
                    <a:solidFill>
                      <a:schemeClr val="accent5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可满足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指存在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𝑀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𝜎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使得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𝑀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⊨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𝜎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；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 (6)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𝑀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⊨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指对任何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𝑀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上的赋值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𝜎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都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有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𝑀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⊨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𝜎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 r="-147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/>
              <p:cNvSpPr txBox="1"/>
              <p:nvPr/>
            </p:nvSpPr>
            <p:spPr>
              <a:xfrm>
                <a:off x="5029200" y="1981200"/>
                <a:ext cx="3048000" cy="400050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prstDash val="dash"/>
              </a:ln>
            </p:spPr>
            <p:txBody>
              <a:bodyPr wrap="square" rtlCol="0">
                <a:spAutoFit/>
              </a:bodyPr>
              <a:p>
                <a:pPr algn="ctr"/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𝑀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⊭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𝜎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指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𝑀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𝜎</m:t>
                            </m:r>
                          </m:e>
                        </m:d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𝐹</m:t>
                    </m:r>
                  </m:oMath>
                </a14:m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1981200"/>
                <a:ext cx="3048000" cy="400050"/>
              </a:xfrm>
              <a:prstGeom prst="rect">
                <a:avLst/>
              </a:prstGeom>
              <a:blipFill rotWithShape="1">
                <a:blip r:embed="rId2"/>
                <a:stretch>
                  <a:fillRect l="-312" t="-2381" r="-312" b="-2381"/>
                </a:stretch>
              </a:blipFill>
              <a:ln w="19050">
                <a:solidFill>
                  <a:schemeClr val="accent1"/>
                </a:solidFill>
                <a:prstDash val="dash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/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4648200" y="5715000"/>
                <a:ext cx="3587750" cy="400050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prstDash val="dash"/>
              </a:ln>
            </p:spPr>
            <p:txBody>
              <a:bodyPr wrap="square" rtlCol="0">
                <a:spAutoFit/>
              </a:bodyPr>
              <a:p>
                <a:pPr algn="ctr"/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𝑀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⊭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𝜎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指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∃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∈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𝑀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𝜎</m:t>
                            </m:r>
                          </m:e>
                        </m:d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𝐹</m:t>
                    </m:r>
                  </m:oMath>
                </a14:m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"/>
                </p:custDataLst>
              </p:nvPr>
            </p:nvSpPr>
            <p:spPr>
              <a:xfrm>
                <a:off x="4648200" y="5715000"/>
                <a:ext cx="3587750" cy="400050"/>
              </a:xfrm>
              <a:prstGeom prst="rect">
                <a:avLst/>
              </a:prstGeom>
              <a:blipFill rotWithShape="1">
                <a:blip r:embed="rId5"/>
                <a:stretch>
                  <a:fillRect l="-265" t="-2381" r="-265" b="-2381"/>
                </a:stretch>
              </a:blipFill>
              <a:ln w="19050">
                <a:solidFill>
                  <a:schemeClr val="accent1"/>
                </a:solidFill>
                <a:prstDash val="dash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/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6043295" y="3124200"/>
                <a:ext cx="3048000" cy="400050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prstDash val="dash"/>
              </a:ln>
            </p:spPr>
            <p:txBody>
              <a:bodyPr wrap="square" rtlCol="0">
                <a:spAutoFit/>
              </a:bodyPr>
              <a:p>
                <a:pPr algn="ctr"/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𝑀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⊭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指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∃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𝜎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，</m:t>
                    </m:r>
                    <m:sSub>
                      <m:sSubPr>
                        <m:ctrlPr>
                          <a:rPr lang="zh-CN" altLang="en-US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𝑀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𝜎</m:t>
                            </m:r>
                          </m:e>
                        </m:d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𝐹</m:t>
                    </m:r>
                  </m:oMath>
                </a14:m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7"/>
                </p:custDataLst>
              </p:nvPr>
            </p:nvSpPr>
            <p:spPr>
              <a:xfrm>
                <a:off x="6043295" y="3124200"/>
                <a:ext cx="3048000" cy="400050"/>
              </a:xfrm>
              <a:prstGeom prst="rect">
                <a:avLst/>
              </a:prstGeom>
              <a:blipFill rotWithShape="1">
                <a:blip r:embed="rId8"/>
                <a:stretch>
                  <a:fillRect l="-312" t="-2381" r="-312" b="-2381"/>
                </a:stretch>
              </a:blipFill>
              <a:ln w="19050">
                <a:solidFill>
                  <a:schemeClr val="accent1"/>
                </a:solidFill>
                <a:prstDash val="dash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本框 8"/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4648200" y="6248400"/>
                <a:ext cx="3194050" cy="398780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prstDash val="dash"/>
              </a:ln>
            </p:spPr>
            <p:txBody>
              <a:bodyPr wrap="square" rtlCol="0">
                <a:spAutoFit/>
              </a:bodyPr>
              <a:p>
                <a:pPr algn="ctr"/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𝑀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⊭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指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∃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𝜎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，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𝑀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⊭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𝜎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</m:oMath>
                </a14:m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0"/>
                </p:custDataLst>
              </p:nvPr>
            </p:nvSpPr>
            <p:spPr>
              <a:xfrm>
                <a:off x="4648200" y="6248400"/>
                <a:ext cx="3194050" cy="398780"/>
              </a:xfrm>
              <a:prstGeom prst="rect">
                <a:avLst/>
              </a:prstGeom>
              <a:blipFill rotWithShape="1">
                <a:blip r:embed="rId11"/>
                <a:stretch>
                  <a:fillRect l="-298" t="-2389" r="-298" b="-2389"/>
                </a:stretch>
              </a:blipFill>
              <a:ln w="19050">
                <a:solidFill>
                  <a:schemeClr val="accent1"/>
                </a:solidFill>
                <a:prstDash val="dash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一阶逻辑语言的字母表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 b="1"/>
                  <a:t>定义</a:t>
                </a:r>
                <a:r>
                  <a:rPr lang="en-US" altLang="zh-CN" b="1"/>
                  <a:t>1</a:t>
                </a:r>
                <a:r>
                  <a:rPr lang="en-US" altLang="zh-CN" b="1"/>
                  <a:t>.11.</a:t>
                </a:r>
                <a:r>
                  <a:rPr lang="en-US" altLang="zh-CN"/>
                  <a:t>  </a:t>
                </a:r>
                <a:r>
                  <a:rPr lang="zh-CN" altLang="en-US"/>
                  <a:t>一阶语言的字母表由以下两个集合组成：</a:t>
                </a:r>
                <a:endParaRPr lang="zh-CN" altLang="en-US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/>
                  <a:t>  (1) </a:t>
                </a:r>
                <a:r>
                  <a:rPr lang="zh-CN" altLang="en-US"/>
                  <a:t>逻辑符集合：</a:t>
                </a:r>
                <a:endParaRPr lang="zh-CN" altLang="en-US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/>
                  <a:t> </a:t>
                </a:r>
                <a:r>
                  <a:rPr lang="en-US" altLang="zh-CN"/>
                  <a:t>     </a:t>
                </a:r>
                <a:r>
                  <a:rPr lang="zh-CN" altLang="en-US"/>
                  <a:t>变元集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𝑉</m:t>
                    </m:r>
                  </m:oMath>
                </a14:m>
                <a:r>
                  <a:rPr lang="zh-CN" altLang="en-US"/>
                  <a:t>：可数无穷集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𝑉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={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𝑥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0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,...,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𝑥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𝑛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,...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}</m:t>
                    </m:r>
                  </m:oMath>
                </a14:m>
                <a:endParaRPr lang="zh-CN" altLang="en-US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/>
                  <a:t> </a:t>
                </a:r>
                <a:r>
                  <a:rPr lang="en-US" altLang="zh-CN"/>
                  <a:t>     </a:t>
                </a:r>
                <a:r>
                  <a:rPr lang="zh-CN" altLang="en-US"/>
                  <a:t>联结词：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¬   ∧   ∨   →</m:t>
                    </m:r>
                  </m:oMath>
                </a14:m>
                <a:endParaRPr lang="zh-CN" altLang="en-US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/>
                  <a:t> </a:t>
                </a:r>
                <a:r>
                  <a:rPr lang="en-US" altLang="zh-CN"/>
                  <a:t>     </a:t>
                </a:r>
                <a:r>
                  <a:rPr lang="zh-CN" altLang="en-US"/>
                  <a:t>量词：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∀   ∃</m:t>
                    </m:r>
                  </m:oMath>
                </a14:m>
                <a:endParaRPr lang="zh-CN" altLang="en-US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/>
                  <a:t> </a:t>
                </a:r>
                <a:r>
                  <a:rPr lang="en-US" altLang="zh-CN"/>
                  <a:t>     </a:t>
                </a:r>
                <a:r>
                  <a:rPr lang="zh-CN" altLang="en-US"/>
                  <a:t>等词：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≐</m:t>
                    </m:r>
                  </m:oMath>
                </a14:m>
                <a:endParaRPr lang="zh-CN" altLang="en-US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/>
                  <a:t> </a:t>
                </a:r>
                <a:r>
                  <a:rPr lang="en-US" altLang="zh-CN"/>
                  <a:t>     </a:t>
                </a:r>
                <a:r>
                  <a:rPr lang="zh-CN" altLang="en-US"/>
                  <a:t>辅助符：</a:t>
                </a:r>
                <a:r>
                  <a:rPr lang="en-US" altLang="zh-CN"/>
                  <a:t>(   )   .    ,</a:t>
                </a:r>
                <a:endParaRPr lang="en-US" altLang="zh-CN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/>
                  <a:t>  (2) </a:t>
                </a:r>
                <a:r>
                  <a:rPr lang="zh-CN" altLang="en-US"/>
                  <a:t>非逻辑符集合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ℒ</m:t>
                    </m:r>
                  </m:oMath>
                </a14:m>
                <a:r>
                  <a:rPr lang="en-US" altLang="zh-CN" i="1">
                    <a:cs typeface="+mn-lt"/>
                  </a:rPr>
                  <a:t> </a:t>
                </a:r>
                <a:r>
                  <a:rPr lang="zh-CN" altLang="en-US">
                    <a:cs typeface="+mn-lt"/>
                  </a:rPr>
                  <a:t>由以下组成：</a:t>
                </a:r>
                <a:endParaRPr lang="zh-CN" altLang="en-US">
                  <a:cs typeface="+mn-lt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  <p:cxnSp>
        <p:nvCxnSpPr>
          <p:cNvPr id="6" name="直接连接符 5"/>
          <p:cNvCxnSpPr/>
          <p:nvPr/>
        </p:nvCxnSpPr>
        <p:spPr>
          <a:xfrm>
            <a:off x="1143000" y="2895600"/>
            <a:ext cx="54864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/>
              <p:cNvSpPr txBox="1"/>
              <p:nvPr/>
            </p:nvSpPr>
            <p:spPr>
              <a:xfrm>
                <a:off x="6248400" y="3048000"/>
                <a:ext cx="2105660" cy="850265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prstDash val="dash"/>
              </a:ln>
            </p:spPr>
            <p:txBody>
              <a:bodyPr wrap="square" rtlCol="0">
                <a:noAutofit/>
              </a:bodyPr>
              <a:p>
                <a:pPr algn="l"/>
                <a:r>
                  <a:rPr lang="en-US" altLang="zh-CN">
                    <a:latin typeface="+mn-lt"/>
                    <a:cs typeface="+mn-lt"/>
                  </a:rPr>
                  <a:t>1. </a:t>
                </a:r>
                <a:r>
                  <a:rPr lang="zh-CN" altLang="en-US"/>
                  <a:t>与命题符不同</a:t>
                </a:r>
                <a:endParaRPr lang="zh-CN" altLang="en-US"/>
              </a:p>
              <a:p>
                <a:pPr marL="0" indent="0" algn="l" eaLnBrk="1" latinLnBrk="0" hangingPunct="1">
                  <a:lnSpc>
                    <a:spcPct val="150000"/>
                  </a:lnSpc>
                </a:pPr>
                <a:r>
                  <a:rPr lang="en-US" altLang="zh-CN">
                    <a:latin typeface="+mn-lt"/>
                    <a:cs typeface="+mn-lt"/>
                    <a:sym typeface="+mn-ea"/>
                  </a:rPr>
                  <a:t>2.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|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𝑉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|=|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𝑁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|</m:t>
                    </m:r>
                  </m:oMath>
                </a14:m>
                <a:endParaRPr lang="zh-CN" altLang="en-US"/>
              </a:p>
            </p:txBody>
          </p:sp>
        </mc:Choice>
        <mc:Fallback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400" y="3048000"/>
                <a:ext cx="2105660" cy="850265"/>
              </a:xfrm>
              <a:prstGeom prst="rect">
                <a:avLst/>
              </a:prstGeom>
              <a:blipFill rotWithShape="1">
                <a:blip r:embed="rId2"/>
                <a:stretch>
                  <a:fillRect l="-452" t="-1120" r="-452" b="-1120"/>
                </a:stretch>
              </a:blipFill>
              <a:ln w="19050">
                <a:solidFill>
                  <a:schemeClr val="accent1"/>
                </a:solidFill>
                <a:prstDash val="dash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永真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 b="1"/>
                  <a:t>定义</a:t>
                </a:r>
                <a:r>
                  <a:rPr lang="en-US" altLang="zh-CN" b="1"/>
                  <a:t>1</a:t>
                </a:r>
                <a:r>
                  <a:rPr lang="en-US" altLang="zh-CN" b="1"/>
                  <a:t>.21.</a:t>
                </a:r>
                <a:r>
                  <a:rPr lang="en-US" altLang="zh-CN"/>
                  <a:t>  </a:t>
                </a:r>
                <a:r>
                  <a:rPr lang="zh-CN" altLang="en-US">
                    <a:sym typeface="+mn-ea"/>
                  </a:rPr>
                  <a:t>设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ℒ</m:t>
                    </m:r>
                  </m:oMath>
                </a14:m>
                <a:r>
                  <a:rPr lang="zh-CN" altLang="en-US">
                    <a:latin typeface="+mn-ea"/>
                    <a:cs typeface="Cambria Math" panose="02040503050406030204" charset="0"/>
                    <a:sym typeface="+mn-ea"/>
                  </a:rPr>
                  <a:t>为一阶语言，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为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ℒ</m:t>
                    </m:r>
                  </m:oMath>
                </a14:m>
                <a:r>
                  <a:rPr lang="zh-CN" altLang="en-US">
                    <a:latin typeface="+mn-ea"/>
                    <a:cs typeface="Cambria Math" panose="02040503050406030204" charset="0"/>
                    <a:sym typeface="+mn-ea"/>
                  </a:rPr>
                  <a:t>的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公式，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为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ℒ</m:t>
                    </m:r>
                  </m:oMath>
                </a14:m>
                <a:r>
                  <a:rPr lang="zh-CN" altLang="en-US">
                    <a:latin typeface="+mn-ea"/>
                    <a:cs typeface="Cambria Math" panose="02040503050406030204" charset="0"/>
                    <a:sym typeface="+mn-ea"/>
                  </a:rPr>
                  <a:t>的公式集，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𝑀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𝜎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为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ℒ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-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模型。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 (1)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𝐴</m:t>
                    </m:r>
                  </m:oMath>
                </a14:m>
                <a:r>
                  <a:rPr lang="zh-CN" altLang="en-US" b="1">
                    <a:solidFill>
                      <a:schemeClr val="accent5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永真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，记为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⊨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𝐴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，指对于任何模型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𝑀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𝜎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有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𝑀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⊨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𝜎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；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 (2)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</m:oMath>
                </a14:m>
                <a:r>
                  <a:rPr lang="zh-CN" altLang="en-US" b="1">
                    <a:solidFill>
                      <a:schemeClr val="accent5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永真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，记为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⊨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，指对于任何模型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𝑀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𝜎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有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𝑀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⊨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𝜎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语义结论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 b="1"/>
                  <a:t>定义</a:t>
                </a:r>
                <a:r>
                  <a:rPr lang="en-US" altLang="zh-CN" b="1"/>
                  <a:t>1</a:t>
                </a:r>
                <a:r>
                  <a:rPr lang="en-US" altLang="zh-CN" b="1"/>
                  <a:t>.22.</a:t>
                </a:r>
                <a:r>
                  <a:rPr lang="en-US" altLang="zh-CN"/>
                  <a:t>  </a:t>
                </a:r>
                <a:r>
                  <a:rPr lang="zh-CN" altLang="en-US">
                    <a:sym typeface="+mn-ea"/>
                  </a:rPr>
                  <a:t>设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ℒ</m:t>
                    </m:r>
                  </m:oMath>
                </a14:m>
                <a:r>
                  <a:rPr lang="zh-CN" altLang="en-US">
                    <a:latin typeface="+mn-ea"/>
                    <a:cs typeface="Cambria Math" panose="02040503050406030204" charset="0"/>
                    <a:sym typeface="+mn-ea"/>
                  </a:rPr>
                  <a:t>为一阶语言，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为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ℒ</m:t>
                    </m:r>
                  </m:oMath>
                </a14:m>
                <a:r>
                  <a:rPr lang="zh-CN" altLang="en-US">
                    <a:latin typeface="+mn-ea"/>
                    <a:cs typeface="Cambria Math" panose="02040503050406030204" charset="0"/>
                    <a:sym typeface="+mn-ea"/>
                  </a:rPr>
                  <a:t>的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公式，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为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ℒ</m:t>
                    </m:r>
                  </m:oMath>
                </a14:m>
                <a:r>
                  <a:rPr lang="zh-CN" altLang="en-US">
                    <a:latin typeface="+mn-ea"/>
                    <a:cs typeface="Cambria Math" panose="02040503050406030204" charset="0"/>
                    <a:sym typeface="+mn-ea"/>
                  </a:rPr>
                  <a:t>的公式集，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𝑀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𝜎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为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ℒ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-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模型。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A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为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的</a:t>
                </a:r>
                <a:r>
                  <a:rPr lang="zh-CN" altLang="en-US" b="1">
                    <a:solidFill>
                      <a:schemeClr val="accent5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语义结论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，记为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⊨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𝐴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，指对于任何模型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𝑀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𝜎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，若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𝑀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⊨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𝜎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，则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𝑀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⊨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𝜎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𝛤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⊭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表示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𝛤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⊨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不成立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636905" lvl="1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即存在模型</a:t>
                </a:r>
                <a:r>
                  <a:rPr lang="en-US" altLang="zh-CN" sz="20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𝑀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𝜎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，使得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𝑀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⊨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𝜎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𝑀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⊭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𝜎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endParaRPr lang="zh-CN" altLang="en-US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∅⊨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𝐴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iff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𝐴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永真，即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⊨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𝐴</m:t>
                    </m:r>
                  </m:oMath>
                </a14:m>
                <a:endParaRPr lang="en-US" altLang="zh-CN" i="1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若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⊨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𝐴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且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⊨¬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𝐴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，则称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</m:oMath>
                </a14:m>
                <a:r>
                  <a:rPr lang="zh-CN" altLang="en-US">
                    <a:solidFill>
                      <a:schemeClr val="accent5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不一致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，或有</a:t>
                </a:r>
                <a:r>
                  <a:rPr lang="zh-CN" altLang="en-US">
                    <a:solidFill>
                      <a:schemeClr val="accent5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矛盾</a:t>
                </a:r>
                <a:endParaRPr lang="zh-CN" altLang="en-US">
                  <a:solidFill>
                    <a:schemeClr val="accent5"/>
                  </a:solidFill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语义结论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例，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𝒜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⊨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𝐹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，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lvl="1"/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若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𝒜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为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平面几何公理系统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lvl="1"/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则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𝐹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为平面几何中可由公理推出的命题</a:t>
                </a:r>
                <a:endParaRPr lang="en-US" altLang="zh-CN" i="1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endParaRPr lang="zh-CN" altLang="en-US"/>
              </a:p>
              <a:p>
                <a:endParaRPr lang="zh-CN" altLang="en-US"/>
              </a:p>
              <a:p>
                <a:endParaRPr lang="zh-CN" altLang="en-US"/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2362200" y="2667000"/>
                <a:ext cx="4113530" cy="398780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prstDash val="dash"/>
              </a:ln>
            </p:spPr>
            <p:txBody>
              <a:bodyPr wrap="square" rtlCol="0">
                <a:spAutoFit/>
              </a:bodyPr>
              <a:p>
                <a:pPr algn="ctr"/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𝒜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是一致的，即没有矛盾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</p:txBody>
          </p:sp>
        </mc:Choice>
        <mc:Fallback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"/>
                </p:custDataLst>
              </p:nvPr>
            </p:nvSpPr>
            <p:spPr>
              <a:xfrm>
                <a:off x="2362200" y="2667000"/>
                <a:ext cx="4113530" cy="398780"/>
              </a:xfrm>
              <a:prstGeom prst="rect">
                <a:avLst/>
              </a:prstGeom>
              <a:blipFill rotWithShape="1">
                <a:blip r:embed="rId4"/>
                <a:stretch>
                  <a:fillRect l="-232" t="-2389" r="-232" b="-2389"/>
                </a:stretch>
              </a:blipFill>
              <a:ln w="19050">
                <a:solidFill>
                  <a:schemeClr val="accent1"/>
                </a:solidFill>
                <a:prstDash val="dash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语义结论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例，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𝒜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⊨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𝐹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，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lvl="1"/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若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𝒜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为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平面几何公理系统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lvl="1"/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则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𝐹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为平面几何中可由公理推出的命题</a:t>
                </a:r>
                <a:endParaRPr lang="en-US" altLang="zh-CN" i="1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endParaRPr lang="zh-CN" altLang="en-US"/>
              </a:p>
              <a:p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例，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𝑍𝐹𝐶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⊨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𝐹</m:t>
                    </m:r>
                  </m:oMath>
                </a14:m>
                <a:endParaRPr lang="en-US" altLang="zh-CN" i="1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lvl="1"/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其中，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𝑍𝐹𝐶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为集合论公理系统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ZF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与选择公理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AC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的并集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lvl="1"/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则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𝐹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为可由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ZFC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推出的命题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endParaRPr lang="zh-CN" altLang="en-US"/>
              </a:p>
              <a:p>
                <a:endParaRPr lang="zh-CN" altLang="en-US"/>
              </a:p>
              <a:p>
                <a:endParaRPr lang="zh-CN" altLang="en-US"/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语义结论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例，给定样本集合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E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，背景知识集合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B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，求假设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H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，使得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𝐵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,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𝐻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⊨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𝐸</m:t>
                      </m:r>
                    </m:oMath>
                  </m:oMathPara>
                </a14:m>
                <a:endParaRPr lang="zh-CN" altLang="en-US"/>
              </a:p>
              <a:p>
                <a:r>
                  <a:rPr lang="zh-CN" altLang="en-US"/>
                  <a:t>此即归纳逻辑程序的机器学习问题。</a:t>
                </a:r>
                <a:endParaRPr lang="zh-CN" altLang="en-US"/>
              </a:p>
              <a:p>
                <a:endParaRPr lang="zh-CN" altLang="en-US"/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一阶逻辑语言的字母表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 b="1"/>
                  <a:t>定义</a:t>
                </a:r>
                <a:r>
                  <a:rPr lang="en-US" altLang="zh-CN" b="1">
                    <a:sym typeface="+mn-ea"/>
                  </a:rPr>
                  <a:t>1.11</a:t>
                </a:r>
                <a:r>
                  <a:rPr lang="en-US" altLang="zh-CN" b="1"/>
                  <a:t>.</a:t>
                </a:r>
                <a:r>
                  <a:rPr lang="en-US" altLang="zh-CN"/>
                  <a:t>  </a:t>
                </a:r>
                <a:r>
                  <a:rPr lang="zh-CN" altLang="en-US"/>
                  <a:t>一阶语言的字母表由以下两个集合组成：</a:t>
                </a:r>
                <a:endParaRPr lang="zh-CN" altLang="en-US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/>
                  <a:t>  (1) </a:t>
                </a:r>
                <a:r>
                  <a:rPr lang="zh-CN" altLang="en-US"/>
                  <a:t>逻辑符集合：</a:t>
                </a:r>
                <a:endParaRPr lang="zh-CN" altLang="en-US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/>
                  <a:t> </a:t>
                </a:r>
                <a:r>
                  <a:rPr lang="en-US" altLang="zh-CN"/>
                  <a:t>     </a:t>
                </a:r>
                <a:r>
                  <a:rPr lang="zh-CN" altLang="en-US"/>
                  <a:t>变元集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𝑉</m:t>
                    </m:r>
                  </m:oMath>
                </a14:m>
                <a:r>
                  <a:rPr lang="zh-CN" altLang="en-US"/>
                  <a:t>：可数无穷集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𝑉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={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𝑥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0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,...,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𝑥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𝑛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,...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}</m:t>
                    </m:r>
                  </m:oMath>
                </a14:m>
                <a:endParaRPr lang="zh-CN" altLang="en-US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/>
                  <a:t> </a:t>
                </a:r>
                <a:r>
                  <a:rPr lang="en-US" altLang="zh-CN"/>
                  <a:t>     </a:t>
                </a:r>
                <a:r>
                  <a:rPr lang="zh-CN" altLang="en-US"/>
                  <a:t>联结词：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¬   ∧   ∨   →</m:t>
                    </m:r>
                  </m:oMath>
                </a14:m>
                <a:endParaRPr lang="zh-CN" altLang="en-US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/>
                  <a:t> </a:t>
                </a:r>
                <a:r>
                  <a:rPr lang="en-US" altLang="zh-CN"/>
                  <a:t>     </a:t>
                </a:r>
                <a:r>
                  <a:rPr lang="zh-CN" altLang="en-US"/>
                  <a:t>量词：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∀   ∃</m:t>
                    </m:r>
                  </m:oMath>
                </a14:m>
                <a:endParaRPr lang="zh-CN" altLang="en-US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/>
                  <a:t> </a:t>
                </a:r>
                <a:r>
                  <a:rPr lang="en-US" altLang="zh-CN"/>
                  <a:t>     </a:t>
                </a:r>
                <a:r>
                  <a:rPr lang="zh-CN" altLang="en-US"/>
                  <a:t>等词：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≐</m:t>
                    </m:r>
                  </m:oMath>
                </a14:m>
                <a:endParaRPr lang="zh-CN" altLang="en-US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/>
                  <a:t> </a:t>
                </a:r>
                <a:r>
                  <a:rPr lang="en-US" altLang="zh-CN"/>
                  <a:t>     </a:t>
                </a:r>
                <a:r>
                  <a:rPr lang="zh-CN" altLang="en-US"/>
                  <a:t>辅助符：</a:t>
                </a:r>
                <a:r>
                  <a:rPr lang="en-US" altLang="zh-CN"/>
                  <a:t>(   )   .    ,</a:t>
                </a:r>
                <a:endParaRPr lang="en-US" altLang="zh-CN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/>
                  <a:t>  (2) </a:t>
                </a:r>
                <a:r>
                  <a:rPr lang="zh-CN" altLang="en-US"/>
                  <a:t>非逻辑符集合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ℒ</m:t>
                    </m:r>
                  </m:oMath>
                </a14:m>
                <a:r>
                  <a:rPr lang="en-US" altLang="zh-CN" i="1">
                    <a:cs typeface="+mn-lt"/>
                  </a:rPr>
                  <a:t> </a:t>
                </a:r>
                <a:r>
                  <a:rPr lang="zh-CN" altLang="en-US">
                    <a:cs typeface="+mn-lt"/>
                  </a:rPr>
                  <a:t>由以下组成：</a:t>
                </a:r>
                <a:endParaRPr lang="zh-CN" altLang="en-US">
                  <a:cs typeface="+mn-lt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  <p:cxnSp>
        <p:nvCxnSpPr>
          <p:cNvPr id="6" name="直接连接符 5"/>
          <p:cNvCxnSpPr/>
          <p:nvPr/>
        </p:nvCxnSpPr>
        <p:spPr>
          <a:xfrm>
            <a:off x="1066800" y="2895600"/>
            <a:ext cx="55626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>
            <p:custDataLst>
              <p:tags r:id="rId2"/>
            </p:custDataLst>
          </p:nvPr>
        </p:nvCxnSpPr>
        <p:spPr>
          <a:xfrm>
            <a:off x="1066800" y="3429000"/>
            <a:ext cx="29718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本框 8"/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3881120" y="3505200"/>
                <a:ext cx="2186940" cy="400685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prstDash val="dash"/>
              </a:ln>
            </p:spPr>
            <p:txBody>
              <a:bodyPr wrap="square" rtlCol="0">
                <a:noAutofit/>
              </a:bodyPr>
              <a:p>
                <a:pPr algn="ctr"/>
                <a:r>
                  <a:rPr lang="zh-CN" altLang="en-US"/>
                  <a:t>完全子集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{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¬,→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}</m:t>
                    </m:r>
                  </m:oMath>
                </a14:m>
                <a:endParaRPr lang="zh-CN" altLang="en-US"/>
              </a:p>
            </p:txBody>
          </p:sp>
        </mc:Choice>
        <mc:Fallback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"/>
                </p:custDataLst>
              </p:nvPr>
            </p:nvSpPr>
            <p:spPr>
              <a:xfrm>
                <a:off x="3881120" y="3505200"/>
                <a:ext cx="2186940" cy="400685"/>
              </a:xfrm>
              <a:prstGeom prst="rect">
                <a:avLst/>
              </a:prstGeom>
              <a:blipFill rotWithShape="1">
                <a:blip r:embed="rId5"/>
                <a:stretch>
                  <a:fillRect l="-436" t="-2377" r="-436" b="-2377"/>
                </a:stretch>
              </a:blipFill>
              <a:ln w="19050">
                <a:solidFill>
                  <a:schemeClr val="accent1"/>
                </a:solidFill>
                <a:prstDash val="dash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本框 9"/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6248400" y="3048000"/>
                <a:ext cx="2105660" cy="850265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prstDash val="dash"/>
              </a:ln>
            </p:spPr>
            <p:txBody>
              <a:bodyPr wrap="square" rtlCol="0">
                <a:noAutofit/>
              </a:bodyPr>
              <a:p>
                <a:pPr algn="l"/>
                <a:r>
                  <a:rPr lang="en-US" altLang="zh-CN">
                    <a:latin typeface="+mn-lt"/>
                    <a:cs typeface="+mn-lt"/>
                  </a:rPr>
                  <a:t>1. </a:t>
                </a:r>
                <a:r>
                  <a:rPr lang="zh-CN" altLang="en-US"/>
                  <a:t>与命题符不同</a:t>
                </a:r>
                <a:endParaRPr lang="zh-CN" altLang="en-US"/>
              </a:p>
              <a:p>
                <a:pPr marL="0" indent="0" algn="l" eaLnBrk="1" latinLnBrk="0" hangingPunct="1">
                  <a:lnSpc>
                    <a:spcPct val="150000"/>
                  </a:lnSpc>
                </a:pPr>
                <a:r>
                  <a:rPr lang="en-US" altLang="zh-CN">
                    <a:latin typeface="+mn-lt"/>
                    <a:cs typeface="+mn-lt"/>
                    <a:sym typeface="+mn-ea"/>
                  </a:rPr>
                  <a:t>2.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|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𝑉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|=|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𝑁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|</m:t>
                    </m:r>
                  </m:oMath>
                </a14:m>
                <a:endParaRPr lang="zh-CN" altLang="en-US"/>
              </a:p>
            </p:txBody>
          </p:sp>
        </mc:Choice>
        <mc:Fallback>
          <p:sp>
            <p:nvSpPr>
              <p:cNvPr id="10" name="文本框 9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7"/>
                </p:custDataLst>
              </p:nvPr>
            </p:nvSpPr>
            <p:spPr>
              <a:xfrm>
                <a:off x="6248400" y="3048000"/>
                <a:ext cx="2105660" cy="850265"/>
              </a:xfrm>
              <a:prstGeom prst="rect">
                <a:avLst/>
              </a:prstGeom>
              <a:blipFill rotWithShape="1">
                <a:blip r:embed="rId8"/>
                <a:stretch>
                  <a:fillRect l="-452" t="-1120" r="-452" b="-1120"/>
                </a:stretch>
              </a:blipFill>
              <a:ln w="19050">
                <a:solidFill>
                  <a:schemeClr val="accent1"/>
                </a:solidFill>
                <a:prstDash val="dash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一阶逻辑语言的字母表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 b="1"/>
                  <a:t>定义</a:t>
                </a:r>
                <a:r>
                  <a:rPr lang="en-US" altLang="zh-CN" b="1">
                    <a:sym typeface="+mn-ea"/>
                  </a:rPr>
                  <a:t>1.11</a:t>
                </a:r>
                <a:r>
                  <a:rPr lang="en-US" altLang="zh-CN" b="1"/>
                  <a:t>.</a:t>
                </a:r>
                <a:r>
                  <a:rPr lang="en-US" altLang="zh-CN"/>
                  <a:t>  </a:t>
                </a:r>
                <a:r>
                  <a:rPr lang="zh-CN" altLang="en-US"/>
                  <a:t>一阶语言的字母表由以下两个集合组成：</a:t>
                </a:r>
                <a:endParaRPr lang="zh-CN" altLang="en-US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/>
                  <a:t>  (1) </a:t>
                </a:r>
                <a:r>
                  <a:rPr lang="zh-CN" altLang="en-US"/>
                  <a:t>逻辑符集合：</a:t>
                </a:r>
                <a:endParaRPr lang="zh-CN" altLang="en-US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/>
                  <a:t> </a:t>
                </a:r>
                <a:r>
                  <a:rPr lang="en-US" altLang="zh-CN"/>
                  <a:t>     </a:t>
                </a:r>
                <a:r>
                  <a:rPr lang="zh-CN" altLang="en-US"/>
                  <a:t>变元集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𝑉</m:t>
                    </m:r>
                  </m:oMath>
                </a14:m>
                <a:r>
                  <a:rPr lang="zh-CN" altLang="en-US"/>
                  <a:t>：可数无穷集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𝑉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={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𝑥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0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,...,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𝑥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𝑛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,...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}</m:t>
                    </m:r>
                  </m:oMath>
                </a14:m>
                <a:endParaRPr lang="zh-CN" altLang="en-US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/>
                  <a:t> </a:t>
                </a:r>
                <a:r>
                  <a:rPr lang="en-US" altLang="zh-CN"/>
                  <a:t>     </a:t>
                </a:r>
                <a:r>
                  <a:rPr lang="zh-CN" altLang="en-US"/>
                  <a:t>联结词：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¬   ∧   ∨   →</m:t>
                    </m:r>
                  </m:oMath>
                </a14:m>
                <a:endParaRPr lang="zh-CN" altLang="en-US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/>
                  <a:t> </a:t>
                </a:r>
                <a:r>
                  <a:rPr lang="en-US" altLang="zh-CN"/>
                  <a:t>     </a:t>
                </a:r>
                <a:r>
                  <a:rPr lang="zh-CN" altLang="en-US"/>
                  <a:t>量词：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∀   ∃</m:t>
                    </m:r>
                  </m:oMath>
                </a14:m>
                <a:endParaRPr lang="zh-CN" altLang="en-US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/>
                  <a:t> </a:t>
                </a:r>
                <a:r>
                  <a:rPr lang="en-US" altLang="zh-CN"/>
                  <a:t>     </a:t>
                </a:r>
                <a:r>
                  <a:rPr lang="zh-CN" altLang="en-US"/>
                  <a:t>等词：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≐</m:t>
                    </m:r>
                  </m:oMath>
                </a14:m>
                <a:endParaRPr lang="zh-CN" altLang="en-US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/>
                  <a:t> </a:t>
                </a:r>
                <a:r>
                  <a:rPr lang="en-US" altLang="zh-CN"/>
                  <a:t>     </a:t>
                </a:r>
                <a:r>
                  <a:rPr lang="zh-CN" altLang="en-US"/>
                  <a:t>辅助符：</a:t>
                </a:r>
                <a:r>
                  <a:rPr lang="en-US" altLang="zh-CN"/>
                  <a:t>(   )   .    ,</a:t>
                </a:r>
                <a:endParaRPr lang="en-US" altLang="zh-CN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/>
                  <a:t>  (2) </a:t>
                </a:r>
                <a:r>
                  <a:rPr lang="zh-CN" altLang="en-US"/>
                  <a:t>非逻辑符集合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ℒ</m:t>
                    </m:r>
                  </m:oMath>
                </a14:m>
                <a:r>
                  <a:rPr lang="en-US" altLang="zh-CN" i="1">
                    <a:cs typeface="+mn-lt"/>
                  </a:rPr>
                  <a:t> </a:t>
                </a:r>
                <a:r>
                  <a:rPr lang="zh-CN" altLang="en-US">
                    <a:cs typeface="+mn-lt"/>
                  </a:rPr>
                  <a:t>由以下组成：</a:t>
                </a:r>
                <a:endParaRPr lang="zh-CN" altLang="en-US">
                  <a:cs typeface="+mn-lt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  <p:cxnSp>
        <p:nvCxnSpPr>
          <p:cNvPr id="6" name="直接连接符 5"/>
          <p:cNvCxnSpPr/>
          <p:nvPr/>
        </p:nvCxnSpPr>
        <p:spPr>
          <a:xfrm>
            <a:off x="1066800" y="2895600"/>
            <a:ext cx="55626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>
            <p:custDataLst>
              <p:tags r:id="rId2"/>
            </p:custDataLst>
          </p:nvPr>
        </p:nvCxnSpPr>
        <p:spPr>
          <a:xfrm>
            <a:off x="1066800" y="3429000"/>
            <a:ext cx="29718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本框 8"/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3881120" y="3505200"/>
                <a:ext cx="2186940" cy="400685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prstDash val="dash"/>
              </a:ln>
            </p:spPr>
            <p:txBody>
              <a:bodyPr wrap="square" rtlCol="0">
                <a:noAutofit/>
              </a:bodyPr>
              <a:p>
                <a:pPr algn="ctr"/>
                <a:r>
                  <a:rPr lang="zh-CN" altLang="en-US"/>
                  <a:t>完全子集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{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¬,→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}</m:t>
                    </m:r>
                  </m:oMath>
                </a14:m>
                <a:endParaRPr lang="zh-CN" altLang="en-US"/>
              </a:p>
            </p:txBody>
          </p:sp>
        </mc:Choice>
        <mc:Fallback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"/>
                </p:custDataLst>
              </p:nvPr>
            </p:nvSpPr>
            <p:spPr>
              <a:xfrm>
                <a:off x="3881120" y="3505200"/>
                <a:ext cx="2186940" cy="400685"/>
              </a:xfrm>
              <a:prstGeom prst="rect">
                <a:avLst/>
              </a:prstGeom>
              <a:blipFill rotWithShape="1">
                <a:blip r:embed="rId5"/>
                <a:stretch>
                  <a:fillRect l="-436" t="-2377" r="-436" b="-2377"/>
                </a:stretch>
              </a:blipFill>
              <a:ln w="19050">
                <a:solidFill>
                  <a:schemeClr val="accent1"/>
                </a:solidFill>
                <a:prstDash val="dash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直接连接符 9"/>
          <p:cNvCxnSpPr/>
          <p:nvPr>
            <p:custDataLst>
              <p:tags r:id="rId6"/>
            </p:custDataLst>
          </p:nvPr>
        </p:nvCxnSpPr>
        <p:spPr>
          <a:xfrm>
            <a:off x="1066800" y="4572000"/>
            <a:ext cx="1143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文本框 10"/>
              <p:cNvSpPr txBox="1"/>
              <p:nvPr>
                <p:custDataLst>
                  <p:tags r:id="rId7"/>
                </p:custDataLst>
              </p:nvPr>
            </p:nvSpPr>
            <p:spPr>
              <a:xfrm>
                <a:off x="3657600" y="4267200"/>
                <a:ext cx="2315210" cy="398780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prstDash val="dash"/>
              </a:ln>
            </p:spPr>
            <p:txBody>
              <a:bodyPr wrap="square" rtlCol="0">
                <a:spAutoFit/>
              </a:bodyPr>
              <a:p>
                <a:pPr algn="ctr"/>
                <a:r>
                  <a:rPr lang="zh-CN" altLang="en-US"/>
                  <a:t>与联结词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↔</m:t>
                    </m:r>
                  </m:oMath>
                </a14:m>
                <a:r>
                  <a:rPr lang="zh-CN" altLang="en-US"/>
                  <a:t>不同</a:t>
                </a:r>
                <a:endParaRPr lang="zh-CN" altLang="en-US"/>
              </a:p>
            </p:txBody>
          </p:sp>
        </mc:Choice>
        <mc:Fallback>
          <p:sp>
            <p:nvSpPr>
              <p:cNvPr id="11" name="文本框 10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8"/>
                </p:custDataLst>
              </p:nvPr>
            </p:nvSpPr>
            <p:spPr>
              <a:xfrm>
                <a:off x="3657600" y="4267200"/>
                <a:ext cx="2315210" cy="398780"/>
              </a:xfrm>
              <a:prstGeom prst="rect">
                <a:avLst/>
              </a:prstGeom>
              <a:blipFill rotWithShape="1">
                <a:blip r:embed="rId9"/>
                <a:stretch>
                  <a:fillRect l="-411" t="-2389" r="-411" b="-2389"/>
                </a:stretch>
              </a:blipFill>
              <a:ln w="19050">
                <a:solidFill>
                  <a:schemeClr val="accent1"/>
                </a:solidFill>
                <a:prstDash val="dash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文本框 11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6248400" y="3048000"/>
                <a:ext cx="2105660" cy="850265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prstDash val="dash"/>
              </a:ln>
            </p:spPr>
            <p:txBody>
              <a:bodyPr wrap="square" rtlCol="0">
                <a:noAutofit/>
              </a:bodyPr>
              <a:p>
                <a:pPr algn="l"/>
                <a:r>
                  <a:rPr lang="en-US" altLang="zh-CN">
                    <a:latin typeface="+mn-lt"/>
                    <a:cs typeface="+mn-lt"/>
                  </a:rPr>
                  <a:t>1. </a:t>
                </a:r>
                <a:r>
                  <a:rPr lang="zh-CN" altLang="en-US"/>
                  <a:t>与命题符不同</a:t>
                </a:r>
                <a:endParaRPr lang="zh-CN" altLang="en-US"/>
              </a:p>
              <a:p>
                <a:pPr marL="0" indent="0" algn="l" eaLnBrk="1" latinLnBrk="0" hangingPunct="1">
                  <a:lnSpc>
                    <a:spcPct val="150000"/>
                  </a:lnSpc>
                </a:pPr>
                <a:r>
                  <a:rPr lang="en-US" altLang="zh-CN">
                    <a:latin typeface="+mn-lt"/>
                    <a:cs typeface="+mn-lt"/>
                    <a:sym typeface="+mn-ea"/>
                  </a:rPr>
                  <a:t>2.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|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𝑉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|=|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𝑁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|</m:t>
                    </m:r>
                  </m:oMath>
                </a14:m>
                <a:endParaRPr lang="zh-CN" altLang="en-US"/>
              </a:p>
            </p:txBody>
          </p:sp>
        </mc:Choice>
        <mc:Fallback>
          <p:sp>
            <p:nvSpPr>
              <p:cNvPr id="12" name="文本框 11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1"/>
                </p:custDataLst>
              </p:nvPr>
            </p:nvSpPr>
            <p:spPr>
              <a:xfrm>
                <a:off x="6248400" y="3048000"/>
                <a:ext cx="2105660" cy="850265"/>
              </a:xfrm>
              <a:prstGeom prst="rect">
                <a:avLst/>
              </a:prstGeom>
              <a:blipFill rotWithShape="1">
                <a:blip r:embed="rId12"/>
                <a:stretch>
                  <a:fillRect l="-452" t="-1120" r="-452" b="-1120"/>
                </a:stretch>
              </a:blipFill>
              <a:ln w="19050">
                <a:solidFill>
                  <a:schemeClr val="accent1"/>
                </a:solidFill>
                <a:prstDash val="dash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一阶逻辑语言的字母表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  (2) </a:t>
                </a:r>
                <a:r>
                  <a:rPr lang="zh-CN" altLang="en-US">
                    <a:sym typeface="+mn-ea"/>
                  </a:rPr>
                  <a:t>非逻辑符集合</a:t>
                </a:r>
                <a:r>
                  <a:rPr lang="en-US" altLang="zh-CN"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ℒ</m:t>
                    </m:r>
                  </m:oMath>
                </a14:m>
                <a:r>
                  <a:rPr lang="en-US" altLang="zh-CN">
                    <a:sym typeface="+mn-ea"/>
                  </a:rPr>
                  <a:t> </a:t>
                </a:r>
                <a:r>
                  <a:rPr lang="zh-CN" altLang="en-US">
                    <a:cs typeface="+mn-lt"/>
                    <a:sym typeface="+mn-ea"/>
                  </a:rPr>
                  <a:t>由以下组成：</a:t>
                </a:r>
                <a:endParaRPr lang="zh-CN" altLang="en-US">
                  <a:cs typeface="+mn-lt"/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>
                    <a:sym typeface="+mn-ea"/>
                  </a:rPr>
                  <a:t> </a:t>
                </a:r>
                <a:r>
                  <a:rPr lang="en-US" altLang="zh-CN">
                    <a:sym typeface="+mn-ea"/>
                  </a:rPr>
                  <a:t>     (a)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ℒ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altLang="zh-CN">
                    <a:sym typeface="+mn-ea"/>
                  </a:rPr>
                  <a:t> </a:t>
                </a:r>
                <a:r>
                  <a:rPr lang="zh-CN" altLang="en-US">
                    <a:sym typeface="+mn-ea"/>
                  </a:rPr>
                  <a:t>由可数（包括</a:t>
                </a:r>
                <a:r>
                  <a:rPr lang="en-US" altLang="zh-CN">
                    <a:sym typeface="+mn-ea"/>
                  </a:rPr>
                  <a:t>0</a:t>
                </a:r>
                <a:r>
                  <a:rPr lang="zh-CN" altLang="en-US">
                    <a:sym typeface="+mn-ea"/>
                  </a:rPr>
                  <a:t>个）</a:t>
                </a:r>
                <a:r>
                  <a:rPr lang="zh-CN" altLang="en-US" b="1">
                    <a:solidFill>
                      <a:schemeClr val="accent5"/>
                    </a:solidFill>
                    <a:sym typeface="+mn-ea"/>
                  </a:rPr>
                  <a:t>常元符</a:t>
                </a:r>
                <a:r>
                  <a:rPr lang="zh-CN" altLang="en-US">
                    <a:sym typeface="+mn-ea"/>
                  </a:rPr>
                  <a:t>组成，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ℒ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𝑐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={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𝑐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0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𝑐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,...</m:t>
                    </m:r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}</m:t>
                    </m:r>
                  </m:oMath>
                </a14:m>
                <a:r>
                  <a:rPr lang="zh-CN" altLang="en-US">
                    <a:sym typeface="+mn-ea"/>
                  </a:rPr>
                  <a:t>。</a:t>
                </a:r>
                <a:endParaRPr lang="en-US" altLang="zh-CN"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>
                    <a:sym typeface="+mn-ea"/>
                  </a:rPr>
                  <a:t> </a:t>
                </a:r>
                <a:r>
                  <a:rPr lang="en-US" altLang="zh-CN">
                    <a:sym typeface="+mn-ea"/>
                  </a:rPr>
                  <a:t>     (b)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ℒ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zh-CN" altLang="en-US">
                    <a:latin typeface="+mn-ea"/>
                    <a:cs typeface="Cambria Math" panose="02040503050406030204" charset="0"/>
                  </a:rPr>
                  <a:t>（函数集）由可数</a:t>
                </a:r>
                <a:r>
                  <a:rPr lang="zh-CN" altLang="en-US" b="1">
                    <a:solidFill>
                      <a:schemeClr val="accent5"/>
                    </a:solidFill>
                    <a:latin typeface="+mn-ea"/>
                    <a:cs typeface="Cambria Math" panose="02040503050406030204" charset="0"/>
                  </a:rPr>
                  <a:t>函数符</a:t>
                </a:r>
                <a:r>
                  <a:rPr lang="zh-CN" altLang="en-US">
                    <a:latin typeface="+mn-ea"/>
                    <a:cs typeface="Cambria Math" panose="02040503050406030204" charset="0"/>
                  </a:rPr>
                  <a:t>组成，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ℒ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𝑓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=</m:t>
                    </m:r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{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𝑓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0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𝑓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,...}</m:t>
                    </m:r>
                  </m:oMath>
                </a14:m>
                <a:r>
                  <a:rPr lang="zh-CN" altLang="en-US">
                    <a:latin typeface="+mn-ea"/>
                    <a:cs typeface="Cambria Math" panose="02040503050406030204" charset="0"/>
                  </a:rPr>
                  <a:t>，对每个函数符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𝑓</m:t>
                    </m:r>
                  </m:oMath>
                </a14:m>
                <a:r>
                  <a:rPr lang="zh-CN" altLang="en-US">
                    <a:latin typeface="+mn-ea"/>
                    <a:cs typeface="Cambria Math" panose="02040503050406030204" charset="0"/>
                  </a:rPr>
                  <a:t>，赋予一个正整数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𝜇</m:t>
                    </m:r>
                    <m:r>
                      <a:rPr lang="en-US" altLang="zh-CN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𝑓</m:t>
                    </m:r>
                    <m:r>
                      <a:rPr lang="en-US" altLang="zh-CN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ea typeface="宋体" panose="02010600030101010101" pitchFamily="2" charset="-122"/>
                    <a:cs typeface="Cambria Math" panose="02040503050406030204" charset="0"/>
                  </a:rPr>
                  <a:t>，</a:t>
                </a:r>
                <a:r>
                  <a:rPr lang="zh-CN" altLang="en-US">
                    <a:latin typeface="+mn-ea"/>
                    <a:cs typeface="Cambria Math" panose="02040503050406030204" charset="0"/>
                  </a:rPr>
                  <a:t>为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𝑓</m:t>
                    </m:r>
                  </m:oMath>
                </a14:m>
                <a:r>
                  <a:rPr lang="zh-CN" altLang="en-US">
                    <a:latin typeface="+mn-ea"/>
                    <a:cs typeface="Cambria Math" panose="02040503050406030204" charset="0"/>
                  </a:rPr>
                  <a:t>的元数。</a:t>
                </a:r>
                <a:endParaRPr lang="en-US" altLang="zh-CN">
                  <a:latin typeface="+mn-ea"/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>
                    <a:sym typeface="+mn-ea"/>
                  </a:rPr>
                  <a:t> </a:t>
                </a:r>
                <a:r>
                  <a:rPr lang="en-US" altLang="zh-CN">
                    <a:sym typeface="+mn-ea"/>
                  </a:rPr>
                  <a:t>     (c)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ℒ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zh-CN" altLang="en-US">
                    <a:latin typeface="+mn-ea"/>
                    <a:cs typeface="Cambria Math" panose="02040503050406030204" charset="0"/>
                  </a:rPr>
                  <a:t>（谓词集）</a:t>
                </a:r>
                <a:r>
                  <a:rPr lang="zh-CN" altLang="en-US">
                    <a:latin typeface="+mn-ea"/>
                    <a:cs typeface="Cambria Math" panose="02040503050406030204" charset="0"/>
                    <a:sym typeface="+mn-ea"/>
                  </a:rPr>
                  <a:t>由可数</a:t>
                </a:r>
                <a:r>
                  <a:rPr lang="zh-CN" altLang="en-US" b="1">
                    <a:solidFill>
                      <a:schemeClr val="accent5"/>
                    </a:solidFill>
                    <a:sym typeface="+mn-ea"/>
                  </a:rPr>
                  <a:t>谓词符</a:t>
                </a:r>
                <a:r>
                  <a:rPr lang="zh-CN" altLang="en-US">
                    <a:sym typeface="+mn-ea"/>
                  </a:rPr>
                  <a:t>组成，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ℒ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𝑃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=</m:t>
                    </m:r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{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𝑃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0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𝑃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,...}</m:t>
                    </m:r>
                  </m:oMath>
                </a14:m>
                <a:r>
                  <a:rPr lang="zh-CN" altLang="en-US">
                    <a:latin typeface="+mn-ea"/>
                    <a:cs typeface="Cambria Math" panose="02040503050406030204" charset="0"/>
                  </a:rPr>
                  <a:t>，</a:t>
                </a:r>
                <a:r>
                  <a:rPr lang="zh-CN" altLang="en-US">
                    <a:latin typeface="+mn-ea"/>
                    <a:cs typeface="Cambria Math" panose="02040503050406030204" charset="0"/>
                    <a:sym typeface="+mn-ea"/>
                  </a:rPr>
                  <a:t>对每个谓词符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𝑃</m:t>
                    </m:r>
                  </m:oMath>
                </a14:m>
                <a:r>
                  <a:rPr lang="zh-CN" altLang="en-US">
                    <a:latin typeface="+mn-ea"/>
                    <a:cs typeface="Cambria Math" panose="02040503050406030204" charset="0"/>
                    <a:sym typeface="+mn-ea"/>
                  </a:rPr>
                  <a:t>，赋予一个非负整数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𝜇</m:t>
                    </m:r>
                    <m:r>
                      <a:rPr lang="en-US" altLang="zh-CN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𝑃</m:t>
                    </m:r>
                    <m:r>
                      <a:rPr lang="en-US" altLang="zh-CN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+mn-ea"/>
                    <a:cs typeface="Cambria Math" panose="02040503050406030204" charset="0"/>
                    <a:sym typeface="+mn-ea"/>
                  </a:rPr>
                  <a:t>，为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𝑃</m:t>
                    </m:r>
                  </m:oMath>
                </a14:m>
                <a:r>
                  <a:rPr lang="zh-CN" altLang="en-US">
                    <a:latin typeface="+mn-ea"/>
                    <a:cs typeface="Cambria Math" panose="02040503050406030204" charset="0"/>
                    <a:sym typeface="+mn-ea"/>
                  </a:rPr>
                  <a:t>的元数。</a:t>
                </a:r>
                <a:endParaRPr lang="zh-CN" altLang="en-US">
                  <a:latin typeface="+mn-ea"/>
                  <a:cs typeface="Cambria Math" panose="02040503050406030204" charset="0"/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altLang="zh-CN"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altLang="zh-CN"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altLang="zh-CN">
                  <a:sym typeface="+mn-ea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 r="-394" b="-27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UNIT_TABLE_BEAUTIFY" val="smartTable{cb37f462-b465-4b1b-ae8b-7d7584c1d9e0}"/>
  <p:tag name="TABLE_ENDDRAG_ORIGIN_RECT" val="247*61"/>
  <p:tag name="TABLE_ENDDRAG_RECT" val="167*198*247*61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UNIT_TABLE_BEAUTIFY" val="smartTable{cb37f462-b465-4b1b-ae8b-7d7584c1d9e0}"/>
  <p:tag name="TABLE_ENDDRAG_ORIGIN_RECT" val="247*61"/>
  <p:tag name="TABLE_ENDDRAG_RECT" val="167*198*247*61"/>
</p:tagLst>
</file>

<file path=ppt/tags/tag61.xml><?xml version="1.0" encoding="utf-8"?>
<p:tagLst xmlns:p="http://schemas.openxmlformats.org/presentationml/2006/main">
  <p:tag name="KSO_WM_UNIT_TABLE_BEAUTIFY" val="smartTable{a8f5c2ad-3925-446d-b3e4-75550e60fcea}"/>
  <p:tag name="TABLE_ENDDRAG_ORIGIN_RECT" val="274*150"/>
  <p:tag name="TABLE_ENDDRAG_RECT" val="108*195*274*150"/>
</p:tagLst>
</file>

<file path=ppt/tags/tag62.xml><?xml version="1.0" encoding="utf-8"?>
<p:tagLst xmlns:p="http://schemas.openxmlformats.org/presentationml/2006/main">
  <p:tag name="KSO_WM_UNIT_TABLE_BEAUTIFY" val="smartTable{a8f5c2ad-3925-446d-b3e4-75550e60fcea}"/>
  <p:tag name="TABLE_ENDDRAG_ORIGIN_RECT" val="274*150"/>
  <p:tag name="TABLE_ENDDRAG_RECT" val="108*195*274*150"/>
</p:tagLst>
</file>

<file path=ppt/tags/tag63.xml><?xml version="1.0" encoding="utf-8"?>
<p:tagLst xmlns:p="http://schemas.openxmlformats.org/presentationml/2006/main">
  <p:tag name="KSO_WM_UNIT_TABLE_BEAUTIFY" val="smartTable{fc43f280-903c-49a2-8f29-64c3aba5473b}"/>
  <p:tag name="TABLE_ENDDRAG_ORIGIN_RECT" val="203*90"/>
  <p:tag name="TABLE_ENDDRAG_RECT" val="426*360*204*90"/>
</p:tagLst>
</file>

<file path=ppt/tags/tag64.xml><?xml version="1.0" encoding="utf-8"?>
<p:tagLst xmlns:p="http://schemas.openxmlformats.org/presentationml/2006/main">
  <p:tag name="KSO_WM_UNIT_TABLE_BEAUTIFY" val="smartTable{fc43f280-903c-49a2-8f29-64c3aba5473b}"/>
  <p:tag name="TABLE_ENDDRAG_ORIGIN_RECT" val="203*90"/>
  <p:tag name="TABLE_ENDDRAG_RECT" val="426*360*204*90"/>
</p:tagLst>
</file>

<file path=ppt/tags/tag65.xml><?xml version="1.0" encoding="utf-8"?>
<p:tagLst xmlns:p="http://schemas.openxmlformats.org/presentationml/2006/main">
  <p:tag name="KSO_WM_UNIT_TABLE_BEAUTIFY" val="smartTable{a8f5c2ad-3925-446d-b3e4-75550e60fcea}"/>
  <p:tag name="TABLE_ENDDRAG_ORIGIN_RECT" val="274*150"/>
  <p:tag name="TABLE_ENDDRAG_RECT" val="108*195*274*150"/>
</p:tagLst>
</file>

<file path=ppt/tags/tag66.xml><?xml version="1.0" encoding="utf-8"?>
<p:tagLst xmlns:p="http://schemas.openxmlformats.org/presentationml/2006/main">
  <p:tag name="KSO_WM_UNIT_TABLE_BEAUTIFY" val="smartTable{a8f5c2ad-3925-446d-b3e4-75550e60fcea}"/>
  <p:tag name="TABLE_ENDDRAG_ORIGIN_RECT" val="274*150"/>
  <p:tag name="TABLE_ENDDRAG_RECT" val="108*195*274*150"/>
</p:tagLst>
</file>

<file path=ppt/tags/tag67.xml><?xml version="1.0" encoding="utf-8"?>
<p:tagLst xmlns:p="http://schemas.openxmlformats.org/presentationml/2006/main">
  <p:tag name="KSO_WM_UNIT_TABLE_BEAUTIFY" val="smartTable{fc43f280-903c-49a2-8f29-64c3aba5473b}"/>
  <p:tag name="TABLE_ENDDRAG_ORIGIN_RECT" val="203*90"/>
  <p:tag name="TABLE_ENDDRAG_RECT" val="426*360*204*90"/>
</p:tagLst>
</file>

<file path=ppt/tags/tag68.xml><?xml version="1.0" encoding="utf-8"?>
<p:tagLst xmlns:p="http://schemas.openxmlformats.org/presentationml/2006/main">
  <p:tag name="KSO_WM_UNIT_TABLE_BEAUTIFY" val="smartTable{fc43f280-903c-49a2-8f29-64c3aba5473b}"/>
  <p:tag name="TABLE_ENDDRAG_ORIGIN_RECT" val="203*90"/>
  <p:tag name="TABLE_ENDDRAG_RECT" val="426*360*204*90"/>
</p:tagLst>
</file>

<file path=ppt/tags/tag69.xml><?xml version="1.0" encoding="utf-8"?>
<p:tagLst xmlns:p="http://schemas.openxmlformats.org/presentationml/2006/main">
  <p:tag name="KSO_WM_UNIT_TABLE_BEAUTIFY" val="smartTable{a8f5c2ad-3925-446d-b3e4-75550e60fcea}"/>
  <p:tag name="TABLE_ENDDRAG_ORIGIN_RECT" val="274*150"/>
  <p:tag name="TABLE_ENDDRAG_RECT" val="108*195*274*150"/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70.xml><?xml version="1.0" encoding="utf-8"?>
<p:tagLst xmlns:p="http://schemas.openxmlformats.org/presentationml/2006/main">
  <p:tag name="KSO_WM_UNIT_TABLE_BEAUTIFY" val="smartTable{a8f5c2ad-3925-446d-b3e4-75550e60fcea}"/>
  <p:tag name="TABLE_ENDDRAG_ORIGIN_RECT" val="274*150"/>
  <p:tag name="TABLE_ENDDRAG_RECT" val="108*195*274*150"/>
  <p:tag name="KSO_WM_BEAUTIFY_FLAG" val=""/>
</p:tagLst>
</file>

<file path=ppt/tags/tag71.xml><?xml version="1.0" encoding="utf-8"?>
<p:tagLst xmlns:p="http://schemas.openxmlformats.org/presentationml/2006/main">
  <p:tag name="KSO_WM_UNIT_TABLE_BEAUTIFY" val="smartTable{fc43f280-903c-49a2-8f29-64c3aba5473b}"/>
  <p:tag name="TABLE_ENDDRAG_ORIGIN_RECT" val="203*90"/>
  <p:tag name="TABLE_ENDDRAG_RECT" val="426*360*204*90"/>
  <p:tag name="KSO_WM_BEAUTIFY_FLAG" val=""/>
</p:tagLst>
</file>

<file path=ppt/tags/tag72.xml><?xml version="1.0" encoding="utf-8"?>
<p:tagLst xmlns:p="http://schemas.openxmlformats.org/presentationml/2006/main">
  <p:tag name="KSO_WM_UNIT_TABLE_BEAUTIFY" val="smartTable{fc43f280-903c-49a2-8f29-64c3aba5473b}"/>
  <p:tag name="TABLE_ENDDRAG_ORIGIN_RECT" val="203*90"/>
  <p:tag name="TABLE_ENDDRAG_RECT" val="426*360*204*90"/>
  <p:tag name="KSO_WM_BEAUTIFY_FLAG" val=""/>
</p:tagLst>
</file>

<file path=ppt/tags/tag73.xml><?xml version="1.0" encoding="utf-8"?>
<p:tagLst xmlns:p="http://schemas.openxmlformats.org/presentationml/2006/main">
  <p:tag name="KSO_WM_UNIT_TABLE_BEAUTIFY" val="smartTable{a8f5c2ad-3925-446d-b3e4-75550e60fcea}"/>
  <p:tag name="TABLE_ENDDRAG_ORIGIN_RECT" val="274*150"/>
  <p:tag name="TABLE_ENDDRAG_RECT" val="108*195*274*150"/>
</p:tagLst>
</file>

<file path=ppt/tags/tag74.xml><?xml version="1.0" encoding="utf-8"?>
<p:tagLst xmlns:p="http://schemas.openxmlformats.org/presentationml/2006/main">
  <p:tag name="KSO_WM_UNIT_TABLE_BEAUTIFY" val="smartTable{a8f5c2ad-3925-446d-b3e4-75550e60fcea}"/>
  <p:tag name="TABLE_ENDDRAG_ORIGIN_RECT" val="274*150"/>
  <p:tag name="TABLE_ENDDRAG_RECT" val="108*195*274*150"/>
</p:tagLst>
</file>

<file path=ppt/tags/tag75.xml><?xml version="1.0" encoding="utf-8"?>
<p:tagLst xmlns:p="http://schemas.openxmlformats.org/presentationml/2006/main">
  <p:tag name="KSO_WM_UNIT_TABLE_BEAUTIFY" val="smartTable{fc43f280-903c-49a2-8f29-64c3aba5473b}"/>
  <p:tag name="TABLE_ENDDRAG_ORIGIN_RECT" val="203*90"/>
  <p:tag name="TABLE_ENDDRAG_RECT" val="426*360*204*90"/>
</p:tagLst>
</file>

<file path=ppt/tags/tag76.xml><?xml version="1.0" encoding="utf-8"?>
<p:tagLst xmlns:p="http://schemas.openxmlformats.org/presentationml/2006/main">
  <p:tag name="KSO_WM_UNIT_TABLE_BEAUTIFY" val="smartTable{fc43f280-903c-49a2-8f29-64c3aba5473b}"/>
  <p:tag name="TABLE_ENDDRAG_ORIGIN_RECT" val="203*90"/>
  <p:tag name="TABLE_ENDDRAG_RECT" val="426*360*204*90"/>
</p:tagLst>
</file>

<file path=ppt/tags/tag77.xml><?xml version="1.0" encoding="utf-8"?>
<p:tagLst xmlns:p="http://schemas.openxmlformats.org/presentationml/2006/main">
  <p:tag name="KSO_WM_UNIT_TABLE_BEAUTIFY" val="smartTable{a8f5c2ad-3925-446d-b3e4-75550e60fcea}"/>
  <p:tag name="TABLE_ENDDRAG_ORIGIN_RECT" val="274*150"/>
  <p:tag name="TABLE_ENDDRAG_RECT" val="108*195*274*150"/>
  <p:tag name="KSO_WM_BEAUTIFY_FLAG" val=""/>
</p:tagLst>
</file>

<file path=ppt/tags/tag78.xml><?xml version="1.0" encoding="utf-8"?>
<p:tagLst xmlns:p="http://schemas.openxmlformats.org/presentationml/2006/main">
  <p:tag name="KSO_WM_UNIT_TABLE_BEAUTIFY" val="smartTable{a8f5c2ad-3925-446d-b3e4-75550e60fcea}"/>
  <p:tag name="TABLE_ENDDRAG_ORIGIN_RECT" val="274*150"/>
  <p:tag name="TABLE_ENDDRAG_RECT" val="108*195*274*150"/>
  <p:tag name="KSO_WM_BEAUTIFY_FLAG" val=""/>
</p:tagLst>
</file>

<file path=ppt/tags/tag79.xml><?xml version="1.0" encoding="utf-8"?>
<p:tagLst xmlns:p="http://schemas.openxmlformats.org/presentationml/2006/main">
  <p:tag name="KSO_WM_UNIT_TABLE_BEAUTIFY" val="smartTable{fc43f280-903c-49a2-8f29-64c3aba5473b}"/>
  <p:tag name="TABLE_ENDDRAG_ORIGIN_RECT" val="203*90"/>
  <p:tag name="TABLE_ENDDRAG_RECT" val="426*360*204*90"/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80.xml><?xml version="1.0" encoding="utf-8"?>
<p:tagLst xmlns:p="http://schemas.openxmlformats.org/presentationml/2006/main">
  <p:tag name="KSO_WM_UNIT_TABLE_BEAUTIFY" val="smartTable{fc43f280-903c-49a2-8f29-64c3aba5473b}"/>
  <p:tag name="TABLE_ENDDRAG_ORIGIN_RECT" val="203*90"/>
  <p:tag name="TABLE_ENDDRAG_RECT" val="426*360*204*90"/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BEAUTIFY_FLAG" val="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PP_MARK_KEY" val="8fa03fb4-9cd0-4f06-85a0-697e41a41d2c"/>
  <p:tag name="COMMONDATA" val="eyJoZGlkIjoiZTA4MTk3M2ZkMDE0NWFmM2ZjNzNhNTQ1YThjZDg3YTUifQ=="/>
</p:tagLst>
</file>

<file path=ppt/theme/theme1.xml><?xml version="1.0" encoding="utf-8"?>
<a:theme xmlns:a="http://schemas.openxmlformats.org/drawingml/2006/main" name="Networ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Network">
      <a:majorFont>
        <a:latin typeface="Arial"/>
        <a:ea typeface="黑体"/>
        <a:cs typeface="宋体"/>
      </a:majorFont>
      <a:minorFont>
        <a:latin typeface="Arial"/>
        <a:ea typeface="黑体"/>
        <a:cs typeface="宋体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Network</Template>
  <TotalTime>0</TotalTime>
  <Words>16199</Words>
  <Application>WPS 演示</Application>
  <PresentationFormat>全屏显示(4:3)</PresentationFormat>
  <Paragraphs>1275</Paragraphs>
  <Slides>64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64</vt:i4>
      </vt:variant>
    </vt:vector>
  </HeadingPairs>
  <TitlesOfParts>
    <vt:vector size="76" baseType="lpstr">
      <vt:lpstr>Arial</vt:lpstr>
      <vt:lpstr>宋体</vt:lpstr>
      <vt:lpstr>Wingdings</vt:lpstr>
      <vt:lpstr>Times New Roman</vt:lpstr>
      <vt:lpstr>黑体</vt:lpstr>
      <vt:lpstr>Comic Sans MS</vt:lpstr>
      <vt:lpstr>Cambria Math</vt:lpstr>
      <vt:lpstr>MS Mincho</vt:lpstr>
      <vt:lpstr>Segoe Print</vt:lpstr>
      <vt:lpstr>微软雅黑</vt:lpstr>
      <vt:lpstr>Arial Unicode MS</vt:lpstr>
      <vt:lpstr>Network</vt:lpstr>
      <vt:lpstr>一阶逻辑</vt:lpstr>
      <vt:lpstr>例子</vt:lpstr>
      <vt:lpstr>例子</vt:lpstr>
      <vt:lpstr>一阶逻辑</vt:lpstr>
      <vt:lpstr>一阶逻辑语言的字母表</vt:lpstr>
      <vt:lpstr>一阶逻辑语言的字母表</vt:lpstr>
      <vt:lpstr>一阶逻辑语言的字母表</vt:lpstr>
      <vt:lpstr>一阶逻辑语言的字母表</vt:lpstr>
      <vt:lpstr>一阶逻辑语言的字母表</vt:lpstr>
      <vt:lpstr>一阶逻辑语言的字母表</vt:lpstr>
      <vt:lpstr>字母表的一些说明</vt:lpstr>
      <vt:lpstr>字母表的一些说明</vt:lpstr>
      <vt:lpstr>字母表的一些说明</vt:lpstr>
      <vt:lpstr>字母表的一些说明</vt:lpstr>
      <vt:lpstr>字母表的一些说明</vt:lpstr>
      <vt:lpstr>项（term）</vt:lpstr>
      <vt:lpstr>公式（formula）</vt:lpstr>
      <vt:lpstr>公式（formula）</vt:lpstr>
      <vt:lpstr>公式（formula）</vt:lpstr>
      <vt:lpstr>公式（formula）</vt:lpstr>
      <vt:lpstr>PowerPoint 演示文稿</vt:lpstr>
      <vt:lpstr>PowerPoint 演示文稿</vt:lpstr>
      <vt:lpstr>PowerPoint 演示文稿</vt:lpstr>
      <vt:lpstr>例子</vt:lpstr>
      <vt:lpstr>一阶逻辑</vt:lpstr>
      <vt:lpstr>结构（Structure）</vt:lpstr>
      <vt:lpstr>结构（Structure）</vt:lpstr>
      <vt:lpstr>结构（Structure）</vt:lpstr>
      <vt:lpstr>结构（Structure）</vt:lpstr>
      <vt:lpstr>结构（Structure）</vt:lpstr>
      <vt:lpstr>结构（Structure）</vt:lpstr>
      <vt:lpstr>结构（Structure）</vt:lpstr>
      <vt:lpstr>结构（Structure）</vt:lpstr>
      <vt:lpstr>结构（Structure）</vt:lpstr>
      <vt:lpstr>结构（Structure）</vt:lpstr>
      <vt:lpstr>赋值与模型</vt:lpstr>
      <vt:lpstr>赋值与模型</vt:lpstr>
      <vt:lpstr>赋值与模型</vt:lpstr>
      <vt:lpstr>项的解释</vt:lpstr>
      <vt:lpstr>项的解释</vt:lpstr>
      <vt:lpstr>项的解释</vt:lpstr>
      <vt:lpstr>项的解释</vt:lpstr>
      <vt:lpstr>项的解释</vt:lpstr>
      <vt:lpstr>项的解释</vt:lpstr>
      <vt:lpstr>联结词的解释</vt:lpstr>
      <vt:lpstr>联结词的解释</vt:lpstr>
      <vt:lpstr>联结词的解释</vt:lpstr>
      <vt:lpstr>公式的解释</vt:lpstr>
      <vt:lpstr>公式的解释</vt:lpstr>
      <vt:lpstr>公式的解释</vt:lpstr>
      <vt:lpstr>公式的解释</vt:lpstr>
      <vt:lpstr>公式的解释</vt:lpstr>
      <vt:lpstr>公式的解释</vt:lpstr>
      <vt:lpstr>公式的解释</vt:lpstr>
      <vt:lpstr>公式的解释</vt:lpstr>
      <vt:lpstr>公式的解释</vt:lpstr>
      <vt:lpstr>可满足</vt:lpstr>
      <vt:lpstr>可满足</vt:lpstr>
      <vt:lpstr>可满足</vt:lpstr>
      <vt:lpstr>永真</vt:lpstr>
      <vt:lpstr>语义结论</vt:lpstr>
      <vt:lpstr>语义结论</vt:lpstr>
      <vt:lpstr>语义结论</vt:lpstr>
      <vt:lpstr>语义结论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JWu</dc:creator>
  <cp:lastModifiedBy>葛存菁</cp:lastModifiedBy>
  <cp:revision>1407</cp:revision>
  <cp:lastPrinted>2022-02-24T19:07:00Z</cp:lastPrinted>
  <dcterms:created xsi:type="dcterms:W3CDTF">2013-09-08T03:04:00Z</dcterms:created>
  <dcterms:modified xsi:type="dcterms:W3CDTF">2025-09-24T16:03:40Z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ICV">
    <vt:lpwstr>294D0EF7A9CD4906BF2D53373DD12236</vt:lpwstr>
  </property>
  <property fmtid="{D5CDD505-2E9C-101B-9397-08002B2CF9AE}" pid="4" name="KSOProductBuildVer">
    <vt:lpwstr>2052-12.1.0.22529</vt:lpwstr>
  </property>
</Properties>
</file>