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13"/>
  </p:handoutMasterIdLst>
  <p:sldIdLst>
    <p:sldId id="728" r:id="rId3"/>
    <p:sldId id="804" r:id="rId5"/>
    <p:sldId id="805" r:id="rId6"/>
    <p:sldId id="807" r:id="rId7"/>
    <p:sldId id="813" r:id="rId8"/>
    <p:sldId id="815" r:id="rId9"/>
    <p:sldId id="811" r:id="rId10"/>
    <p:sldId id="814" r:id="rId11"/>
    <p:sldId id="816" r:id="rId12"/>
  </p:sldIdLst>
  <p:sldSz cx="9144000" cy="6858000" type="screen4x3"/>
  <p:notesSz cx="9928225" cy="6797675"/>
  <p:custDataLst>
    <p:tags r:id="rId18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anose="02020603050405020304" pitchFamily="18" charset="0"/>
        <a:ea typeface="黑体" panose="02010609060101010101" pitchFamily="49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anose="02020603050405020304" pitchFamily="18" charset="0"/>
        <a:ea typeface="黑体" panose="02010609060101010101" pitchFamily="49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anose="02020603050405020304" pitchFamily="18" charset="0"/>
        <a:ea typeface="黑体" panose="02010609060101010101" pitchFamily="49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anose="02020603050405020304" pitchFamily="18" charset="0"/>
        <a:ea typeface="黑体" panose="02010609060101010101" pitchFamily="49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anose="02020603050405020304" pitchFamily="18" charset="0"/>
        <a:ea typeface="黑体" panose="02010609060101010101" pitchFamily="49" charset="-122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Times New Roman" panose="02020603050405020304" pitchFamily="18" charset="0"/>
        <a:ea typeface="黑体" panose="02010609060101010101" pitchFamily="49" charset="-122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Times New Roman" panose="02020603050405020304" pitchFamily="18" charset="0"/>
        <a:ea typeface="黑体" panose="02010609060101010101" pitchFamily="49" charset="-122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Times New Roman" panose="02020603050405020304" pitchFamily="18" charset="0"/>
        <a:ea typeface="黑体" panose="02010609060101010101" pitchFamily="49" charset="-122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Times New Roman" panose="02020603050405020304" pitchFamily="18" charset="0"/>
        <a:ea typeface="黑体" panose="02010609060101010101" pitchFamily="49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2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n" initials="B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2F86B1"/>
    <a:srgbClr val="D2761A"/>
    <a:srgbClr val="F6C700"/>
    <a:srgbClr val="FB8C83"/>
    <a:srgbClr val="663300"/>
    <a:srgbClr val="368463"/>
    <a:srgbClr val="FF6600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250" autoAdjust="0"/>
    <p:restoredTop sz="97053" autoAdjust="0"/>
  </p:normalViewPr>
  <p:slideViewPr>
    <p:cSldViewPr showGuides="1">
      <p:cViewPr varScale="1">
        <p:scale>
          <a:sx n="112" d="100"/>
          <a:sy n="112" d="100"/>
        </p:scale>
        <p:origin x="1254" y="60"/>
      </p:cViewPr>
      <p:guideLst>
        <p:guide orient="horz" pos="2152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gs" Target="tags/tag1.xml"/><Relationship Id="rId17" Type="http://schemas.openxmlformats.org/officeDocument/2006/relationships/commentAuthors" Target="commentAuthors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handoutMaster" Target="handoutMasters/handoutMaster1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5623698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40C334-7E59-48D5-9350-10FF1F8F7CA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1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5623698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A28AC2-3480-40C7-B5A4-1C9055128FE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4302231" cy="339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endParaRPr lang="en-US" altLang="zh-CN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23698" y="0"/>
            <a:ext cx="4302231" cy="339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endParaRPr lang="en-US" altLang="zh-CN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63900" y="509588"/>
            <a:ext cx="3400425" cy="25495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2823" y="3228896"/>
            <a:ext cx="7942580" cy="3058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6456612"/>
            <a:ext cx="4302231" cy="339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endParaRPr lang="en-US" altLang="zh-CN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23698" y="6456612"/>
            <a:ext cx="4302231" cy="339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fld id="{A6A6B4DE-A539-43D6-BC56-28B5AC0B7A06}" type="slidenum">
              <a:rPr lang="en-US" altLang="zh-CN"/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DBEA441D-139C-43BB-A47D-27955DA7CD48}" type="slidenum">
              <a:rPr lang="en-US" altLang="zh-CN"/>
            </a:fld>
            <a:endParaRPr lang="en-US" altLang="zh-CN"/>
          </a:p>
        </p:txBody>
      </p:sp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23764" y="3228896"/>
            <a:ext cx="7280699" cy="3058954"/>
          </a:xfrm>
        </p:spPr>
        <p:txBody>
          <a:bodyPr/>
          <a:lstStyle/>
          <a:p>
            <a:r>
              <a:rPr lang="zh-CN" altLang="en-US"/>
              <a:t>欢迎辞</a:t>
            </a:r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Line 2"/>
          <p:cNvSpPr>
            <a:spLocks noChangeShapeType="1"/>
          </p:cNvSpPr>
          <p:nvPr/>
        </p:nvSpPr>
        <p:spPr bwMode="auto">
          <a:xfrm>
            <a:off x="7315200" y="10668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00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15913" y="466725"/>
            <a:ext cx="6781800" cy="2133600"/>
          </a:xfrm>
        </p:spPr>
        <p:txBody>
          <a:bodyPr/>
          <a:lstStyle>
            <a:lvl1pPr algn="r">
              <a:defRPr sz="5000"/>
            </a:lvl1pPr>
          </a:lstStyle>
          <a:p>
            <a:pPr lvl="0"/>
            <a:r>
              <a:rPr lang="zh-CN" altLang="en-US" noProof="0"/>
              <a:t>单击此处编辑母版标题样式</a:t>
            </a:r>
            <a:endParaRPr lang="zh-CN" altLang="en-US" noProof="0"/>
          </a:p>
        </p:txBody>
      </p:sp>
      <p:sp>
        <p:nvSpPr>
          <p:cNvPr id="130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49313" y="3049588"/>
            <a:ext cx="6248400" cy="2362200"/>
          </a:xfrm>
        </p:spPr>
        <p:txBody>
          <a:bodyPr/>
          <a:lstStyle>
            <a:lvl1pPr marL="0" indent="0" algn="r">
              <a:buFont typeface="Wingdings" panose="05000000000000000000" pitchFamily="2" charset="2"/>
              <a:buNone/>
              <a:defRPr sz="2600"/>
            </a:lvl1pPr>
          </a:lstStyle>
          <a:p>
            <a:pPr lvl="0"/>
            <a:r>
              <a:rPr lang="zh-CN" altLang="en-US" noProof="0"/>
              <a:t>单击此处编辑母版副标题样式</a:t>
            </a:r>
            <a:endParaRPr lang="zh-CN" altLang="en-US" noProof="0"/>
          </a:p>
        </p:txBody>
      </p:sp>
      <p:sp>
        <p:nvSpPr>
          <p:cNvPr id="130053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8DD114A9-8194-4615-A16D-18113C74EC62}" type="datetime1">
              <a:rPr lang="zh-CN" altLang="en-US"/>
            </a:fld>
            <a:endParaRPr lang="en-US" altLang="zh-CN"/>
          </a:p>
        </p:txBody>
      </p:sp>
      <p:sp>
        <p:nvSpPr>
          <p:cNvPr id="130054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130055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02B6DC34-D9EA-4B54-AC79-CDB5E12EBF2B}" type="slidenum">
              <a:rPr lang="en-US" altLang="zh-CN"/>
            </a:fld>
            <a:endParaRPr lang="en-US" altLang="zh-CN"/>
          </a:p>
        </p:txBody>
      </p:sp>
      <p:grpSp>
        <p:nvGrpSpPr>
          <p:cNvPr id="130056" name="Group 8"/>
          <p:cNvGrpSpPr/>
          <p:nvPr/>
        </p:nvGrpSpPr>
        <p:grpSpPr bwMode="auto">
          <a:xfrm>
            <a:off x="7493000" y="2992438"/>
            <a:ext cx="1338263" cy="2189162"/>
            <a:chOff x="4704" y="1885"/>
            <a:chExt cx="843" cy="1379"/>
          </a:xfrm>
        </p:grpSpPr>
        <p:sp>
          <p:nvSpPr>
            <p:cNvPr id="130057" name="Oval 9"/>
            <p:cNvSpPr>
              <a:spLocks noChangeArrowheads="1"/>
            </p:cNvSpPr>
            <p:nvPr/>
          </p:nvSpPr>
          <p:spPr bwMode="auto">
            <a:xfrm>
              <a:off x="4704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0058" name="Oval 10"/>
            <p:cNvSpPr>
              <a:spLocks noChangeArrowheads="1"/>
            </p:cNvSpPr>
            <p:nvPr/>
          </p:nvSpPr>
          <p:spPr bwMode="auto">
            <a:xfrm>
              <a:off x="4883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0059" name="Oval 11"/>
            <p:cNvSpPr>
              <a:spLocks noChangeArrowheads="1"/>
            </p:cNvSpPr>
            <p:nvPr/>
          </p:nvSpPr>
          <p:spPr bwMode="auto">
            <a:xfrm>
              <a:off x="5062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0060" name="Oval 12"/>
            <p:cNvSpPr>
              <a:spLocks noChangeArrowheads="1"/>
            </p:cNvSpPr>
            <p:nvPr/>
          </p:nvSpPr>
          <p:spPr bwMode="auto">
            <a:xfrm>
              <a:off x="4704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0061" name="Oval 13"/>
            <p:cNvSpPr>
              <a:spLocks noChangeArrowheads="1"/>
            </p:cNvSpPr>
            <p:nvPr/>
          </p:nvSpPr>
          <p:spPr bwMode="auto">
            <a:xfrm>
              <a:off x="4883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0062" name="Oval 14"/>
            <p:cNvSpPr>
              <a:spLocks noChangeArrowheads="1"/>
            </p:cNvSpPr>
            <p:nvPr/>
          </p:nvSpPr>
          <p:spPr bwMode="auto">
            <a:xfrm>
              <a:off x="5062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0063" name="Oval 15"/>
            <p:cNvSpPr>
              <a:spLocks noChangeArrowheads="1"/>
            </p:cNvSpPr>
            <p:nvPr/>
          </p:nvSpPr>
          <p:spPr bwMode="auto">
            <a:xfrm>
              <a:off x="5241" y="2064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0064" name="Oval 16"/>
            <p:cNvSpPr>
              <a:spLocks noChangeArrowheads="1"/>
            </p:cNvSpPr>
            <p:nvPr/>
          </p:nvSpPr>
          <p:spPr bwMode="auto">
            <a:xfrm>
              <a:off x="4704" y="2243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0065" name="Oval 17"/>
            <p:cNvSpPr>
              <a:spLocks noChangeArrowheads="1"/>
            </p:cNvSpPr>
            <p:nvPr/>
          </p:nvSpPr>
          <p:spPr bwMode="auto">
            <a:xfrm>
              <a:off x="4883" y="2243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0066" name="Oval 18"/>
            <p:cNvSpPr>
              <a:spLocks noChangeArrowheads="1"/>
            </p:cNvSpPr>
            <p:nvPr/>
          </p:nvSpPr>
          <p:spPr bwMode="auto">
            <a:xfrm>
              <a:off x="5062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0067" name="Oval 19"/>
            <p:cNvSpPr>
              <a:spLocks noChangeArrowheads="1"/>
            </p:cNvSpPr>
            <p:nvPr/>
          </p:nvSpPr>
          <p:spPr bwMode="auto">
            <a:xfrm>
              <a:off x="5241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0068" name="Oval 20"/>
            <p:cNvSpPr>
              <a:spLocks noChangeArrowheads="1"/>
            </p:cNvSpPr>
            <p:nvPr/>
          </p:nvSpPr>
          <p:spPr bwMode="auto">
            <a:xfrm>
              <a:off x="5420" y="2243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0069" name="Oval 21"/>
            <p:cNvSpPr>
              <a:spLocks noChangeArrowheads="1"/>
            </p:cNvSpPr>
            <p:nvPr/>
          </p:nvSpPr>
          <p:spPr bwMode="auto">
            <a:xfrm>
              <a:off x="4704" y="2421"/>
              <a:ext cx="127" cy="12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0070" name="Oval 22"/>
            <p:cNvSpPr>
              <a:spLocks noChangeArrowheads="1"/>
            </p:cNvSpPr>
            <p:nvPr/>
          </p:nvSpPr>
          <p:spPr bwMode="auto">
            <a:xfrm>
              <a:off x="4883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0071" name="Oval 23"/>
            <p:cNvSpPr>
              <a:spLocks noChangeArrowheads="1"/>
            </p:cNvSpPr>
            <p:nvPr/>
          </p:nvSpPr>
          <p:spPr bwMode="auto">
            <a:xfrm>
              <a:off x="5062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0072" name="Oval 24"/>
            <p:cNvSpPr>
              <a:spLocks noChangeArrowheads="1"/>
            </p:cNvSpPr>
            <p:nvPr/>
          </p:nvSpPr>
          <p:spPr bwMode="auto">
            <a:xfrm>
              <a:off x="5241" y="2421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0073" name="Oval 25"/>
            <p:cNvSpPr>
              <a:spLocks noChangeArrowheads="1"/>
            </p:cNvSpPr>
            <p:nvPr/>
          </p:nvSpPr>
          <p:spPr bwMode="auto">
            <a:xfrm>
              <a:off x="4704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0074" name="Oval 26"/>
            <p:cNvSpPr>
              <a:spLocks noChangeArrowheads="1"/>
            </p:cNvSpPr>
            <p:nvPr/>
          </p:nvSpPr>
          <p:spPr bwMode="auto">
            <a:xfrm>
              <a:off x="4883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0075" name="Oval 27"/>
            <p:cNvSpPr>
              <a:spLocks noChangeArrowheads="1"/>
            </p:cNvSpPr>
            <p:nvPr/>
          </p:nvSpPr>
          <p:spPr bwMode="auto">
            <a:xfrm>
              <a:off x="5062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0076" name="Oval 28"/>
            <p:cNvSpPr>
              <a:spLocks noChangeArrowheads="1"/>
            </p:cNvSpPr>
            <p:nvPr/>
          </p:nvSpPr>
          <p:spPr bwMode="auto">
            <a:xfrm>
              <a:off x="5241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0077" name="Oval 29"/>
            <p:cNvSpPr>
              <a:spLocks noChangeArrowheads="1"/>
            </p:cNvSpPr>
            <p:nvPr/>
          </p:nvSpPr>
          <p:spPr bwMode="auto">
            <a:xfrm>
              <a:off x="5420" y="2600"/>
              <a:ext cx="127" cy="128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0078" name="Oval 30"/>
            <p:cNvSpPr>
              <a:spLocks noChangeArrowheads="1"/>
            </p:cNvSpPr>
            <p:nvPr/>
          </p:nvSpPr>
          <p:spPr bwMode="auto">
            <a:xfrm>
              <a:off x="4704" y="2779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0079" name="Oval 31"/>
            <p:cNvSpPr>
              <a:spLocks noChangeArrowheads="1"/>
            </p:cNvSpPr>
            <p:nvPr/>
          </p:nvSpPr>
          <p:spPr bwMode="auto">
            <a:xfrm>
              <a:off x="4883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0080" name="Oval 32"/>
            <p:cNvSpPr>
              <a:spLocks noChangeArrowheads="1"/>
            </p:cNvSpPr>
            <p:nvPr/>
          </p:nvSpPr>
          <p:spPr bwMode="auto">
            <a:xfrm>
              <a:off x="5062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0081" name="Oval 33"/>
            <p:cNvSpPr>
              <a:spLocks noChangeArrowheads="1"/>
            </p:cNvSpPr>
            <p:nvPr/>
          </p:nvSpPr>
          <p:spPr bwMode="auto">
            <a:xfrm>
              <a:off x="5241" y="2779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0082" name="Oval 34"/>
            <p:cNvSpPr>
              <a:spLocks noChangeArrowheads="1"/>
            </p:cNvSpPr>
            <p:nvPr/>
          </p:nvSpPr>
          <p:spPr bwMode="auto">
            <a:xfrm>
              <a:off x="4704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0083" name="Oval 35"/>
            <p:cNvSpPr>
              <a:spLocks noChangeArrowheads="1"/>
            </p:cNvSpPr>
            <p:nvPr/>
          </p:nvSpPr>
          <p:spPr bwMode="auto">
            <a:xfrm>
              <a:off x="4883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0084" name="Oval 36"/>
            <p:cNvSpPr>
              <a:spLocks noChangeArrowheads="1"/>
            </p:cNvSpPr>
            <p:nvPr/>
          </p:nvSpPr>
          <p:spPr bwMode="auto">
            <a:xfrm>
              <a:off x="5062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0085" name="Oval 37"/>
            <p:cNvSpPr>
              <a:spLocks noChangeArrowheads="1"/>
            </p:cNvSpPr>
            <p:nvPr/>
          </p:nvSpPr>
          <p:spPr bwMode="auto">
            <a:xfrm>
              <a:off x="5241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0086" name="Oval 38"/>
            <p:cNvSpPr>
              <a:spLocks noChangeArrowheads="1"/>
            </p:cNvSpPr>
            <p:nvPr/>
          </p:nvSpPr>
          <p:spPr bwMode="auto">
            <a:xfrm>
              <a:off x="4883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0087" name="Oval 39"/>
            <p:cNvSpPr>
              <a:spLocks noChangeArrowheads="1"/>
            </p:cNvSpPr>
            <p:nvPr/>
          </p:nvSpPr>
          <p:spPr bwMode="auto">
            <a:xfrm>
              <a:off x="5241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130088" name="Line 40"/>
          <p:cNvSpPr>
            <a:spLocks noChangeShapeType="1"/>
          </p:cNvSpPr>
          <p:nvPr/>
        </p:nvSpPr>
        <p:spPr bwMode="auto">
          <a:xfrm>
            <a:off x="304800" y="2819400"/>
            <a:ext cx="82296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130090" name="Picture 42" descr="NJU-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90800" cy="1049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9E53EF0-F8CD-4709-AD7C-33C5E03F2478}" type="datetime1">
              <a:rPr lang="zh-CN" altLang="en-US"/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228D4C-7E40-436E-A6D2-B7BA9E31F67A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122238"/>
            <a:ext cx="2057400" cy="5973762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2238"/>
            <a:ext cx="6019800" cy="5973762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4090016-3078-4669-9365-34F41EDDF279}" type="datetime1">
              <a:rPr lang="zh-CN" altLang="en-US"/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390950-5B1E-40FD-99A1-38F551746FCC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31C3529-F40D-4CD1-8AF2-05A534851B02}" type="datetime1">
              <a:rPr lang="zh-CN" altLang="en-US"/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E213D0-4A4E-4963-9BAA-5F8E110DB99F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038600" cy="48768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038600" cy="48768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AE2D4A9-E04C-482E-B624-F26A84521E0D}" type="datetime1">
              <a:rPr lang="zh-CN" altLang="en-US"/>
            </a:fld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CD66CA-CCA6-44F7-96E2-50DB8DF1ACFE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1286D70-6D5D-4D58-883A-24285CFBD1D4}" type="datetime1">
              <a:rPr lang="zh-CN" altLang="en-US"/>
            </a:fld>
            <a:endParaRPr lang="en-US" altLang="zh-CN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9C2FDF-A278-4115-AEDB-D1336454973A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5A1593C-CC38-477B-B1F8-D329D56FF316}" type="datetime1">
              <a:rPr lang="zh-CN" altLang="en-US"/>
            </a:fld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3CE814-F4AB-4903-8603-E2B144E27001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7E4DB73-6BAD-4768-9B01-4ED08F4AEEEE}" type="datetime1">
              <a:rPr lang="zh-CN" altLang="en-US"/>
            </a:fld>
            <a:endParaRPr lang="en-US" altLang="zh-CN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C62C57-2193-4A51-917B-0446124D0B0A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C6B9652-4F23-4801-9EA5-00653018274F}" type="datetime1">
              <a:rPr lang="zh-CN" altLang="en-US"/>
            </a:fld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088F82-B92D-4396-8DDB-4FDD58602FE7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9978D15-86A1-4C37-AB28-1D5B3BCB09C4}" type="datetime1">
              <a:rPr lang="zh-CN" altLang="en-US"/>
            </a:fld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86F6C8-0C9E-4B18-BB48-C7D302FB2C62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2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944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29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19200"/>
            <a:ext cx="82296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290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000">
                <a:latin typeface="+mn-lt"/>
                <a:ea typeface="宋体" panose="02010600030101010101" pitchFamily="2" charset="-122"/>
              </a:defRPr>
            </a:lvl1pPr>
          </a:lstStyle>
          <a:p>
            <a:fld id="{A02EC1B3-1343-46EA-8A02-E90DE70DD832}" type="datetime1">
              <a:rPr lang="zh-CN" altLang="en-US"/>
            </a:fld>
            <a:endParaRPr lang="en-US" altLang="zh-CN"/>
          </a:p>
        </p:txBody>
      </p:sp>
      <p:sp>
        <p:nvSpPr>
          <p:cNvPr id="129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000">
                <a:latin typeface="+mn-lt"/>
                <a:ea typeface="宋体" panose="02010600030101010101" pitchFamily="2" charset="-122"/>
              </a:defRPr>
            </a:lvl1pPr>
          </a:lstStyle>
          <a:p>
            <a:endParaRPr lang="zh-CN" altLang="zh-CN"/>
          </a:p>
        </p:txBody>
      </p:sp>
      <p:sp>
        <p:nvSpPr>
          <p:cNvPr id="129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000">
                <a:latin typeface="+mn-lt"/>
                <a:ea typeface="宋体" panose="02010600030101010101" pitchFamily="2" charset="-122"/>
              </a:defRPr>
            </a:lvl1pPr>
          </a:lstStyle>
          <a:p>
            <a:fld id="{DB797AA1-9143-4D5A-B607-C9300FFBBA5B}" type="slidenum">
              <a:rPr lang="en-US" altLang="zh-CN"/>
            </a:fld>
            <a:endParaRPr lang="en-US" altLang="zh-CN"/>
          </a:p>
        </p:txBody>
      </p:sp>
      <p:pic>
        <p:nvPicPr>
          <p:cNvPr id="129065" name="Picture 41" descr="nju_badge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228600"/>
            <a:ext cx="785813" cy="92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rtl="0" fontAlgn="base">
        <a:spcBef>
          <a:spcPct val="0"/>
        </a:spcBef>
        <a:spcAft>
          <a:spcPct val="0"/>
        </a:spcAft>
        <a:defRPr sz="36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  <a:ea typeface="黑体" panose="02010609060101010101" pitchFamily="49" charset="-122"/>
          <a:cs typeface="宋体" panose="02010600030101010101" pitchFamily="2" charset="-122"/>
        </a:defRPr>
      </a:lvl2pPr>
      <a:lvl3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  <a:ea typeface="黑体" panose="02010609060101010101" pitchFamily="49" charset="-122"/>
          <a:cs typeface="宋体" panose="02010600030101010101" pitchFamily="2" charset="-122"/>
        </a:defRPr>
      </a:lvl3pPr>
      <a:lvl4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  <a:ea typeface="黑体" panose="02010609060101010101" pitchFamily="49" charset="-122"/>
          <a:cs typeface="宋体" panose="02010600030101010101" pitchFamily="2" charset="-122"/>
        </a:defRPr>
      </a:lvl4pPr>
      <a:lvl5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  <a:ea typeface="黑体" panose="02010609060101010101" pitchFamily="49" charset="-122"/>
          <a:cs typeface="宋体" panose="02010600030101010101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  <a:ea typeface="黑体" panose="02010609060101010101" pitchFamily="49" charset="-122"/>
          <a:cs typeface="宋体" panose="02010600030101010101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  <a:ea typeface="黑体" panose="02010609060101010101" pitchFamily="49" charset="-122"/>
          <a:cs typeface="宋体" panose="02010600030101010101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  <a:ea typeface="黑体" panose="02010609060101010101" pitchFamily="49" charset="-122"/>
          <a:cs typeface="宋体" panose="02010600030101010101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  <a:ea typeface="黑体" panose="02010609060101010101" pitchFamily="49" charset="-122"/>
          <a:cs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40000"/>
        </a:spcBef>
        <a:spcAft>
          <a:spcPct val="20000"/>
        </a:spcAft>
        <a:buClr>
          <a:schemeClr val="tx2"/>
        </a:buClr>
        <a:buSzPct val="70000"/>
        <a:buFont typeface="Wingdings" panose="05000000000000000000" pitchFamily="2" charset="2"/>
        <a:buChar char="l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98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Ø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87425" indent="-294005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Ø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81430" indent="-2921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Ø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598930" indent="-31623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Wingdings" panose="05000000000000000000" pitchFamily="2" charset="2"/>
        <a:buChar char="Ø"/>
        <a:defRPr sz="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/>
          <a:p>
            <a:fld id="{C121441E-D649-40A1-8EB9-D2DA45108A4A}" type="datetime1">
              <a:rPr lang="zh-CN" altLang="en-US"/>
            </a:fld>
            <a:endParaRPr lang="en-US" altLang="zh-CN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/>
          <a:p>
            <a:fld id="{E431D1EE-F8D4-4C8E-943E-51C6A46108D1}" type="slidenum">
              <a:rPr lang="en-US" altLang="zh-CN"/>
            </a:fld>
            <a:endParaRPr lang="en-US" altLang="zh-CN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533400" y="1828800"/>
            <a:ext cx="6792913" cy="1066800"/>
          </a:xfrm>
        </p:spPr>
        <p:txBody>
          <a:bodyPr/>
          <a:lstStyle/>
          <a:p>
            <a:pPr algn="ctr"/>
            <a:r>
              <a:rPr lang="zh-CN" altLang="en-US" sz="4600" dirty="0">
                <a:latin typeface="Comic Sans MS" panose="030F0702030302020204" pitchFamily="66" charset="0"/>
              </a:rPr>
              <a:t>符号学习</a:t>
            </a:r>
            <a:endParaRPr lang="zh-CN" altLang="en-US" sz="4600" dirty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课程信息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en-US" altLang="zh-CN"/>
              <a:t>Stephen Muggleton (</a:t>
            </a:r>
            <a:r>
              <a:rPr lang="en-US" altLang="zh-CN" u="sng">
                <a:solidFill>
                  <a:schemeClr val="accent5"/>
                </a:solidFill>
              </a:rPr>
              <a:t>s.muggleton@gmail.com</a:t>
            </a:r>
            <a:r>
              <a:rPr lang="en-US" altLang="zh-CN"/>
              <a:t>)</a:t>
            </a:r>
            <a:endParaRPr lang="en-US" altLang="zh-CN"/>
          </a:p>
          <a:p>
            <a:r>
              <a:rPr lang="zh-CN" altLang="en-US"/>
              <a:t>葛存菁</a:t>
            </a:r>
            <a:r>
              <a:rPr lang="en-US" altLang="zh-CN"/>
              <a:t> (</a:t>
            </a:r>
            <a:r>
              <a:rPr lang="en-US" altLang="zh-CN" u="sng">
                <a:solidFill>
                  <a:schemeClr val="accent5"/>
                </a:solidFill>
              </a:rPr>
              <a:t>gecunjing@nju.edu.cn</a:t>
            </a:r>
            <a:r>
              <a:rPr lang="en-US" altLang="zh-CN"/>
              <a:t>)</a:t>
            </a:r>
            <a:endParaRPr lang="en-US" altLang="zh-CN"/>
          </a:p>
          <a:p>
            <a:endParaRPr lang="en-US" altLang="zh-CN"/>
          </a:p>
          <a:p>
            <a:r>
              <a:rPr lang="zh-CN" altLang="en-US"/>
              <a:t>时间：周二、四的</a:t>
            </a:r>
            <a:r>
              <a:rPr lang="en-US" altLang="zh-CN"/>
              <a:t>7</a:t>
            </a:r>
            <a:r>
              <a:rPr lang="zh-CN" altLang="en-US"/>
              <a:t>、</a:t>
            </a:r>
            <a:r>
              <a:rPr lang="en-US" altLang="zh-CN"/>
              <a:t>8</a:t>
            </a:r>
            <a:r>
              <a:rPr lang="zh-CN" altLang="en-US"/>
              <a:t>节课</a:t>
            </a:r>
            <a:endParaRPr lang="zh-CN" altLang="en-US"/>
          </a:p>
          <a:p>
            <a:r>
              <a:rPr lang="zh-CN" altLang="en-US"/>
              <a:t>地点：仙</a:t>
            </a:r>
            <a:r>
              <a:rPr lang="en-US" altLang="zh-CN"/>
              <a:t>II-505</a:t>
            </a:r>
            <a:endParaRPr lang="en-US" altLang="zh-CN"/>
          </a:p>
          <a:p>
            <a:r>
              <a:rPr lang="zh-CN" altLang="en-US"/>
              <a:t>课件：</a:t>
            </a:r>
            <a:r>
              <a:rPr lang="en-US" altLang="zh-CN" u="sng">
                <a:solidFill>
                  <a:schemeClr val="accent5"/>
                </a:solidFill>
              </a:rPr>
              <a:t>https://gecunjing.github.io/IP/</a:t>
            </a:r>
            <a:endParaRPr lang="en-US" altLang="zh-CN"/>
          </a:p>
          <a:p>
            <a:endParaRPr lang="zh-CN" altLang="en-US"/>
          </a:p>
          <a:p>
            <a:r>
              <a:rPr lang="zh-CN" altLang="en-US"/>
              <a:t>考核：期末考试（闭卷）</a:t>
            </a:r>
            <a:endParaRPr lang="en-US" altLang="zh-CN"/>
          </a:p>
          <a:p>
            <a:endParaRPr lang="en-US" altLang="zh-CN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机器学习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/>
              <a:t>问题抽象（监督学习为例）</a:t>
            </a:r>
            <a:endParaRPr lang="zh-CN" altLang="en-US"/>
          </a:p>
          <a:p>
            <a:pPr lvl="1"/>
            <a:r>
              <a:rPr lang="zh-CN" altLang="en-US"/>
              <a:t>学习目标函数</a:t>
            </a:r>
            <a:r>
              <a:rPr lang="en-US" altLang="zh-CN">
                <a:latin typeface="Cambria Math" panose="02040503050406030204" charset="0"/>
                <a:cs typeface="Cambria Math" panose="02040503050406030204" charset="0"/>
                <a:sym typeface="+mn-ea"/>
              </a:rPr>
              <a:t>F</a:t>
            </a:r>
            <a:endParaRPr lang="en-US" altLang="zh-CN"/>
          </a:p>
          <a:p>
            <a:pPr lvl="1"/>
            <a:r>
              <a:rPr lang="zh-CN" altLang="en-US"/>
              <a:t>输入：给定标签的样本集合</a:t>
            </a:r>
            <a:r>
              <a:rPr lang="en-US" altLang="zh-CN">
                <a:latin typeface="Cambria Math" panose="02040503050406030204" charset="0"/>
                <a:cs typeface="Cambria Math" panose="02040503050406030204" charset="0"/>
                <a:sym typeface="+mn-ea"/>
              </a:rPr>
              <a:t>E</a:t>
            </a:r>
            <a:endParaRPr lang="en-US" altLang="zh-CN"/>
          </a:p>
          <a:p>
            <a:pPr lvl="1"/>
            <a:r>
              <a:rPr lang="zh-CN" altLang="en-US"/>
              <a:t>输出：假设</a:t>
            </a:r>
            <a:r>
              <a:rPr lang="en-US" altLang="zh-CN">
                <a:latin typeface="Cambria Math" panose="02040503050406030204" charset="0"/>
                <a:cs typeface="Cambria Math" panose="02040503050406030204" charset="0"/>
                <a:sym typeface="+mn-ea"/>
              </a:rPr>
              <a:t>H</a:t>
            </a:r>
            <a:r>
              <a:rPr lang="zh-CN" altLang="en-US"/>
              <a:t>，</a:t>
            </a:r>
            <a:r>
              <a:rPr lang="en-US" altLang="zh-CN">
                <a:latin typeface="Cambria Math" panose="02040503050406030204" charset="0"/>
                <a:cs typeface="Cambria Math" panose="02040503050406030204" charset="0"/>
                <a:sym typeface="+mn-ea"/>
              </a:rPr>
              <a:t>H</a:t>
            </a:r>
            <a:r>
              <a:rPr lang="zh-CN" altLang="en-US"/>
              <a:t>为</a:t>
            </a:r>
            <a:r>
              <a:rPr lang="en-US" altLang="zh-CN">
                <a:latin typeface="Cambria Math" panose="02040503050406030204" charset="0"/>
                <a:cs typeface="Cambria Math" panose="02040503050406030204" charset="0"/>
                <a:sym typeface="+mn-ea"/>
              </a:rPr>
              <a:t>F</a:t>
            </a:r>
            <a:r>
              <a:rPr lang="zh-CN" altLang="en-US"/>
              <a:t>的近似，用</a:t>
            </a:r>
            <a:r>
              <a:rPr lang="en-US" altLang="zh-CN">
                <a:latin typeface="Cambria Math" panose="02040503050406030204" charset="0"/>
                <a:cs typeface="Cambria Math" panose="02040503050406030204" charset="0"/>
                <a:sym typeface="+mn-ea"/>
              </a:rPr>
              <a:t>H</a:t>
            </a:r>
            <a:r>
              <a:rPr lang="zh-CN" altLang="en-US"/>
              <a:t>进行预测</a:t>
            </a:r>
            <a:endParaRPr lang="zh-CN" altLang="en-US">
              <a:sym typeface="+mn-ea"/>
            </a:endParaRPr>
          </a:p>
          <a:p>
            <a:pPr lvl="1"/>
            <a:endParaRPr lang="zh-CN" altLang="en-US"/>
          </a:p>
          <a:p>
            <a:r>
              <a:rPr lang="zh-CN" altLang="en-US"/>
              <a:t>方法</a:t>
            </a:r>
            <a:endParaRPr lang="zh-CN" altLang="en-US"/>
          </a:p>
          <a:p>
            <a:pPr lvl="1"/>
            <a:r>
              <a:rPr lang="zh-CN" altLang="en-US"/>
              <a:t>决策树</a:t>
            </a:r>
            <a:endParaRPr lang="zh-CN" altLang="en-US"/>
          </a:p>
          <a:p>
            <a:pPr lvl="1"/>
            <a:r>
              <a:rPr lang="zh-CN" altLang="en-US"/>
              <a:t>线性模型</a:t>
            </a:r>
            <a:endParaRPr lang="zh-CN" altLang="en-US"/>
          </a:p>
          <a:p>
            <a:pPr lvl="1"/>
            <a:r>
              <a:rPr lang="zh-CN" altLang="en-US" b="1"/>
              <a:t>神经网络</a:t>
            </a:r>
            <a:endParaRPr lang="zh-CN" altLang="en-US"/>
          </a:p>
          <a:p>
            <a:pPr lvl="1"/>
            <a:r>
              <a:rPr lang="en-US" altLang="zh-CN"/>
              <a:t>……</a:t>
            </a:r>
            <a:endParaRPr lang="en-US" altLang="zh-CN"/>
          </a:p>
          <a:p>
            <a:pPr lvl="1"/>
            <a:r>
              <a:rPr lang="zh-CN" altLang="en-US">
                <a:latin typeface="+mn-ea"/>
                <a:cs typeface="+mn-ea"/>
                <a:sym typeface="+mn-ea"/>
              </a:rPr>
              <a:t>归纳逻辑程序</a:t>
            </a:r>
            <a:r>
              <a:rPr lang="en-US" altLang="zh-CN">
                <a:latin typeface="+mn-ea"/>
                <a:cs typeface="+mn-ea"/>
                <a:sym typeface="+mn-ea"/>
              </a:rPr>
              <a:t> (</a:t>
            </a:r>
            <a:r>
              <a:rPr lang="en-US" altLang="zh-CN">
                <a:cs typeface="+mn-lt"/>
                <a:sym typeface="+mn-ea"/>
              </a:rPr>
              <a:t>Inductive Logic Programming, ILP</a:t>
            </a:r>
            <a:r>
              <a:rPr lang="en-US" altLang="zh-CN">
                <a:latin typeface="+mn-ea"/>
                <a:cs typeface="+mn-ea"/>
                <a:sym typeface="+mn-ea"/>
              </a:rPr>
              <a:t>)</a:t>
            </a:r>
            <a:endParaRPr lang="zh-CN" altLang="en-US">
              <a:latin typeface="+mn-ea"/>
              <a:cs typeface="+mn-ea"/>
            </a:endParaRPr>
          </a:p>
          <a:p>
            <a:endParaRPr lang="zh-CN" altLang="en-US">
              <a:latin typeface="+mn-ea"/>
              <a:cs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可信与可解释难题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/>
              <a:t>例子：多目标识别</a:t>
            </a:r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03655" y="1581150"/>
            <a:ext cx="6113780" cy="19596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可信与可解释难题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/>
              <a:t>例子：多目标识别</a:t>
            </a:r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r>
              <a:rPr lang="zh-CN" altLang="en-US"/>
              <a:t>例子：信贷应用</a:t>
            </a:r>
            <a:endParaRPr lang="zh-CN" altLang="en-US"/>
          </a:p>
          <a:p>
            <a:endParaRPr lang="zh-CN" altLang="en-US"/>
          </a:p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03655" y="1581150"/>
            <a:ext cx="6113780" cy="195961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4038600"/>
            <a:ext cx="5792470" cy="202565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6553200" y="1295400"/>
            <a:ext cx="2487930" cy="706755"/>
          </a:xfrm>
          <a:prstGeom prst="rect">
            <a:avLst/>
          </a:prstGeom>
          <a:noFill/>
          <a:ln w="19050" cmpd="sng">
            <a:solidFill>
              <a:schemeClr val="accent1">
                <a:shade val="50000"/>
              </a:schemeClr>
            </a:solidFill>
            <a:prstDash val="sysDot"/>
          </a:ln>
        </p:spPr>
        <p:txBody>
          <a:bodyPr wrap="square" rtlCol="0">
            <a:spAutoFit/>
          </a:bodyPr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>
                <a:latin typeface="+mn-ea"/>
                <a:ea typeface="+mn-ea"/>
              </a:rPr>
              <a:t>为什么？</a:t>
            </a:r>
            <a:endParaRPr lang="zh-CN" altLang="en-US">
              <a:latin typeface="+mn-ea"/>
              <a:ea typeface="+mn-e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>
                <a:latin typeface="+mn-ea"/>
                <a:ea typeface="+mn-ea"/>
              </a:rPr>
              <a:t>结果如何算得的？</a:t>
            </a:r>
            <a:endParaRPr lang="zh-CN" altLang="en-US">
              <a:latin typeface="+mn-ea"/>
              <a:ea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187440" y="3733800"/>
            <a:ext cx="2853690" cy="398780"/>
          </a:xfrm>
          <a:prstGeom prst="rect">
            <a:avLst/>
          </a:prstGeom>
          <a:noFill/>
          <a:ln w="19050" cmpd="sng">
            <a:solidFill>
              <a:schemeClr val="accent1">
                <a:shade val="50000"/>
              </a:schemeClr>
            </a:solidFill>
            <a:prstDash val="sysDot"/>
          </a:ln>
        </p:spPr>
        <p:txBody>
          <a:bodyPr wrap="square" rtlCol="0">
            <a:spAutoFit/>
          </a:bodyPr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>
                <a:latin typeface="+mn-ea"/>
                <a:ea typeface="+mn-ea"/>
                <a:cs typeface="+mn-ea"/>
              </a:rPr>
              <a:t>大模型</a:t>
            </a:r>
            <a:r>
              <a:rPr lang="en-US" altLang="zh-CN">
                <a:latin typeface="+mn-ea"/>
                <a:ea typeface="+mn-ea"/>
                <a:cs typeface="+mn-ea"/>
              </a:rPr>
              <a:t>“</a:t>
            </a:r>
            <a:r>
              <a:rPr lang="zh-CN" altLang="en-US">
                <a:latin typeface="+mn-ea"/>
                <a:ea typeface="+mn-ea"/>
                <a:cs typeface="+mn-ea"/>
              </a:rPr>
              <a:t>幻觉</a:t>
            </a:r>
            <a:r>
              <a:rPr lang="en-US" altLang="zh-CN">
                <a:latin typeface="+mn-ea"/>
                <a:ea typeface="+mn-ea"/>
                <a:cs typeface="+mn-ea"/>
              </a:rPr>
              <a:t>”</a:t>
            </a:r>
            <a:r>
              <a:rPr lang="zh-CN" altLang="en-US">
                <a:latin typeface="+mn-ea"/>
                <a:ea typeface="+mn-ea"/>
                <a:cs typeface="+mn-ea"/>
              </a:rPr>
              <a:t>问题</a:t>
            </a:r>
            <a:endParaRPr lang="zh-CN" altLang="en-US">
              <a:latin typeface="+mn-ea"/>
              <a:ea typeface="+mn-ea"/>
              <a:cs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5791200" y="5998845"/>
            <a:ext cx="2487930" cy="706755"/>
          </a:xfrm>
          <a:prstGeom prst="rect">
            <a:avLst/>
          </a:prstGeom>
          <a:noFill/>
          <a:ln w="19050" cmpd="sng">
            <a:solidFill>
              <a:schemeClr val="accent1">
                <a:shade val="50000"/>
              </a:schemeClr>
            </a:solidFill>
            <a:prstDash val="sysDot"/>
          </a:ln>
        </p:spPr>
        <p:txBody>
          <a:bodyPr wrap="square" rtlCol="0">
            <a:spAutoFit/>
          </a:bodyPr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>
                <a:sym typeface="+mn-ea"/>
              </a:rPr>
              <a:t>结果的</a:t>
            </a:r>
            <a:r>
              <a:rPr lang="zh-CN" altLang="en-US">
                <a:solidFill>
                  <a:schemeClr val="accent5"/>
                </a:solidFill>
                <a:sym typeface="+mn-ea"/>
              </a:rPr>
              <a:t>可信度</a:t>
            </a:r>
            <a:endParaRPr lang="zh-CN" altLang="en-US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>
                <a:sym typeface="+mn-ea"/>
              </a:rPr>
              <a:t>计算的</a:t>
            </a:r>
            <a:r>
              <a:rPr lang="zh-CN" altLang="en-US">
                <a:solidFill>
                  <a:schemeClr val="accent5"/>
                </a:solidFill>
                <a:sym typeface="+mn-ea"/>
              </a:rPr>
              <a:t>透明度</a:t>
            </a:r>
            <a:endParaRPr lang="zh-CN" altLang="en-US">
              <a:solidFill>
                <a:schemeClr val="accent5"/>
              </a:solidFill>
              <a:latin typeface="+mn-ea"/>
              <a:ea typeface="+mn-ea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8" grpId="1" animBg="1"/>
      <p:bldP spid="9" grpId="0" bldLvl="0" animBg="1"/>
      <p:bldP spid="9" grpId="1" animBg="1"/>
      <p:bldP spid="10" grpId="0" bldLvl="0" animBg="1"/>
      <p:bldP spid="10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>
                <a:sym typeface="+mn-ea"/>
              </a:rPr>
              <a:t>可信可解释的人工智能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/>
              <a:t>安全攸关领域</a:t>
            </a:r>
            <a:endParaRPr lang="zh-CN" altLang="en-US"/>
          </a:p>
          <a:p>
            <a:pPr lvl="1"/>
            <a:r>
              <a:rPr lang="zh-CN" altLang="en-US"/>
              <a:t>航空、航天、轨道交通、核工业等</a:t>
            </a:r>
            <a:endParaRPr lang="zh-CN" altLang="en-US"/>
          </a:p>
          <a:p>
            <a:r>
              <a:rPr lang="zh-CN" altLang="en-US"/>
              <a:t>自动化芯片设计</a:t>
            </a:r>
            <a:endParaRPr lang="zh-CN" altLang="en-US"/>
          </a:p>
          <a:p>
            <a:pPr lvl="1"/>
            <a:r>
              <a:rPr lang="en-US" altLang="zh-CN"/>
              <a:t>99.99999%</a:t>
            </a:r>
            <a:r>
              <a:rPr lang="zh-CN" altLang="en-US"/>
              <a:t>正确也不够</a:t>
            </a:r>
            <a:endParaRPr lang="zh-CN" altLang="en-US"/>
          </a:p>
          <a:p>
            <a:pPr lvl="1"/>
            <a:r>
              <a:rPr lang="zh-CN" altLang="en-US"/>
              <a:t>正确性验证的成本很高</a:t>
            </a:r>
            <a:endParaRPr lang="zh-CN" altLang="en-US"/>
          </a:p>
          <a:p>
            <a:pPr lvl="1"/>
            <a:r>
              <a:rPr lang="zh-CN" altLang="en-US"/>
              <a:t>弱可解释性导致定位和修复困难</a:t>
            </a:r>
            <a:endParaRPr lang="zh-CN" altLang="en-US"/>
          </a:p>
          <a:p>
            <a:r>
              <a:rPr lang="zh-CN" altLang="en-US"/>
              <a:t>公平性决策</a:t>
            </a:r>
            <a:endParaRPr lang="zh-CN" altLang="en-US"/>
          </a:p>
          <a:p>
            <a:pPr lvl="1"/>
            <a:r>
              <a:rPr lang="zh-CN" altLang="en-US"/>
              <a:t>法案判决、房屋分配、人员聘用等</a:t>
            </a:r>
            <a:endParaRPr lang="zh-CN" altLang="en-US"/>
          </a:p>
          <a:p>
            <a:r>
              <a:rPr lang="en-US" altLang="zh-CN"/>
              <a:t>……</a:t>
            </a:r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  <p:sp>
        <p:nvSpPr>
          <p:cNvPr id="17" name="爆炸形 2 16"/>
          <p:cNvSpPr/>
          <p:nvPr/>
        </p:nvSpPr>
        <p:spPr>
          <a:xfrm>
            <a:off x="5448935" y="3505200"/>
            <a:ext cx="2884805" cy="1227455"/>
          </a:xfrm>
          <a:prstGeom prst="irregularSeal2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>
                <a:solidFill>
                  <a:schemeClr val="tx1"/>
                </a:solidFill>
              </a:rPr>
              <a:t>承担责任？</a:t>
            </a:r>
            <a:endParaRPr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>
                <a:sym typeface="+mn-ea"/>
              </a:rPr>
              <a:t>Symbolic AI</a:t>
            </a:r>
            <a:endParaRPr lang="en-US" altLang="zh-CN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/>
              <a:t>优点</a:t>
            </a:r>
            <a:endParaRPr lang="zh-CN" altLang="en-US"/>
          </a:p>
          <a:p>
            <a:pPr lvl="1"/>
            <a:r>
              <a:rPr lang="zh-CN" altLang="en-US"/>
              <a:t>可信：结果有保证、甚至有证明</a:t>
            </a:r>
            <a:endParaRPr lang="zh-CN" altLang="en-US"/>
          </a:p>
          <a:p>
            <a:pPr lvl="1"/>
            <a:r>
              <a:rPr lang="zh-CN" altLang="en-US">
                <a:sym typeface="+mn-ea"/>
              </a:rPr>
              <a:t>可解释：</a:t>
            </a:r>
            <a:r>
              <a:rPr lang="zh-CN" altLang="en-US"/>
              <a:t>符号语言的公式</a:t>
            </a:r>
            <a:endParaRPr lang="zh-CN" altLang="en-US"/>
          </a:p>
          <a:p>
            <a:pPr lvl="1"/>
            <a:r>
              <a:rPr lang="zh-CN" altLang="en-US"/>
              <a:t>利用少量数据</a:t>
            </a:r>
            <a:endParaRPr lang="zh-CN" altLang="en-US"/>
          </a:p>
          <a:p>
            <a:pPr lvl="1"/>
            <a:r>
              <a:rPr lang="en-US" altLang="zh-CN"/>
              <a:t>……</a:t>
            </a:r>
            <a:endParaRPr lang="zh-CN" altLang="en-US"/>
          </a:p>
          <a:p>
            <a:r>
              <a:rPr lang="zh-CN" altLang="en-US">
                <a:sym typeface="+mn-ea"/>
              </a:rPr>
              <a:t>缺点</a:t>
            </a:r>
            <a:endParaRPr lang="zh-CN" altLang="en-US">
              <a:sym typeface="+mn-ea"/>
            </a:endParaRPr>
          </a:p>
          <a:p>
            <a:pPr lvl="1"/>
            <a:r>
              <a:rPr lang="zh-CN" altLang="en-US"/>
              <a:t>计算开销高</a:t>
            </a:r>
            <a:endParaRPr lang="zh-CN" altLang="en-US"/>
          </a:p>
          <a:p>
            <a:pPr lvl="1"/>
            <a:r>
              <a:rPr lang="zh-CN" altLang="en-US"/>
              <a:t>概念符号化</a:t>
            </a:r>
            <a:endParaRPr lang="zh-CN" altLang="en-US"/>
          </a:p>
          <a:p>
            <a:pPr lvl="1"/>
            <a:r>
              <a:rPr lang="zh-CN" altLang="en-US"/>
              <a:t>人机交互</a:t>
            </a:r>
            <a:endParaRPr lang="zh-CN" altLang="en-US"/>
          </a:p>
          <a:p>
            <a:pPr lvl="1"/>
            <a:r>
              <a:rPr lang="zh-CN" altLang="en-US"/>
              <a:t>非理性</a:t>
            </a:r>
            <a:r>
              <a:rPr lang="en-US" altLang="zh-CN"/>
              <a:t>/</a:t>
            </a:r>
            <a:r>
              <a:rPr lang="zh-CN" altLang="en-US"/>
              <a:t>无</a:t>
            </a:r>
            <a:r>
              <a:rPr lang="zh-CN" altLang="en-US"/>
              <a:t>逻辑决策</a:t>
            </a:r>
            <a:endParaRPr lang="zh-CN" altLang="en-US"/>
          </a:p>
          <a:p>
            <a:pPr lvl="1"/>
            <a:r>
              <a:rPr lang="zh-CN" altLang="en-US"/>
              <a:t>依赖专家知识</a:t>
            </a:r>
            <a:endParaRPr lang="zh-CN" altLang="en-US"/>
          </a:p>
          <a:p>
            <a:pPr lvl="1"/>
            <a:r>
              <a:rPr lang="en-US" altLang="zh-CN"/>
              <a:t>……</a:t>
            </a:r>
            <a:endParaRPr lang="zh-CN" altLang="en-US"/>
          </a:p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5" animBg="1" build="p"/>
      <p:bldP spid="3" grpId="1" animBg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矩形 2"/>
          <p:cNvSpPr/>
          <p:nvPr/>
        </p:nvSpPr>
        <p:spPr>
          <a:xfrm>
            <a:off x="2802890" y="1439545"/>
            <a:ext cx="3750310" cy="2903855"/>
          </a:xfrm>
          <a:prstGeom prst="rect">
            <a:avLst/>
          </a:prstGeom>
          <a:solidFill>
            <a:schemeClr val="bg1"/>
          </a:solidFill>
          <a:ln w="19050" cmpd="sng">
            <a:solidFill>
              <a:srgbClr val="2F86B1"/>
            </a:solidFill>
            <a:prstDash val="sysDot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预备知识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  <p:sp>
        <p:nvSpPr>
          <p:cNvPr id="6" name="文本框 5"/>
          <p:cNvSpPr txBox="1"/>
          <p:nvPr/>
        </p:nvSpPr>
        <p:spPr>
          <a:xfrm>
            <a:off x="3580765" y="1752600"/>
            <a:ext cx="2270125" cy="398780"/>
          </a:xfrm>
          <a:prstGeom prst="rect">
            <a:avLst/>
          </a:prstGeom>
          <a:noFill/>
          <a:ln w="19050" cmpd="sng">
            <a:solidFill>
              <a:schemeClr val="accent5"/>
            </a:solidFill>
            <a:prstDash val="solid"/>
          </a:ln>
        </p:spPr>
        <p:txBody>
          <a:bodyPr wrap="square" rtlCol="0">
            <a:spAutoFit/>
          </a:bodyPr>
          <a:p>
            <a:pPr algn="ctr"/>
            <a:r>
              <a:rPr lang="zh-CN">
                <a:latin typeface="Cambria Math" panose="02040503050406030204" charset="0"/>
                <a:cs typeface="Cambria Math" panose="02040503050406030204" charset="0"/>
              </a:rPr>
              <a:t>命题逻辑语言</a:t>
            </a:r>
            <a:endParaRPr lang="zh-CN">
              <a:latin typeface="Cambria Math" panose="02040503050406030204" charset="0"/>
              <a:cs typeface="Cambria Math" panose="0204050305040603020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580765" y="2590800"/>
            <a:ext cx="2270760" cy="706755"/>
          </a:xfrm>
          <a:prstGeom prst="rect">
            <a:avLst/>
          </a:prstGeom>
          <a:noFill/>
          <a:ln w="19050" cmpd="sng">
            <a:solidFill>
              <a:schemeClr val="accent5"/>
            </a:solidFill>
            <a:prstDash val="solid"/>
          </a:ln>
        </p:spPr>
        <p:txBody>
          <a:bodyPr wrap="square" rtlCol="0">
            <a:spAutoFit/>
          </a:bodyPr>
          <a:p>
            <a:pPr algn="ctr"/>
            <a:r>
              <a:rPr lang="zh-CN">
                <a:latin typeface="Cambria Math" panose="02040503050406030204" charset="0"/>
                <a:cs typeface="Cambria Math" panose="02040503050406030204" charset="0"/>
              </a:rPr>
              <a:t>一阶逻辑语言（</a:t>
            </a:r>
            <a:r>
              <a:rPr lang="en-US" altLang="zh-CN">
                <a:latin typeface="Cambria Math" panose="02040503050406030204" charset="0"/>
                <a:cs typeface="Cambria Math" panose="02040503050406030204" charset="0"/>
              </a:rPr>
              <a:t>FOL</a:t>
            </a:r>
            <a:r>
              <a:rPr lang="zh-CN" altLang="en-US">
                <a:latin typeface="Cambria Math" panose="02040503050406030204" charset="0"/>
                <a:cs typeface="Cambria Math" panose="02040503050406030204" charset="0"/>
              </a:rPr>
              <a:t>）</a:t>
            </a:r>
            <a:endParaRPr lang="zh-CN" altLang="en-US">
              <a:latin typeface="Cambria Math" panose="02040503050406030204" charset="0"/>
              <a:cs typeface="Cambria Math" panose="0204050305040603020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580130" y="3733800"/>
            <a:ext cx="2270760" cy="398780"/>
          </a:xfrm>
          <a:prstGeom prst="rect">
            <a:avLst/>
          </a:prstGeom>
          <a:noFill/>
          <a:ln w="19050" cmpd="sng">
            <a:solidFill>
              <a:schemeClr val="accent5"/>
            </a:solidFill>
            <a:prstDash val="solid"/>
          </a:ln>
        </p:spPr>
        <p:txBody>
          <a:bodyPr wrap="square" rtlCol="0">
            <a:spAutoFit/>
          </a:bodyPr>
          <a:p>
            <a:pPr algn="ctr"/>
            <a:r>
              <a:rPr lang="zh-CN">
                <a:latin typeface="Cambria Math" panose="02040503050406030204" charset="0"/>
                <a:cs typeface="Cambria Math" panose="02040503050406030204" charset="0"/>
              </a:rPr>
              <a:t>逻辑程序（</a:t>
            </a:r>
            <a:r>
              <a:rPr lang="en-US" altLang="zh-CN">
                <a:latin typeface="Cambria Math" panose="02040503050406030204" charset="0"/>
                <a:cs typeface="Cambria Math" panose="02040503050406030204" charset="0"/>
              </a:rPr>
              <a:t>LP</a:t>
            </a:r>
            <a:r>
              <a:rPr lang="zh-CN" altLang="en-US">
                <a:latin typeface="Cambria Math" panose="02040503050406030204" charset="0"/>
                <a:cs typeface="Cambria Math" panose="02040503050406030204" charset="0"/>
              </a:rPr>
              <a:t>）</a:t>
            </a:r>
            <a:endParaRPr lang="zh-CN" altLang="en-US">
              <a:latin typeface="Cambria Math" panose="02040503050406030204" charset="0"/>
              <a:cs typeface="Cambria Math" panose="02040503050406030204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580765" y="4572000"/>
            <a:ext cx="2270760" cy="706755"/>
          </a:xfrm>
          <a:prstGeom prst="rect">
            <a:avLst/>
          </a:prstGeom>
          <a:noFill/>
          <a:ln w="19050" cmpd="sng">
            <a:solidFill>
              <a:schemeClr val="bg1">
                <a:lumMod val="95000"/>
              </a:schemeClr>
            </a:solidFill>
            <a:prstDash val="solid"/>
          </a:ln>
        </p:spPr>
        <p:txBody>
          <a:bodyPr wrap="square" rtlCol="0">
            <a:spAutoFit/>
          </a:bodyPr>
          <a:p>
            <a:pPr algn="ctr"/>
            <a:r>
              <a:rPr lang="zh-CN">
                <a:latin typeface="Cambria Math" panose="02040503050406030204" charset="0"/>
                <a:cs typeface="Cambria Math" panose="02040503050406030204" charset="0"/>
              </a:rPr>
              <a:t>归纳逻辑程序（</a:t>
            </a:r>
            <a:r>
              <a:rPr lang="en-US" altLang="zh-CN">
                <a:latin typeface="Cambria Math" panose="02040503050406030204" charset="0"/>
                <a:cs typeface="Cambria Math" panose="02040503050406030204" charset="0"/>
              </a:rPr>
              <a:t>ILP</a:t>
            </a:r>
            <a:r>
              <a:rPr lang="zh-CN" altLang="en-US">
                <a:latin typeface="Cambria Math" panose="02040503050406030204" charset="0"/>
                <a:cs typeface="Cambria Math" panose="02040503050406030204" charset="0"/>
              </a:rPr>
              <a:t>）</a:t>
            </a:r>
            <a:endParaRPr lang="zh-CN" altLang="en-US">
              <a:latin typeface="Cambria Math" panose="02040503050406030204" charset="0"/>
              <a:cs typeface="Cambria Math" panose="02040503050406030204" charset="0"/>
            </a:endParaRPr>
          </a:p>
        </p:txBody>
      </p:sp>
      <p:sp>
        <p:nvSpPr>
          <p:cNvPr id="10" name="下箭头 9"/>
          <p:cNvSpPr/>
          <p:nvPr/>
        </p:nvSpPr>
        <p:spPr>
          <a:xfrm>
            <a:off x="4572000" y="2256790"/>
            <a:ext cx="304800" cy="228600"/>
          </a:xfrm>
          <a:prstGeom prst="down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下箭头 10"/>
          <p:cNvSpPr/>
          <p:nvPr/>
        </p:nvSpPr>
        <p:spPr>
          <a:xfrm>
            <a:off x="4572000" y="3401695"/>
            <a:ext cx="304800" cy="228600"/>
          </a:xfrm>
          <a:prstGeom prst="down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" name="下箭头 11"/>
          <p:cNvSpPr/>
          <p:nvPr/>
        </p:nvSpPr>
        <p:spPr>
          <a:xfrm>
            <a:off x="4572000" y="4237990"/>
            <a:ext cx="304800" cy="228600"/>
          </a:xfrm>
          <a:prstGeom prst="down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PP_MARK_KEY" val="8fa03fb4-9cd0-4f06-85a0-697e41a41d2c"/>
  <p:tag name="COMMONDATA" val="eyJoZGlkIjoiZTA4MTk3M2ZkMDE0NWFmM2ZjNzNhNTQ1YThjZDg3YTUifQ=="/>
</p:tagLst>
</file>

<file path=ppt/theme/theme1.xml><?xml version="1.0" encoding="utf-8"?>
<a:theme xmlns:a="http://schemas.openxmlformats.org/drawingml/2006/main" name="Network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Network">
      <a:majorFont>
        <a:latin typeface="Arial"/>
        <a:ea typeface="黑体"/>
        <a:cs typeface="宋体"/>
      </a:majorFont>
      <a:minorFont>
        <a:latin typeface="Arial"/>
        <a:ea typeface="黑体"/>
        <a:cs typeface="宋体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Network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work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Network</Template>
  <TotalTime>0</TotalTime>
  <Words>567</Words>
  <Application>WPS 演示</Application>
  <PresentationFormat>全屏显示(4:3)</PresentationFormat>
  <Paragraphs>135</Paragraphs>
  <Slides>9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22" baseType="lpstr">
      <vt:lpstr>Arial</vt:lpstr>
      <vt:lpstr>宋体</vt:lpstr>
      <vt:lpstr>Wingdings</vt:lpstr>
      <vt:lpstr>Times New Roman</vt:lpstr>
      <vt:lpstr>黑体</vt:lpstr>
      <vt:lpstr>Comic Sans MS</vt:lpstr>
      <vt:lpstr>Cambria Math</vt:lpstr>
      <vt:lpstr>微软雅黑</vt:lpstr>
      <vt:lpstr>Arial Unicode MS</vt:lpstr>
      <vt:lpstr>MS Mincho</vt:lpstr>
      <vt:lpstr>Segoe Print</vt:lpstr>
      <vt:lpstr>Ms.Luce</vt:lpstr>
      <vt:lpstr>Network</vt:lpstr>
      <vt:lpstr>命题逻辑</vt:lpstr>
      <vt:lpstr>课程信息</vt:lpstr>
      <vt:lpstr>PowerPoint 演示文稿</vt:lpstr>
      <vt:lpstr>PowerPoint 演示文稿</vt:lpstr>
      <vt:lpstr>可信与可解释难题</vt:lpstr>
      <vt:lpstr>可信与可解释难题</vt:lpstr>
      <vt:lpstr>PowerPoint 演示文稿</vt:lpstr>
      <vt:lpstr>可信可解释的人工智能</vt:lpstr>
      <vt:lpstr>预备知识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JWu</dc:creator>
  <cp:lastModifiedBy>葛存菁</cp:lastModifiedBy>
  <cp:revision>1497</cp:revision>
  <cp:lastPrinted>2022-02-24T19:07:00Z</cp:lastPrinted>
  <dcterms:created xsi:type="dcterms:W3CDTF">2013-09-08T03:04:00Z</dcterms:created>
  <dcterms:modified xsi:type="dcterms:W3CDTF">2025-09-22T20:06:15Z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  <property fmtid="{D5CDD505-2E9C-101B-9397-08002B2CF9AE}" pid="3" name="ICV">
    <vt:lpwstr>294D0EF7A9CD4906BF2D53373DD12236</vt:lpwstr>
  </property>
  <property fmtid="{D5CDD505-2E9C-101B-9397-08002B2CF9AE}" pid="4" name="KSOProductBuildVer">
    <vt:lpwstr>2052-12.1.0.22529</vt:lpwstr>
  </property>
</Properties>
</file>